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6"/>
  </p:notesMasterIdLst>
  <p:sldIdLst>
    <p:sldId id="324" r:id="rId5"/>
    <p:sldId id="351" r:id="rId6"/>
    <p:sldId id="375" r:id="rId7"/>
    <p:sldId id="377" r:id="rId8"/>
    <p:sldId id="378" r:id="rId9"/>
    <p:sldId id="380" r:id="rId10"/>
    <p:sldId id="352" r:id="rId11"/>
    <p:sldId id="379" r:id="rId12"/>
    <p:sldId id="338" r:id="rId13"/>
    <p:sldId id="381" r:id="rId14"/>
    <p:sldId id="33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FAC41BA-743A-E649-AD27-2A65C307D215}">
          <p14:sldIdLst>
            <p14:sldId id="324"/>
            <p14:sldId id="351"/>
            <p14:sldId id="375"/>
            <p14:sldId id="377"/>
            <p14:sldId id="378"/>
            <p14:sldId id="380"/>
            <p14:sldId id="352"/>
            <p14:sldId id="379"/>
            <p14:sldId id="338"/>
            <p14:sldId id="381"/>
            <p14:sldId id="331"/>
          </p14:sldIdLst>
        </p14:section>
        <p14:section name="Default Section" id="{44943C31-382E-42FA-AFAC-9EC3897B77A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D"/>
    <a:srgbClr val="007FFD"/>
    <a:srgbClr val="004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61" autoAdjust="0"/>
    <p:restoredTop sz="94884" autoAdjust="0"/>
  </p:normalViewPr>
  <p:slideViewPr>
    <p:cSldViewPr snapToGrid="0">
      <p:cViewPr varScale="1">
        <p:scale>
          <a:sx n="109" d="100"/>
          <a:sy n="109" d="100"/>
        </p:scale>
        <p:origin x="450" y="108"/>
      </p:cViewPr>
      <p:guideLst/>
    </p:cSldViewPr>
  </p:slideViewPr>
  <p:notesTextViewPr>
    <p:cViewPr>
      <p:scale>
        <a:sx n="100" d="100"/>
        <a:sy n="10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939F6B-0F58-4846-BCAA-2C4B2BF781E7}" type="datetimeFigureOut">
              <a:rPr lang="en-GB" smtClean="0"/>
              <a:t>11/01/2022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C1FF0A-F99B-4BF7-8A6F-ED97BF876C92}" type="slidenum">
              <a:rPr lang="en-GB" smtClean="0"/>
              <a:t>‹#›</a:t>
            </a:fld>
            <a:endParaRPr lang="en-GB"/>
          </a:p>
        </p:txBody>
      </p:sp>
    </p:spTree>
    <p:extLst>
      <p:ext uri="{BB962C8B-B14F-4D97-AF65-F5344CB8AC3E}">
        <p14:creationId xmlns:p14="http://schemas.microsoft.com/office/powerpoint/2010/main" val="2233794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1</a:t>
            </a:fld>
            <a:endParaRPr lang="en-GB"/>
          </a:p>
        </p:txBody>
      </p:sp>
    </p:spTree>
    <p:extLst>
      <p:ext uri="{BB962C8B-B14F-4D97-AF65-F5344CB8AC3E}">
        <p14:creationId xmlns:p14="http://schemas.microsoft.com/office/powerpoint/2010/main" val="30201775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11</a:t>
            </a:fld>
            <a:endParaRPr lang="en-GB"/>
          </a:p>
        </p:txBody>
      </p:sp>
    </p:spTree>
    <p:extLst>
      <p:ext uri="{BB962C8B-B14F-4D97-AF65-F5344CB8AC3E}">
        <p14:creationId xmlns:p14="http://schemas.microsoft.com/office/powerpoint/2010/main" val="3983615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2</a:t>
            </a:fld>
            <a:endParaRPr lang="en-GB"/>
          </a:p>
        </p:txBody>
      </p:sp>
    </p:spTree>
    <p:extLst>
      <p:ext uri="{BB962C8B-B14F-4D97-AF65-F5344CB8AC3E}">
        <p14:creationId xmlns:p14="http://schemas.microsoft.com/office/powerpoint/2010/main" val="23208579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3</a:t>
            </a:fld>
            <a:endParaRPr lang="en-GB"/>
          </a:p>
        </p:txBody>
      </p:sp>
    </p:spTree>
    <p:extLst>
      <p:ext uri="{BB962C8B-B14F-4D97-AF65-F5344CB8AC3E}">
        <p14:creationId xmlns:p14="http://schemas.microsoft.com/office/powerpoint/2010/main" val="709969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4</a:t>
            </a:fld>
            <a:endParaRPr lang="en-GB"/>
          </a:p>
        </p:txBody>
      </p:sp>
    </p:spTree>
    <p:extLst>
      <p:ext uri="{BB962C8B-B14F-4D97-AF65-F5344CB8AC3E}">
        <p14:creationId xmlns:p14="http://schemas.microsoft.com/office/powerpoint/2010/main" val="15586843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5</a:t>
            </a:fld>
            <a:endParaRPr lang="en-GB"/>
          </a:p>
        </p:txBody>
      </p:sp>
    </p:spTree>
    <p:extLst>
      <p:ext uri="{BB962C8B-B14F-4D97-AF65-F5344CB8AC3E}">
        <p14:creationId xmlns:p14="http://schemas.microsoft.com/office/powerpoint/2010/main" val="28123607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6</a:t>
            </a:fld>
            <a:endParaRPr lang="en-GB"/>
          </a:p>
        </p:txBody>
      </p:sp>
    </p:spTree>
    <p:extLst>
      <p:ext uri="{BB962C8B-B14F-4D97-AF65-F5344CB8AC3E}">
        <p14:creationId xmlns:p14="http://schemas.microsoft.com/office/powerpoint/2010/main" val="34099417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7</a:t>
            </a:fld>
            <a:endParaRPr lang="en-GB"/>
          </a:p>
        </p:txBody>
      </p:sp>
    </p:spTree>
    <p:extLst>
      <p:ext uri="{BB962C8B-B14F-4D97-AF65-F5344CB8AC3E}">
        <p14:creationId xmlns:p14="http://schemas.microsoft.com/office/powerpoint/2010/main" val="34226329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8</a:t>
            </a:fld>
            <a:endParaRPr lang="en-GB"/>
          </a:p>
        </p:txBody>
      </p:sp>
    </p:spTree>
    <p:extLst>
      <p:ext uri="{BB962C8B-B14F-4D97-AF65-F5344CB8AC3E}">
        <p14:creationId xmlns:p14="http://schemas.microsoft.com/office/powerpoint/2010/main" val="37262827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C1FF0A-F99B-4BF7-8A6F-ED97BF876C92}" type="slidenum">
              <a:rPr lang="en-GB" smtClean="0"/>
              <a:t>10</a:t>
            </a:fld>
            <a:endParaRPr lang="en-GB"/>
          </a:p>
        </p:txBody>
      </p:sp>
    </p:spTree>
    <p:extLst>
      <p:ext uri="{BB962C8B-B14F-4D97-AF65-F5344CB8AC3E}">
        <p14:creationId xmlns:p14="http://schemas.microsoft.com/office/powerpoint/2010/main" val="382246943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399" y="1950849"/>
            <a:ext cx="10363200" cy="1470025"/>
          </a:xfrm>
        </p:spPr>
        <p:txBody>
          <a:bodyPr/>
          <a:lstStyle>
            <a:lvl1pPr>
              <a:defRPr>
                <a:solidFill>
                  <a:schemeClr val="tx1"/>
                </a:solidFill>
                <a:effectLst/>
              </a:defRPr>
            </a:lvl1pPr>
          </a:lstStyle>
          <a:p>
            <a:r>
              <a:rPr lang="en-US"/>
              <a:t>Click to edit Master title style</a:t>
            </a:r>
            <a:endParaRPr lang="en-GB" dirty="0"/>
          </a:p>
        </p:txBody>
      </p:sp>
      <p:sp>
        <p:nvSpPr>
          <p:cNvPr id="3" name="Subtitle 2"/>
          <p:cNvSpPr>
            <a:spLocks noGrp="1"/>
          </p:cNvSpPr>
          <p:nvPr>
            <p:ph type="subTitle" idx="1"/>
          </p:nvPr>
        </p:nvSpPr>
        <p:spPr>
          <a:xfrm>
            <a:off x="1828799" y="3961598"/>
            <a:ext cx="8534400" cy="1752600"/>
          </a:xfrm>
        </p:spPr>
        <p:txBody>
          <a:bodyPr/>
          <a:lstStyle>
            <a:lvl1pPr marL="0" indent="0" algn="ctr">
              <a:buNone/>
              <a:defRPr>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GB" dirty="0"/>
          </a:p>
        </p:txBody>
      </p:sp>
      <p:pic>
        <p:nvPicPr>
          <p:cNvPr id="4" name="Picture 3"/>
          <p:cNvPicPr>
            <a:picLocks noChangeAspect="1"/>
          </p:cNvPicPr>
          <p:nvPr/>
        </p:nvPicPr>
        <p:blipFill>
          <a:blip r:embed="rId2" cstate="print">
            <a:extLst>
              <a:ext uri="{BEBA8EAE-BF5A-486C-A8C5-ECC9F3942E4B}">
                <a14:imgProps xmlns:a14="http://schemas.microsoft.com/office/drawing/2010/main">
                  <a14:imgLayer r:embed="rId3">
                    <a14:imgEffect>
                      <a14:colorTemperature colorTemp="4700"/>
                    </a14:imgEffect>
                  </a14:imgLayer>
                </a14:imgProps>
              </a:ext>
              <a:ext uri="{28A0092B-C50C-407E-A947-70E740481C1C}">
                <a14:useLocalDpi xmlns:a14="http://schemas.microsoft.com/office/drawing/2010/main" val="0"/>
              </a:ext>
            </a:extLst>
          </a:blip>
          <a:stretch>
            <a:fillRect/>
          </a:stretch>
        </p:blipFill>
        <p:spPr>
          <a:xfrm>
            <a:off x="3823205" y="168930"/>
            <a:ext cx="4545591" cy="991657"/>
          </a:xfrm>
          <a:prstGeom prst="rect">
            <a:avLst/>
          </a:prstGeom>
        </p:spPr>
      </p:pic>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829441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Blank Layout, Page number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7095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4"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099233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63084" y="2906713"/>
            <a:ext cx="103632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15" name="Rectangle 14"/>
          <p:cNvSpPr/>
          <p:nvPr/>
        </p:nvSpPr>
        <p:spPr>
          <a:xfrm>
            <a:off x="2" y="6473442"/>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7"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18" name="Picture 17"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19"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pic>
        <p:nvPicPr>
          <p:cNvPr id="20" name="Picture 19"/>
          <p:cNvPicPr>
            <a:picLocks noChangeAspect="1"/>
          </p:cNvPicPr>
          <p:nvPr/>
        </p:nvPicPr>
        <p:blipFill rotWithShape="1">
          <a:blip r:embed="rId3">
            <a:extLst>
              <a:ext uri="{BEBA8EAE-BF5A-486C-A8C5-ECC9F3942E4B}">
                <a14:imgProps xmlns:a14="http://schemas.microsoft.com/office/drawing/2010/main">
                  <a14:imgLayer r:embed="rId4">
                    <a14:imgEffect>
                      <a14:artisticCrisscrossEtching/>
                    </a14:imgEffect>
                    <a14:imgEffect>
                      <a14:sharpenSoften amount="-30000"/>
                    </a14:imgEffect>
                    <a14:imgEffect>
                      <a14:brightnessContrast bright="6000" contrast="-7000"/>
                    </a14:imgEffect>
                  </a14:imgLayer>
                </a14:imgProps>
              </a:ext>
            </a:extLst>
          </a:blip>
          <a:srcRect l="6993" r="46979"/>
          <a:stretch/>
        </p:blipFill>
        <p:spPr>
          <a:xfrm>
            <a:off x="-1" y="-34184"/>
            <a:ext cx="12192001" cy="1873315"/>
          </a:xfrm>
          <a:prstGeom prst="rect">
            <a:avLst/>
          </a:prstGeom>
        </p:spPr>
      </p:pic>
      <p:sp>
        <p:nvSpPr>
          <p:cNvPr id="2" name="Title 1"/>
          <p:cNvSpPr>
            <a:spLocks noGrp="1"/>
          </p:cNvSpPr>
          <p:nvPr>
            <p:ph type="title"/>
          </p:nvPr>
        </p:nvSpPr>
        <p:spPr>
          <a:xfrm>
            <a:off x="1108363" y="512748"/>
            <a:ext cx="10363200" cy="916186"/>
          </a:xfrm>
        </p:spPr>
        <p:txBody>
          <a:bodyPr anchor="t"/>
          <a:lstStyle>
            <a:lvl1pPr algn="l">
              <a:defRPr sz="3000" b="1" cap="all"/>
            </a:lvl1pPr>
          </a:lstStyle>
          <a:p>
            <a:r>
              <a:rPr lang="en-US"/>
              <a:t>Click to edit Master title style</a:t>
            </a:r>
            <a:endParaRPr lang="en-GB" dirty="0"/>
          </a:p>
        </p:txBody>
      </p:sp>
      <p:sp>
        <p:nvSpPr>
          <p:cNvPr id="11"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2484300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12192000" cy="11663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3"/>
            <a:ext cx="53848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37239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5"/>
          <p:cNvSpPr>
            <a:spLocks noGrp="1"/>
          </p:cNvSpPr>
          <p:nvPr>
            <p:ph type="sldNum" sz="quarter" idx="10"/>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9694513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1230739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457087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Blank Layout top graphics only">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BEBA8EAE-BF5A-486C-A8C5-ECC9F3942E4B}">
                <a14:imgProps xmlns:a14="http://schemas.microsoft.com/office/drawing/2010/main">
                  <a14:imgLayer r:embed="rId3">
                    <a14:imgEffect>
                      <a14:artisticCrisscrossEtching/>
                    </a14:imgEffect>
                    <a14:imgEffect>
                      <a14:sharpenSoften amount="-30000"/>
                    </a14:imgEffect>
                    <a14:imgEffect>
                      <a14:brightnessContrast bright="6000" contrast="-7000"/>
                    </a14:imgEffect>
                  </a14:imgLayer>
                </a14:imgProps>
              </a:ext>
            </a:extLst>
          </a:blip>
          <a:srcRect l="-1" r="39617"/>
          <a:stretch/>
        </p:blipFill>
        <p:spPr>
          <a:xfrm>
            <a:off x="2" y="-1786"/>
            <a:ext cx="12200708" cy="1428934"/>
          </a:xfrm>
          <a:prstGeom prst="rect">
            <a:avLst/>
          </a:prstGeom>
        </p:spPr>
      </p:pic>
    </p:spTree>
    <p:extLst>
      <p:ext uri="{BB962C8B-B14F-4D97-AF65-F5344CB8AC3E}">
        <p14:creationId xmlns:p14="http://schemas.microsoft.com/office/powerpoint/2010/main" val="18000508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layout bottom graphics only">
    <p:spTree>
      <p:nvGrpSpPr>
        <p:cNvPr id="1" name=""/>
        <p:cNvGrpSpPr/>
        <p:nvPr/>
      </p:nvGrpSpPr>
      <p:grpSpPr>
        <a:xfrm>
          <a:off x="0" y="0"/>
          <a:ext cx="0" cy="0"/>
          <a:chOff x="0" y="0"/>
          <a:chExt cx="0" cy="0"/>
        </a:xfrm>
      </p:grpSpPr>
      <p:sp>
        <p:nvSpPr>
          <p:cNvPr id="4" name="Rectangle 3"/>
          <p:cNvSpPr/>
          <p:nvPr/>
        </p:nvSpPr>
        <p:spPr>
          <a:xfrm>
            <a:off x="0" y="6469841"/>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6" name="Slide Number Placeholder 5"/>
          <p:cNvSpPr txBox="1">
            <a:spLocks/>
          </p:cNvSpPr>
          <p:nvPr/>
        </p:nvSpPr>
        <p:spPr>
          <a:xfrm>
            <a:off x="923563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7" name="Picture 6" descr="433MHz RF communication from a Raspberry Pi | Behind The ..."/>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30972" y="6531759"/>
            <a:ext cx="243635" cy="243635"/>
          </a:xfrm>
          <a:prstGeom prst="rect">
            <a:avLst/>
          </a:prstGeom>
        </p:spPr>
      </p:pic>
      <p:sp>
        <p:nvSpPr>
          <p:cNvPr id="8" name="Slide Number Placeholder 5"/>
          <p:cNvSpPr txBox="1">
            <a:spLocks/>
          </p:cNvSpPr>
          <p:nvPr/>
        </p:nvSpPr>
        <p:spPr>
          <a:xfrm>
            <a:off x="111571" y="6531759"/>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sp>
        <p:nvSpPr>
          <p:cNvPr id="9" name="Slide Number Placeholder 5"/>
          <p:cNvSpPr>
            <a:spLocks noGrp="1"/>
          </p:cNvSpPr>
          <p:nvPr>
            <p:ph type="sldNum" sz="quarter" idx="4"/>
          </p:nvPr>
        </p:nvSpPr>
        <p:spPr>
          <a:xfrm>
            <a:off x="4673600" y="6531759"/>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Tree>
    <p:extLst>
      <p:ext uri="{BB962C8B-B14F-4D97-AF65-F5344CB8AC3E}">
        <p14:creationId xmlns:p14="http://schemas.microsoft.com/office/powerpoint/2010/main" val="4060306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microsoft.com/office/2007/relationships/hdphoto" Target="../media/hdphoto1.wdp"/><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12">
            <a:extLst>
              <a:ext uri="{BEBA8EAE-BF5A-486C-A8C5-ECC9F3942E4B}">
                <a14:imgProps xmlns:a14="http://schemas.microsoft.com/office/drawing/2010/main">
                  <a14:imgLayer r:embed="rId13">
                    <a14:imgEffect>
                      <a14:artisticCrisscrossEtching/>
                    </a14:imgEffect>
                    <a14:imgEffect>
                      <a14:sharpenSoften amount="-30000"/>
                    </a14:imgEffect>
                    <a14:imgEffect>
                      <a14:brightnessContrast contrast="20000"/>
                    </a14:imgEffect>
                  </a14:imgLayer>
                </a14:imgProps>
              </a:ext>
            </a:extLst>
          </a:blip>
          <a:srcRect l="-1" r="39617"/>
          <a:stretch/>
        </p:blipFill>
        <p:spPr>
          <a:xfrm>
            <a:off x="-8707" y="-2372"/>
            <a:ext cx="12200708" cy="1428934"/>
          </a:xfrm>
          <a:prstGeom prst="rect">
            <a:avLst/>
          </a:prstGeom>
        </p:spPr>
      </p:pic>
      <p:sp>
        <p:nvSpPr>
          <p:cNvPr id="2" name="Title Placeholder 1"/>
          <p:cNvSpPr>
            <a:spLocks noGrp="1"/>
          </p:cNvSpPr>
          <p:nvPr>
            <p:ph type="title"/>
          </p:nvPr>
        </p:nvSpPr>
        <p:spPr>
          <a:xfrm>
            <a:off x="609600" y="188640"/>
            <a:ext cx="10972800" cy="1143000"/>
          </a:xfrm>
          <a:prstGeom prst="rect">
            <a:avLst/>
          </a:prstGeom>
        </p:spPr>
        <p:txBody>
          <a:bodyPr vert="horz" lIns="91440" tIns="45720" rIns="91440" bIns="45720" rtlCol="0" anchor="ctr">
            <a:normAutofit/>
          </a:bodyPr>
          <a:lstStyle/>
          <a:p>
            <a:r>
              <a:rPr lang="en-US"/>
              <a:t>Click to edit Master title style</a:t>
            </a:r>
            <a:endParaRPr lang="en-GB" dirty="0"/>
          </a:p>
        </p:txBody>
      </p:sp>
      <p:sp>
        <p:nvSpPr>
          <p:cNvPr id="3" name="Text Placeholder 2"/>
          <p:cNvSpPr>
            <a:spLocks noGrp="1"/>
          </p:cNvSpPr>
          <p:nvPr>
            <p:ph type="body" idx="1"/>
          </p:nvPr>
        </p:nvSpPr>
        <p:spPr>
          <a:xfrm>
            <a:off x="609600" y="1600203"/>
            <a:ext cx="109728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Rectangle 13"/>
          <p:cNvSpPr/>
          <p:nvPr/>
        </p:nvSpPr>
        <p:spPr>
          <a:xfrm>
            <a:off x="0" y="6486933"/>
            <a:ext cx="12200709" cy="384558"/>
          </a:xfrm>
          <a:prstGeom prst="rect">
            <a:avLst/>
          </a:prstGeom>
          <a:solidFill>
            <a:srgbClr val="205CAA"/>
          </a:solidFill>
          <a:ln>
            <a:noFill/>
          </a:ln>
        </p:spPr>
        <p:style>
          <a:lnRef idx="0">
            <a:scrgbClr r="0" g="0" b="0"/>
          </a:lnRef>
          <a:fillRef idx="0">
            <a:scrgbClr r="0" g="0" b="0"/>
          </a:fillRef>
          <a:effectRef idx="0">
            <a:scrgbClr r="0" g="0" b="0"/>
          </a:effectRef>
          <a:fontRef idx="minor">
            <a:schemeClr val="accent6"/>
          </a:fontRef>
        </p:style>
        <p:txBody>
          <a:bodyPr rtlCol="0" anchor="ctr"/>
          <a:lstStyle/>
          <a:p>
            <a:pPr algn="ctr"/>
            <a:endParaRPr lang="en-GB" sz="1350" dirty="0">
              <a:ln>
                <a:solidFill>
                  <a:srgbClr val="205CAA"/>
                </a:solidFill>
              </a:ln>
            </a:endParaRPr>
          </a:p>
        </p:txBody>
      </p:sp>
      <p:sp>
        <p:nvSpPr>
          <p:cNvPr id="15" name="Slide Number Placeholder 5"/>
          <p:cNvSpPr>
            <a:spLocks noGrp="1"/>
          </p:cNvSpPr>
          <p:nvPr>
            <p:ph type="sldNum" sz="quarter" idx="4"/>
          </p:nvPr>
        </p:nvSpPr>
        <p:spPr>
          <a:xfrm>
            <a:off x="4673600" y="6548851"/>
            <a:ext cx="2844800" cy="267927"/>
          </a:xfrm>
          <a:prstGeom prst="rect">
            <a:avLst/>
          </a:prstGeom>
        </p:spPr>
        <p:txBody>
          <a:bodyPr/>
          <a:lstStyle>
            <a:lvl1pPr>
              <a:defRPr sz="750">
                <a:solidFill>
                  <a:schemeClr val="bg1"/>
                </a:solidFill>
                <a:latin typeface="Arial Black" panose="020B0A04020102020204" pitchFamily="34" charset="0"/>
              </a:defRPr>
            </a:lvl1pPr>
          </a:lstStyle>
          <a:p>
            <a:fld id="{AF9B8566-95C2-48DC-B427-0F0C1D1AD3F7}" type="slidenum">
              <a:rPr lang="en-GB" smtClean="0"/>
              <a:t>‹#›</a:t>
            </a:fld>
            <a:endParaRPr lang="en-GB" dirty="0"/>
          </a:p>
        </p:txBody>
      </p:sp>
      <p:sp>
        <p:nvSpPr>
          <p:cNvPr id="16" name="Slide Number Placeholder 5"/>
          <p:cNvSpPr txBox="1">
            <a:spLocks/>
          </p:cNvSpPr>
          <p:nvPr/>
        </p:nvSpPr>
        <p:spPr>
          <a:xfrm>
            <a:off x="9235631" y="6548851"/>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GB" sz="750" b="0" dirty="0">
                <a:solidFill>
                  <a:schemeClr val="bg1"/>
                </a:solidFill>
                <a:latin typeface="Arial Black" panose="020B0A04020102020204" pitchFamily="34" charset="0"/>
              </a:rPr>
              <a:t>Follow us on Twitter</a:t>
            </a:r>
            <a:r>
              <a:rPr lang="en-GB" sz="750" b="0" baseline="0" dirty="0">
                <a:solidFill>
                  <a:schemeClr val="bg1"/>
                </a:solidFill>
                <a:latin typeface="Arial Black" panose="020B0A04020102020204" pitchFamily="34" charset="0"/>
              </a:rPr>
              <a:t> </a:t>
            </a:r>
            <a:r>
              <a:rPr lang="en-GB" sz="750" b="0" dirty="0">
                <a:solidFill>
                  <a:schemeClr val="bg1"/>
                </a:solidFill>
                <a:latin typeface="Arial Black" panose="020B0A04020102020204" pitchFamily="34" charset="0"/>
              </a:rPr>
              <a:t>@NYSCP1</a:t>
            </a:r>
          </a:p>
        </p:txBody>
      </p:sp>
      <p:pic>
        <p:nvPicPr>
          <p:cNvPr id="17" name="Picture 16" descr="433MHz RF communication from a Raspberry Pi | Behind The ..."/>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9530972" y="6548851"/>
            <a:ext cx="243635" cy="243635"/>
          </a:xfrm>
          <a:prstGeom prst="rect">
            <a:avLst/>
          </a:prstGeom>
        </p:spPr>
      </p:pic>
      <p:sp>
        <p:nvSpPr>
          <p:cNvPr id="18" name="Slide Number Placeholder 5"/>
          <p:cNvSpPr txBox="1">
            <a:spLocks/>
          </p:cNvSpPr>
          <p:nvPr/>
        </p:nvSpPr>
        <p:spPr>
          <a:xfrm>
            <a:off x="111571" y="6548851"/>
            <a:ext cx="2844800" cy="267927"/>
          </a:xfrm>
          <a:prstGeom prst="rect">
            <a:avLst/>
          </a:prstGeom>
        </p:spPr>
        <p:txBody>
          <a:bodyPr/>
          <a:lstStyle>
            <a:defPPr>
              <a:defRPr lang="en-US"/>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750" b="0" dirty="0">
                <a:solidFill>
                  <a:schemeClr val="bg1"/>
                </a:solidFill>
                <a:latin typeface="Arial Black" panose="020B0A04020102020204" pitchFamily="34" charset="0"/>
              </a:rPr>
              <a:t>www.safeguardingchildren.co.uk</a:t>
            </a:r>
          </a:p>
        </p:txBody>
      </p:sp>
      <p:sp>
        <p:nvSpPr>
          <p:cNvPr id="5" name="MSIPCMContentMarking" descr="{&quot;HashCode&quot;:-27485075,&quot;Placement&quot;:&quot;Footer&quot;,&quot;Top&quot;:519.343,&quot;Left&quot;:426.088348,&quot;SlideWidth&quot;:960,&quot;SlideHeight&quot;:540}"/>
          <p:cNvSpPr txBox="1"/>
          <p:nvPr userDrawn="1"/>
        </p:nvSpPr>
        <p:spPr>
          <a:xfrm>
            <a:off x="5411322" y="6595656"/>
            <a:ext cx="136935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FF0000"/>
                </a:solidFill>
                <a:latin typeface="Calibri" panose="020F0502020204030204" pitchFamily="34" charset="0"/>
              </a:rPr>
              <a:t>OFFICIAL - SENSITIVE</a:t>
            </a:r>
          </a:p>
        </p:txBody>
      </p:sp>
    </p:spTree>
    <p:extLst>
      <p:ext uri="{BB962C8B-B14F-4D97-AF65-F5344CB8AC3E}">
        <p14:creationId xmlns:p14="http://schemas.microsoft.com/office/powerpoint/2010/main" val="2467073641"/>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Lst>
  <p:txStyles>
    <p:title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p:titleStyle>
    <p:bodyStyle>
      <a:lvl1pPr marL="257175" indent="-257175" algn="l" defTabSz="685800" rtl="0" eaLnBrk="1" latinLnBrk="0" hangingPunct="1">
        <a:spcBef>
          <a:spcPct val="20000"/>
        </a:spcBef>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557213" indent="-214313" algn="l" defTabSz="685800" rtl="0" eaLnBrk="1" latinLnBrk="0" hangingPunct="1">
        <a:spcBef>
          <a:spcPct val="20000"/>
        </a:spcBef>
        <a:buFont typeface="Arial" panose="020B0604020202020204" pitchFamily="34" charset="0"/>
        <a:buChar char="▫"/>
        <a:defRPr sz="210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spcBef>
          <a:spcPct val="200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1.xml"/><Relationship Id="rId1" Type="http://schemas.openxmlformats.org/officeDocument/2006/relationships/slideLayout" Target="../slideLayouts/slideLayout10.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8" Type="http://schemas.openxmlformats.org/officeDocument/2006/relationships/hyperlink" Target="https://nypartnerships.org.uk/nycsp" TargetMode="External"/><Relationship Id="rId3" Type="http://schemas.openxmlformats.org/officeDocument/2006/relationships/image" Target="../media/image5.tiff"/><Relationship Id="rId7" Type="http://schemas.openxmlformats.org/officeDocument/2006/relationships/hyperlink" Target="https://www.safeguardingchildren.co.uk/about-us/who-we-are/" TargetMode="External"/><Relationship Id="rId12" Type="http://schemas.openxmlformats.org/officeDocument/2006/relationships/hyperlink" Target="mailto:Laura.Watson@northyorks.gov.uk"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hyperlink" Target="https://safeguardingadult.co.uk/strategic-priorities" TargetMode="External"/><Relationship Id="rId11" Type="http://schemas.openxmlformats.org/officeDocument/2006/relationships/hyperlink" Target="https://safeguardingadults.co.uk/calendar-of-activity/" TargetMode="External"/><Relationship Id="rId5" Type="http://schemas.openxmlformats.org/officeDocument/2006/relationships/image" Target="../media/image8.jpeg"/><Relationship Id="rId10" Type="http://schemas.openxmlformats.org/officeDocument/2006/relationships/hyperlink" Target="https://safeguardingadults.co.uk/campaigns-and-awareness/" TargetMode="External"/><Relationship Id="rId4" Type="http://schemas.openxmlformats.org/officeDocument/2006/relationships/image" Target="../media/image7.png"/><Relationship Id="rId9" Type="http://schemas.openxmlformats.org/officeDocument/2006/relationships/hyperlink" Target="https://safeguardingadults.co.uk/engagement-and-communication/"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safeguardingadults.co.uk/learning-research/training-courses/" TargetMode="External"/><Relationship Id="rId13" Type="http://schemas.openxmlformats.org/officeDocument/2006/relationships/hyperlink" Target="http://www.twitter.com/nysab1" TargetMode="External"/><Relationship Id="rId3" Type="http://schemas.openxmlformats.org/officeDocument/2006/relationships/image" Target="../media/image5.tiff"/><Relationship Id="rId7" Type="http://schemas.openxmlformats.org/officeDocument/2006/relationships/hyperlink" Target="https://safeguardingadults.co.uk/keeping-safe/easy-read-guides/" TargetMode="External"/><Relationship Id="rId12" Type="http://schemas.openxmlformats.org/officeDocument/2006/relationships/image" Target="../media/image12.tiff"/><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hyperlink" Target="https://safeguardingadults.co.uk/working-with-adults/one-minute-guides-omg/" TargetMode="External"/><Relationship Id="rId11" Type="http://schemas.openxmlformats.org/officeDocument/2006/relationships/hyperlink" Target="http://www.safeguardingadults.co.uk/" TargetMode="External"/><Relationship Id="rId5" Type="http://schemas.openxmlformats.org/officeDocument/2006/relationships/image" Target="../media/image8.jpeg"/><Relationship Id="rId15" Type="http://schemas.openxmlformats.org/officeDocument/2006/relationships/image" Target="../media/image13.tiff"/><Relationship Id="rId10" Type="http://schemas.openxmlformats.org/officeDocument/2006/relationships/image" Target="../media/image11.tiff"/><Relationship Id="rId4" Type="http://schemas.openxmlformats.org/officeDocument/2006/relationships/image" Target="../media/image7.png"/><Relationship Id="rId9" Type="http://schemas.openxmlformats.org/officeDocument/2006/relationships/hyperlink" Target="https://safeguardingadults.co.uk/working-with-adults/nysab-procedures/" TargetMode="External"/><Relationship Id="rId14" Type="http://schemas.openxmlformats.org/officeDocument/2006/relationships/hyperlink" Target="http://www.safeguardingadults.co.uk/nysab-newsletter"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2.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6.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5.tiff"/><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0.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8.xml"/><Relationship Id="rId1" Type="http://schemas.openxmlformats.org/officeDocument/2006/relationships/slideLayout" Target="../slideLayouts/slideLayout10.xml"/><Relationship Id="rId5" Type="http://schemas.openxmlformats.org/officeDocument/2006/relationships/image" Target="../media/image8.jpe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hyperlink" Target="mailto:Rachel.Bentley@northyorks.gov.uk" TargetMode="External"/><Relationship Id="rId3" Type="http://schemas.openxmlformats.org/officeDocument/2006/relationships/hyperlink" Target="mailto:Harriet.Dewhirst@northyorks.gov.uk" TargetMode="External"/><Relationship Id="rId7" Type="http://schemas.openxmlformats.org/officeDocument/2006/relationships/hyperlink" Target="mailto:Helen.Williams213@nhs.net" TargetMode="External"/><Relationship Id="rId2" Type="http://schemas.openxmlformats.org/officeDocument/2006/relationships/hyperlink" Target="mailto:Stephen.Thomas@northyorkshire.police.uk" TargetMode="External"/><Relationship Id="rId1" Type="http://schemas.openxmlformats.org/officeDocument/2006/relationships/slideLayout" Target="../slideLayouts/slideLayout10.xml"/><Relationship Id="rId6" Type="http://schemas.openxmlformats.org/officeDocument/2006/relationships/hyperlink" Target="http://Lauren.Young@northyorks.gov.uk" TargetMode="External"/><Relationship Id="rId11" Type="http://schemas.openxmlformats.org/officeDocument/2006/relationships/hyperlink" Target="https://safeguardingadults.co.uk/about-us/lsps/" TargetMode="External"/><Relationship Id="rId5" Type="http://schemas.openxmlformats.org/officeDocument/2006/relationships/hyperlink" Target="http://Andrea.Hayes1@northyorks.gov.uk" TargetMode="External"/><Relationship Id="rId10" Type="http://schemas.openxmlformats.org/officeDocument/2006/relationships/hyperlink" Target="mailto:Susan.Watson@northyorks.gov.uk" TargetMode="External"/><Relationship Id="rId4" Type="http://schemas.openxmlformats.org/officeDocument/2006/relationships/hyperlink" Target="mailto:Sandra.Rees@scarborough.gov.uk" TargetMode="External"/><Relationship Id="rId9" Type="http://schemas.openxmlformats.org/officeDocument/2006/relationships/hyperlink" Target="http://SSweeting@selby.gov.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B065C8C-57BF-8B4D-B707-7C18BFB20EB5}"/>
              </a:ext>
            </a:extLst>
          </p:cNvPr>
          <p:cNvPicPr>
            <a:picLocks noChangeAspect="1"/>
          </p:cNvPicPr>
          <p:nvPr/>
        </p:nvPicPr>
        <p:blipFill>
          <a:blip r:embed="rId3">
            <a:alphaModFix amt="20000"/>
          </a:blip>
          <a:stretch>
            <a:fillRect/>
          </a:stretch>
        </p:blipFill>
        <p:spPr>
          <a:xfrm>
            <a:off x="388148" y="444190"/>
            <a:ext cx="11425033" cy="6165176"/>
          </a:xfrm>
          <a:prstGeom prst="rect">
            <a:avLst/>
          </a:prstGeom>
        </p:spPr>
      </p:pic>
      <p:sp>
        <p:nvSpPr>
          <p:cNvPr id="6" name="Title 1">
            <a:extLst>
              <a:ext uri="{FF2B5EF4-FFF2-40B4-BE49-F238E27FC236}">
                <a16:creationId xmlns:a16="http://schemas.microsoft.com/office/drawing/2014/main" id="{A60FB699-8A3C-6D4A-80F7-55581911F382}"/>
              </a:ext>
            </a:extLst>
          </p:cNvPr>
          <p:cNvSpPr txBox="1">
            <a:spLocks/>
          </p:cNvSpPr>
          <p:nvPr/>
        </p:nvSpPr>
        <p:spPr>
          <a:xfrm>
            <a:off x="661241" y="2651587"/>
            <a:ext cx="10869517" cy="2856898"/>
          </a:xfrm>
          <a:prstGeom prst="rect">
            <a:avLst/>
          </a:prstGeom>
          <a:ln>
            <a:noFill/>
          </a:ln>
          <a:effectLst>
            <a:outerShdw blurRad="50800" dist="38100" dir="13500000" algn="br" rotWithShape="0">
              <a:prstClr val="black">
                <a:alpha val="40000"/>
              </a:prstClr>
            </a:outerShdw>
          </a:effectLst>
        </p:spPr>
        <p:txBody>
          <a:bodyPr>
            <a:normAutofit fontScale="55000" lnSpcReduction="20000"/>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r>
              <a:rPr lang="en-US" sz="6200" dirty="0">
                <a:solidFill>
                  <a:srgbClr val="0070C0"/>
                </a:solidFill>
                <a:effectLst/>
                <a:latin typeface="+mj-lt"/>
              </a:rPr>
              <a:t>North Yorkshire Safeguarding Adults Board (NYSAB)</a:t>
            </a:r>
          </a:p>
          <a:p>
            <a:endParaRPr lang="en-US" sz="6200" dirty="0">
              <a:solidFill>
                <a:srgbClr val="0070C0"/>
              </a:solidFill>
              <a:effectLst/>
              <a:latin typeface="+mj-lt"/>
            </a:endParaRPr>
          </a:p>
          <a:p>
            <a:r>
              <a:rPr lang="en-US" sz="6200" dirty="0" smtClean="0">
                <a:solidFill>
                  <a:srgbClr val="0070C0"/>
                </a:solidFill>
                <a:effectLst/>
                <a:latin typeface="+mj-lt"/>
              </a:rPr>
              <a:t>Local Safeguarding Partnerships</a:t>
            </a:r>
          </a:p>
          <a:p>
            <a:endParaRPr lang="en-US" sz="6200" dirty="0">
              <a:solidFill>
                <a:srgbClr val="0070C0"/>
              </a:solidFill>
              <a:effectLst/>
              <a:latin typeface="+mj-lt"/>
            </a:endParaRPr>
          </a:p>
          <a:p>
            <a:r>
              <a:rPr lang="en-US" sz="5100" dirty="0" smtClean="0">
                <a:solidFill>
                  <a:srgbClr val="0070C0"/>
                </a:solidFill>
                <a:effectLst/>
                <a:latin typeface="+mj-lt"/>
              </a:rPr>
              <a:t>)</a:t>
            </a:r>
            <a:r>
              <a:rPr lang="en-US" sz="3600" dirty="0"/>
              <a:t/>
            </a:r>
            <a:br>
              <a:rPr lang="en-US" sz="3600" dirty="0"/>
            </a:br>
            <a:r>
              <a:rPr lang="en-US" sz="3600" dirty="0"/>
              <a:t/>
            </a:r>
            <a:br>
              <a:rPr lang="en-US" sz="3600" dirty="0"/>
            </a:br>
            <a:endParaRPr lang="en-US" sz="3600" dirty="0"/>
          </a:p>
        </p:txBody>
      </p:sp>
      <p:pic>
        <p:nvPicPr>
          <p:cNvPr id="7" name="Picture 6">
            <a:extLst>
              <a:ext uri="{FF2B5EF4-FFF2-40B4-BE49-F238E27FC236}">
                <a16:creationId xmlns:a16="http://schemas.microsoft.com/office/drawing/2014/main" id="{AE05FFDB-C268-AE4B-A650-05A9B580E236}"/>
              </a:ext>
            </a:extLst>
          </p:cNvPr>
          <p:cNvPicPr/>
          <p:nvPr/>
        </p:nvPicPr>
        <p:blipFill>
          <a:blip r:embed="rId4" cstate="print">
            <a:alphaModFix/>
            <a:extLst>
              <a:ext uri="{28A0092B-C50C-407E-A947-70E740481C1C}">
                <a14:useLocalDpi xmlns:a14="http://schemas.microsoft.com/office/drawing/2010/main" val="0"/>
              </a:ext>
            </a:extLst>
          </a:blip>
          <a:srcRect/>
          <a:stretch>
            <a:fillRect/>
          </a:stretch>
        </p:blipFill>
        <p:spPr bwMode="auto">
          <a:xfrm>
            <a:off x="6858001" y="515033"/>
            <a:ext cx="4945852" cy="1035674"/>
          </a:xfrm>
          <a:prstGeom prst="rect">
            <a:avLst/>
          </a:prstGeom>
          <a:noFill/>
          <a:ln>
            <a:noFill/>
          </a:ln>
        </p:spPr>
      </p:pic>
    </p:spTree>
    <p:extLst>
      <p:ext uri="{BB962C8B-B14F-4D97-AF65-F5344CB8AC3E}">
        <p14:creationId xmlns:p14="http://schemas.microsoft.com/office/powerpoint/2010/main" val="1146866236"/>
      </p:ext>
    </p:extLst>
  </p:cSld>
  <p:clrMapOvr>
    <a:masterClrMapping/>
  </p:clrMapOvr>
  <mc:AlternateContent xmlns:mc="http://schemas.openxmlformats.org/markup-compatibility/2006" xmlns:p14="http://schemas.microsoft.com/office/powerpoint/2010/main">
    <mc:Choice Requires="p14">
      <p:transition spd="slow" p14:dur="2000" advTm="9000"/>
    </mc:Choice>
    <mc:Fallback xmlns="">
      <p:transition spd="slow" advTm="9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53348-7578-EF48-8527-26C17A0CBC91}"/>
              </a:ext>
            </a:extLst>
          </p:cNvPr>
          <p:cNvPicPr>
            <a:picLocks noChangeAspect="1"/>
          </p:cNvPicPr>
          <p:nvPr/>
        </p:nvPicPr>
        <p:blipFill>
          <a:blip r:embed="rId3">
            <a:alphaModFix amt="20000"/>
          </a:blip>
          <a:stretch>
            <a:fillRect/>
          </a:stretch>
        </p:blipFill>
        <p:spPr>
          <a:xfrm>
            <a:off x="2574671" y="884911"/>
            <a:ext cx="9617329" cy="5991012"/>
          </a:xfrm>
          <a:prstGeom prst="rect">
            <a:avLst/>
          </a:prstGeom>
        </p:spPr>
      </p:pic>
      <p:sp>
        <p:nvSpPr>
          <p:cNvPr id="3" name="Rectangle 2">
            <a:extLst>
              <a:ext uri="{FF2B5EF4-FFF2-40B4-BE49-F238E27FC236}">
                <a16:creationId xmlns:a16="http://schemas.microsoft.com/office/drawing/2014/main" id="{A85E9C6F-90C3-3C4F-8913-6CD982B379F5}"/>
              </a:ext>
            </a:extLst>
          </p:cNvPr>
          <p:cNvSpPr/>
          <p:nvPr/>
        </p:nvSpPr>
        <p:spPr>
          <a:xfrm>
            <a:off x="-42087" y="0"/>
            <a:ext cx="261675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E3B5F9-F051-694C-B346-B082548B24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3BDD6899-6FB7-4A45-94D7-831E28F7C559}"/>
              </a:ext>
            </a:extLst>
          </p:cNvPr>
          <p:cNvSpPr>
            <a:spLocks noChangeArrowheads="1"/>
          </p:cNvSpPr>
          <p:nvPr/>
        </p:nvSpPr>
        <p:spPr bwMode="auto">
          <a:xfrm>
            <a:off x="2902930" y="193996"/>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6633A7FE-D71E-1244-A307-AA2E9185D728}"/>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737682AA-E5EE-C74B-96A3-8B4980245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64871AF-EB90-E042-8EB7-8C7028D9AA06}"/>
              </a:ext>
            </a:extLst>
          </p:cNvPr>
          <p:cNvSpPr txBox="1">
            <a:spLocks/>
          </p:cNvSpPr>
          <p:nvPr/>
        </p:nvSpPr>
        <p:spPr>
          <a:xfrm>
            <a:off x="266726" y="1315291"/>
            <a:ext cx="2374612" cy="30149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b="1" dirty="0" smtClean="0">
                <a:solidFill>
                  <a:schemeClr val="bg1"/>
                </a:solidFill>
              </a:rPr>
              <a:t>Useful links &amp; resources</a:t>
            </a:r>
            <a:endParaRPr lang="en-US" sz="3300" b="1" dirty="0">
              <a:solidFill>
                <a:schemeClr val="bg1"/>
              </a:solidFill>
            </a:endParaRPr>
          </a:p>
        </p:txBody>
      </p:sp>
      <p:sp>
        <p:nvSpPr>
          <p:cNvPr id="9" name="Rectangle 8">
            <a:extLst>
              <a:ext uri="{FF2B5EF4-FFF2-40B4-BE49-F238E27FC236}">
                <a16:creationId xmlns:a16="http://schemas.microsoft.com/office/drawing/2014/main" id="{F02EFBE4-CEAD-8D45-AFC6-C179E6FFB2CE}"/>
              </a:ext>
            </a:extLst>
          </p:cNvPr>
          <p:cNvSpPr/>
          <p:nvPr/>
        </p:nvSpPr>
        <p:spPr>
          <a:xfrm>
            <a:off x="2695886" y="1009092"/>
            <a:ext cx="9571842" cy="4739759"/>
          </a:xfrm>
          <a:prstGeom prst="rect">
            <a:avLst/>
          </a:prstGeom>
        </p:spPr>
        <p:txBody>
          <a:bodyPr wrap="square">
            <a:spAutoFit/>
          </a:bodyPr>
          <a:lstStyle/>
          <a:p>
            <a:endParaRPr lang="en-GB" sz="1600" b="1" dirty="0">
              <a:solidFill>
                <a:schemeClr val="accent1">
                  <a:lumMod val="50000"/>
                </a:schemeClr>
              </a:solidFill>
              <a:latin typeface="Arial" panose="020B0604020202020204" pitchFamily="34" charset="0"/>
            </a:endParaRPr>
          </a:p>
          <a:p>
            <a:r>
              <a:rPr lang="en-GB" sz="1600" b="1" dirty="0" smtClean="0">
                <a:solidFill>
                  <a:schemeClr val="accent1">
                    <a:lumMod val="50000"/>
                  </a:schemeClr>
                </a:solidFill>
                <a:latin typeface="Arial" panose="020B0604020202020204" pitchFamily="34" charset="0"/>
                <a:cs typeface="Arial" panose="020B0604020202020204" pitchFamily="34" charset="0"/>
              </a:rPr>
              <a:t>NYSAB strategic priorities– </a:t>
            </a:r>
            <a:r>
              <a:rPr lang="en-GB" sz="1600" dirty="0" smtClean="0">
                <a:solidFill>
                  <a:schemeClr val="accent1">
                    <a:lumMod val="50000"/>
                  </a:schemeClr>
                </a:solidFill>
                <a:latin typeface="Arial" panose="020B0604020202020204" pitchFamily="34" charset="0"/>
                <a:cs typeface="Arial" panose="020B0604020202020204" pitchFamily="34" charset="0"/>
                <a:hlinkClick r:id="rId6"/>
              </a:rPr>
              <a:t>https://safeguardingadult.co.uk/strategic-priorities</a:t>
            </a:r>
            <a:r>
              <a:rPr lang="en-GB" sz="1600" dirty="0" smtClean="0">
                <a:solidFill>
                  <a:schemeClr val="accent1">
                    <a:lumMod val="50000"/>
                  </a:schemeClr>
                </a:solidFill>
                <a:latin typeface="Arial" panose="020B0604020202020204" pitchFamily="34" charset="0"/>
                <a:cs typeface="Arial" panose="020B0604020202020204" pitchFamily="34" charset="0"/>
              </a:rPr>
              <a:t> </a:t>
            </a:r>
            <a:endParaRPr lang="en-GB" sz="1600" dirty="0">
              <a:solidFill>
                <a:schemeClr val="accent1">
                  <a:lumMod val="50000"/>
                </a:schemeClr>
              </a:solidFill>
              <a:latin typeface="Arial" panose="020B0604020202020204" pitchFamily="34" charset="0"/>
              <a:cs typeface="Arial" panose="020B0604020202020204" pitchFamily="34" charset="0"/>
            </a:endParaRP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b="1" dirty="0" smtClean="0">
                <a:solidFill>
                  <a:schemeClr val="accent1">
                    <a:lumMod val="50000"/>
                  </a:schemeClr>
                </a:solidFill>
                <a:latin typeface="Arial" panose="020B0604020202020204" pitchFamily="34" charset="0"/>
                <a:cs typeface="Arial" panose="020B0604020202020204" pitchFamily="34" charset="0"/>
              </a:rPr>
              <a:t>NYSCP ‘Being Young in North Yorkshire’ strategy- </a:t>
            </a:r>
            <a:r>
              <a:rPr lang="en-GB" sz="1600" dirty="0" smtClean="0">
                <a:latin typeface="Arial" panose="020B0604020202020204" pitchFamily="34" charset="0"/>
                <a:cs typeface="Arial" panose="020B0604020202020204" pitchFamily="34" charset="0"/>
                <a:hlinkClick r:id="rId7"/>
              </a:rPr>
              <a:t>https://www.safeguardingchildren.co.uk/about-us/who-we-are/</a:t>
            </a:r>
            <a:endParaRPr lang="en-GB" sz="1600" b="1" dirty="0">
              <a:solidFill>
                <a:schemeClr val="accent1">
                  <a:lumMod val="50000"/>
                </a:schemeClr>
              </a:solidFill>
              <a:latin typeface="Arial" panose="020B0604020202020204" pitchFamily="34" charset="0"/>
              <a:cs typeface="Arial" panose="020B0604020202020204" pitchFamily="34" charset="0"/>
            </a:endParaRPr>
          </a:p>
          <a:p>
            <a:endParaRPr lang="en-GB" sz="1600" dirty="0" smtClean="0">
              <a:solidFill>
                <a:schemeClr val="accent1">
                  <a:lumMod val="50000"/>
                </a:schemeClr>
              </a:solidFill>
              <a:latin typeface="Arial" panose="020B0604020202020204" pitchFamily="34" charset="0"/>
              <a:cs typeface="Arial" panose="020B0604020202020204" pitchFamily="34" charset="0"/>
            </a:endParaRPr>
          </a:p>
          <a:p>
            <a:r>
              <a:rPr lang="en-GB" sz="1600" b="1" dirty="0" smtClean="0">
                <a:solidFill>
                  <a:schemeClr val="accent1">
                    <a:lumMod val="50000"/>
                  </a:schemeClr>
                </a:solidFill>
                <a:latin typeface="Arial" panose="020B0604020202020204" pitchFamily="34" charset="0"/>
                <a:cs typeface="Arial" panose="020B0604020202020204" pitchFamily="34" charset="0"/>
              </a:rPr>
              <a:t>North Yorkshire Community Safety Partnershi</a:t>
            </a:r>
            <a:r>
              <a:rPr lang="en-GB" sz="1600" b="1" dirty="0" smtClean="0">
                <a:solidFill>
                  <a:schemeClr val="accent1">
                    <a:lumMod val="50000"/>
                  </a:schemeClr>
                </a:solidFill>
                <a:latin typeface="Arial" panose="020B0604020202020204" pitchFamily="34" charset="0"/>
                <a:cs typeface="Arial" panose="020B0604020202020204" pitchFamily="34" charset="0"/>
              </a:rPr>
              <a:t>p: </a:t>
            </a:r>
            <a:r>
              <a:rPr lang="en-GB" sz="1600" dirty="0" smtClean="0">
                <a:latin typeface="Arial" panose="020B0604020202020204" pitchFamily="34" charset="0"/>
                <a:cs typeface="Arial" panose="020B0604020202020204" pitchFamily="34" charset="0"/>
                <a:hlinkClick r:id="rId8"/>
              </a:rPr>
              <a:t>https://nypartnerships.org.uk/nycsp</a:t>
            </a:r>
            <a:endParaRPr lang="en-GB" sz="1600" dirty="0" smtClean="0">
              <a:latin typeface="Arial" panose="020B0604020202020204" pitchFamily="34" charset="0"/>
              <a:cs typeface="Arial" panose="020B0604020202020204" pitchFamily="34" charset="0"/>
            </a:endParaRPr>
          </a:p>
          <a:p>
            <a:endParaRPr lang="en-GB" sz="1600" dirty="0">
              <a:solidFill>
                <a:schemeClr val="accent1">
                  <a:lumMod val="50000"/>
                </a:schemeClr>
              </a:solidFill>
              <a:latin typeface="Arial" panose="020B0604020202020204" pitchFamily="34" charset="0"/>
              <a:cs typeface="Arial" panose="020B0604020202020204" pitchFamily="34" charset="0"/>
            </a:endParaRPr>
          </a:p>
          <a:p>
            <a:r>
              <a:rPr lang="en-GB" sz="1500" b="1" dirty="0" smtClean="0">
                <a:solidFill>
                  <a:schemeClr val="accent1">
                    <a:lumMod val="50000"/>
                  </a:schemeClr>
                </a:solidFill>
                <a:latin typeface="Arial" panose="020B0604020202020204" pitchFamily="34" charset="0"/>
                <a:cs typeface="Arial" panose="020B0604020202020204" pitchFamily="34" charset="0"/>
              </a:rPr>
              <a:t>Joint Engagement &amp; Communications Strategy: </a:t>
            </a:r>
            <a:r>
              <a:rPr lang="en-GB" sz="1500" dirty="0" smtClean="0">
                <a:latin typeface="Arial" panose="020B0604020202020204" pitchFamily="34" charset="0"/>
                <a:cs typeface="Arial" panose="020B0604020202020204" pitchFamily="34" charset="0"/>
                <a:hlinkClick r:id="rId9"/>
              </a:rPr>
              <a:t>https://safeguardingadults.co.uk/engagement-and-communication/</a:t>
            </a:r>
            <a:endParaRPr lang="en-GB" sz="1500" b="1" dirty="0" smtClean="0">
              <a:solidFill>
                <a:schemeClr val="accent1">
                  <a:lumMod val="50000"/>
                </a:schemeClr>
              </a:solidFill>
              <a:latin typeface="Arial" panose="020B0604020202020204" pitchFamily="34" charset="0"/>
              <a:cs typeface="Arial" panose="020B0604020202020204" pitchFamily="34" charset="0"/>
            </a:endParaRP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b="1" dirty="0" smtClean="0">
                <a:solidFill>
                  <a:schemeClr val="accent1">
                    <a:lumMod val="50000"/>
                  </a:schemeClr>
                </a:solidFill>
                <a:latin typeface="Arial" panose="020B0604020202020204" pitchFamily="34" charset="0"/>
                <a:cs typeface="Arial" panose="020B0604020202020204" pitchFamily="34" charset="0"/>
              </a:rPr>
              <a:t>Campaigns and Awareness: </a:t>
            </a:r>
            <a:r>
              <a:rPr lang="en-GB" sz="1600" dirty="0" smtClean="0">
                <a:latin typeface="Arial" panose="020B0604020202020204" pitchFamily="34" charset="0"/>
                <a:cs typeface="Arial" panose="020B0604020202020204" pitchFamily="34" charset="0"/>
                <a:hlinkClick r:id="rId10"/>
              </a:rPr>
              <a:t>https://safeguardingadults.co.uk/campaigns-and-awareness/</a:t>
            </a:r>
            <a:endParaRPr lang="en-GB" sz="1600" dirty="0" smtClean="0">
              <a:latin typeface="Arial" panose="020B0604020202020204" pitchFamily="34" charset="0"/>
              <a:cs typeface="Arial" panose="020B0604020202020204" pitchFamily="34" charset="0"/>
            </a:endParaRPr>
          </a:p>
          <a:p>
            <a:endParaRPr lang="en-GB" sz="1600" b="1" dirty="0">
              <a:solidFill>
                <a:schemeClr val="accent1">
                  <a:lumMod val="50000"/>
                </a:schemeClr>
              </a:solidFill>
              <a:latin typeface="Arial" panose="020B0604020202020204" pitchFamily="34" charset="0"/>
              <a:cs typeface="Arial" panose="020B0604020202020204" pitchFamily="34" charset="0"/>
            </a:endParaRPr>
          </a:p>
          <a:p>
            <a:r>
              <a:rPr lang="en-GB" sz="1600" b="1" dirty="0" smtClean="0">
                <a:solidFill>
                  <a:schemeClr val="accent1">
                    <a:lumMod val="50000"/>
                  </a:schemeClr>
                </a:solidFill>
                <a:latin typeface="Arial" panose="020B0604020202020204" pitchFamily="34" charset="0"/>
                <a:cs typeface="Arial" panose="020B0604020202020204" pitchFamily="34" charset="0"/>
              </a:rPr>
              <a:t>Calendar of Activity: </a:t>
            </a:r>
            <a:r>
              <a:rPr lang="en-GB" sz="1600" dirty="0" smtClean="0">
                <a:latin typeface="Arial" panose="020B0604020202020204" pitchFamily="34" charset="0"/>
                <a:cs typeface="Arial" panose="020B0604020202020204" pitchFamily="34" charset="0"/>
                <a:hlinkClick r:id="rId11"/>
              </a:rPr>
              <a:t>https://safeguardingadults.co.uk/calendar-of-activity/</a:t>
            </a:r>
            <a:endParaRPr lang="en-GB" sz="1600" b="1" dirty="0">
              <a:solidFill>
                <a:schemeClr val="accent1">
                  <a:lumMod val="50000"/>
                </a:schemeClr>
              </a:solidFill>
              <a:latin typeface="Arial" panose="020B0604020202020204" pitchFamily="34" charset="0"/>
              <a:cs typeface="Arial" panose="020B0604020202020204" pitchFamily="34" charset="0"/>
            </a:endParaRPr>
          </a:p>
          <a:p>
            <a:endParaRPr lang="en-US" sz="1600" b="1" dirty="0" smtClean="0">
              <a:solidFill>
                <a:schemeClr val="accent1">
                  <a:lumMod val="50000"/>
                </a:schemeClr>
              </a:solidFill>
            </a:endParaRPr>
          </a:p>
          <a:p>
            <a:endParaRPr lang="en-US" sz="1600" b="1" dirty="0">
              <a:solidFill>
                <a:schemeClr val="accent1">
                  <a:lumMod val="50000"/>
                </a:schemeClr>
              </a:solidFill>
            </a:endParaRPr>
          </a:p>
          <a:p>
            <a:endParaRPr lang="en-US" sz="1600" b="1" dirty="0" smtClean="0">
              <a:solidFill>
                <a:schemeClr val="accent1">
                  <a:lumMod val="50000"/>
                </a:schemeClr>
              </a:solidFill>
              <a:latin typeface="Arial" panose="020B0604020202020204" pitchFamily="34" charset="0"/>
              <a:cs typeface="Arial" panose="020B0604020202020204" pitchFamily="34" charset="0"/>
            </a:endParaRPr>
          </a:p>
          <a:p>
            <a:r>
              <a:rPr lang="en-US" sz="1600" b="1" dirty="0" smtClean="0">
                <a:solidFill>
                  <a:schemeClr val="accent1">
                    <a:lumMod val="50000"/>
                  </a:schemeClr>
                </a:solidFill>
                <a:latin typeface="Arial" panose="020B0604020202020204" pitchFamily="34" charset="0"/>
                <a:cs typeface="Arial" panose="020B0604020202020204" pitchFamily="34" charset="0"/>
              </a:rPr>
              <a:t>For more information about this presentation or engagement and communications, please contact </a:t>
            </a:r>
            <a:r>
              <a:rPr lang="en-US" sz="1600" b="1" dirty="0" smtClean="0">
                <a:solidFill>
                  <a:schemeClr val="accent1">
                    <a:lumMod val="50000"/>
                  </a:schemeClr>
                </a:solidFill>
                <a:latin typeface="Arial" panose="020B0604020202020204" pitchFamily="34" charset="0"/>
                <a:cs typeface="Arial" panose="020B0604020202020204" pitchFamily="34" charset="0"/>
                <a:hlinkClick r:id="rId12"/>
              </a:rPr>
              <a:t>Laura.Watson@northyorks.gov.uk</a:t>
            </a:r>
            <a:r>
              <a:rPr lang="en-US" sz="1600" b="1" dirty="0" smtClean="0">
                <a:solidFill>
                  <a:schemeClr val="accent1">
                    <a:lumMod val="50000"/>
                  </a:schemeClr>
                </a:solidFill>
                <a:latin typeface="Arial" panose="020B0604020202020204" pitchFamily="34" charset="0"/>
                <a:cs typeface="Arial" panose="020B0604020202020204" pitchFamily="34" charset="0"/>
              </a:rPr>
              <a:t> </a:t>
            </a:r>
            <a:endParaRPr lang="en-US" sz="1600" b="1"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73145764"/>
      </p:ext>
    </p:extLst>
  </p:cSld>
  <p:clrMapOvr>
    <a:masterClrMapping/>
  </p:clrMapOvr>
  <mc:AlternateContent xmlns:mc="http://schemas.openxmlformats.org/markup-compatibility/2006" xmlns:p14="http://schemas.microsoft.com/office/powerpoint/2010/main">
    <mc:Choice Requires="p14">
      <p:transition spd="slow" p14:dur="2000" advClick="0" advTm="31500"/>
    </mc:Choice>
    <mc:Fallback xmlns="">
      <p:transition spd="slow" advClick="0" advTm="315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53348-7578-EF48-8527-26C17A0CBC91}"/>
              </a:ext>
            </a:extLst>
          </p:cNvPr>
          <p:cNvPicPr>
            <a:picLocks noChangeAspect="1"/>
          </p:cNvPicPr>
          <p:nvPr/>
        </p:nvPicPr>
        <p:blipFill>
          <a:blip r:embed="rId3">
            <a:alphaModFix amt="20000"/>
          </a:blip>
          <a:stretch>
            <a:fillRect/>
          </a:stretch>
        </p:blipFill>
        <p:spPr>
          <a:xfrm>
            <a:off x="2650399" y="884911"/>
            <a:ext cx="9541601" cy="5991012"/>
          </a:xfrm>
          <a:prstGeom prst="rect">
            <a:avLst/>
          </a:prstGeom>
        </p:spPr>
      </p:pic>
      <p:sp>
        <p:nvSpPr>
          <p:cNvPr id="3" name="Rectangle 2">
            <a:extLst>
              <a:ext uri="{FF2B5EF4-FFF2-40B4-BE49-F238E27FC236}">
                <a16:creationId xmlns:a16="http://schemas.microsoft.com/office/drawing/2014/main" id="{A85E9C6F-90C3-3C4F-8913-6CD982B379F5}"/>
              </a:ext>
            </a:extLst>
          </p:cNvPr>
          <p:cNvSpPr/>
          <p:nvPr/>
        </p:nvSpPr>
        <p:spPr>
          <a:xfrm>
            <a:off x="-42087" y="0"/>
            <a:ext cx="2728912"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2E3B5F9-F051-694C-B346-B082548B24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3BDD6899-6FB7-4A45-94D7-831E28F7C559}"/>
              </a:ext>
            </a:extLst>
          </p:cNvPr>
          <p:cNvSpPr>
            <a:spLocks noChangeArrowheads="1"/>
          </p:cNvSpPr>
          <p:nvPr/>
        </p:nvSpPr>
        <p:spPr bwMode="auto">
          <a:xfrm>
            <a:off x="2902930" y="193996"/>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6633A7FE-D71E-1244-A307-AA2E9185D728}"/>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737682AA-E5EE-C74B-96A3-8B4980245E2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864871AF-EB90-E042-8EB7-8C7028D9AA06}"/>
              </a:ext>
            </a:extLst>
          </p:cNvPr>
          <p:cNvSpPr txBox="1">
            <a:spLocks/>
          </p:cNvSpPr>
          <p:nvPr/>
        </p:nvSpPr>
        <p:spPr>
          <a:xfrm>
            <a:off x="266726" y="1315291"/>
            <a:ext cx="2374612" cy="301493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300" b="1" dirty="0">
                <a:solidFill>
                  <a:schemeClr val="bg1"/>
                </a:solidFill>
              </a:rPr>
              <a:t>Resources</a:t>
            </a:r>
          </a:p>
          <a:p>
            <a:pPr algn="l"/>
            <a:r>
              <a:rPr lang="en-US" sz="3300" b="1" dirty="0">
                <a:solidFill>
                  <a:schemeClr val="bg1"/>
                </a:solidFill>
              </a:rPr>
              <a:t>&amp; Keeping up to date with the NYSAB</a:t>
            </a:r>
          </a:p>
        </p:txBody>
      </p:sp>
      <p:sp>
        <p:nvSpPr>
          <p:cNvPr id="9" name="Rectangle 8">
            <a:extLst>
              <a:ext uri="{FF2B5EF4-FFF2-40B4-BE49-F238E27FC236}">
                <a16:creationId xmlns:a16="http://schemas.microsoft.com/office/drawing/2014/main" id="{F02EFBE4-CEAD-8D45-AFC6-C179E6FFB2CE}"/>
              </a:ext>
            </a:extLst>
          </p:cNvPr>
          <p:cNvSpPr/>
          <p:nvPr/>
        </p:nvSpPr>
        <p:spPr>
          <a:xfrm>
            <a:off x="2695886" y="1009092"/>
            <a:ext cx="9571842" cy="2554545"/>
          </a:xfrm>
          <a:prstGeom prst="rect">
            <a:avLst/>
          </a:prstGeom>
        </p:spPr>
        <p:txBody>
          <a:bodyPr wrap="square">
            <a:spAutoFit/>
          </a:bodyPr>
          <a:lstStyle/>
          <a:p>
            <a:endParaRPr lang="en-GB" sz="1600" b="1" dirty="0">
              <a:solidFill>
                <a:schemeClr val="accent1">
                  <a:lumMod val="50000"/>
                </a:schemeClr>
              </a:solidFill>
              <a:latin typeface="Arial" panose="020B0604020202020204" pitchFamily="34" charset="0"/>
            </a:endParaRPr>
          </a:p>
          <a:p>
            <a:r>
              <a:rPr lang="en-GB" sz="1600" b="1" dirty="0">
                <a:solidFill>
                  <a:schemeClr val="accent1">
                    <a:lumMod val="50000"/>
                  </a:schemeClr>
                </a:solidFill>
                <a:latin typeface="Arial" panose="020B0604020202020204" pitchFamily="34" charset="0"/>
              </a:rPr>
              <a:t>One Minute Guides – </a:t>
            </a:r>
            <a:r>
              <a:rPr lang="en-GB" sz="1600" dirty="0">
                <a:solidFill>
                  <a:schemeClr val="accent1">
                    <a:lumMod val="50000"/>
                  </a:schemeClr>
                </a:solidFill>
                <a:latin typeface="Arial" panose="020B0604020202020204" pitchFamily="34" charset="0"/>
                <a:hlinkClick r:id="rId6"/>
              </a:rPr>
              <a:t>https://safeguardingadults.co.uk/working-with-adults/one-minute-guides-omg/</a:t>
            </a:r>
            <a:r>
              <a:rPr lang="en-GB" sz="1600" dirty="0">
                <a:solidFill>
                  <a:schemeClr val="accent1">
                    <a:lumMod val="50000"/>
                  </a:schemeClr>
                </a:solidFill>
                <a:latin typeface="Arial" panose="020B0604020202020204" pitchFamily="34" charset="0"/>
              </a:rPr>
              <a:t> </a:t>
            </a:r>
          </a:p>
          <a:p>
            <a:endParaRPr lang="en-GB" sz="1600" b="1" dirty="0">
              <a:solidFill>
                <a:schemeClr val="accent1">
                  <a:lumMod val="50000"/>
                </a:schemeClr>
              </a:solidFill>
              <a:latin typeface="Arial" panose="020B0604020202020204" pitchFamily="34" charset="0"/>
            </a:endParaRPr>
          </a:p>
          <a:p>
            <a:r>
              <a:rPr lang="en-GB" sz="1600" b="1" dirty="0">
                <a:solidFill>
                  <a:schemeClr val="accent1">
                    <a:lumMod val="50000"/>
                  </a:schemeClr>
                </a:solidFill>
                <a:latin typeface="Arial" panose="020B0604020202020204" pitchFamily="34" charset="0"/>
              </a:rPr>
              <a:t>Keeping Safe Resources - </a:t>
            </a:r>
            <a:r>
              <a:rPr lang="en-GB" sz="1600" dirty="0">
                <a:solidFill>
                  <a:schemeClr val="accent1">
                    <a:lumMod val="50000"/>
                  </a:schemeClr>
                </a:solidFill>
                <a:latin typeface="Arial" panose="020B0604020202020204" pitchFamily="34" charset="0"/>
                <a:hlinkClick r:id="rId7"/>
              </a:rPr>
              <a:t>https://safeguardingadults.co.uk/keeping-safe/easy-read-guides/</a:t>
            </a:r>
            <a:r>
              <a:rPr lang="en-GB" sz="1600" dirty="0">
                <a:solidFill>
                  <a:schemeClr val="accent1">
                    <a:lumMod val="50000"/>
                  </a:schemeClr>
                </a:solidFill>
                <a:latin typeface="Arial" panose="020B0604020202020204" pitchFamily="34" charset="0"/>
              </a:rPr>
              <a:t> </a:t>
            </a:r>
          </a:p>
          <a:p>
            <a:endParaRPr lang="en-GB" sz="1600" b="1" dirty="0">
              <a:solidFill>
                <a:schemeClr val="accent1">
                  <a:lumMod val="50000"/>
                </a:schemeClr>
              </a:solidFill>
              <a:latin typeface="Arial" panose="020B0604020202020204" pitchFamily="34" charset="0"/>
            </a:endParaRPr>
          </a:p>
          <a:p>
            <a:r>
              <a:rPr lang="en-GB" sz="1600" b="1" dirty="0">
                <a:solidFill>
                  <a:schemeClr val="accent1">
                    <a:lumMod val="50000"/>
                  </a:schemeClr>
                </a:solidFill>
                <a:latin typeface="Arial" panose="020B0604020202020204" pitchFamily="34" charset="0"/>
              </a:rPr>
              <a:t>Training - </a:t>
            </a:r>
            <a:r>
              <a:rPr lang="en-GB" sz="1600" dirty="0">
                <a:solidFill>
                  <a:schemeClr val="accent1">
                    <a:lumMod val="50000"/>
                  </a:schemeClr>
                </a:solidFill>
                <a:latin typeface="Arial" panose="020B0604020202020204" pitchFamily="34" charset="0"/>
                <a:hlinkClick r:id="rId8"/>
              </a:rPr>
              <a:t>https://safeguardingadults.co.uk/learning-research/training-courses/</a:t>
            </a:r>
            <a:r>
              <a:rPr lang="en-GB" sz="1600" dirty="0">
                <a:solidFill>
                  <a:schemeClr val="accent1">
                    <a:lumMod val="50000"/>
                  </a:schemeClr>
                </a:solidFill>
                <a:latin typeface="Arial" panose="020B0604020202020204" pitchFamily="34" charset="0"/>
              </a:rPr>
              <a:t> </a:t>
            </a:r>
          </a:p>
          <a:p>
            <a:r>
              <a:rPr lang="en-GB" sz="1600" b="1" dirty="0">
                <a:solidFill>
                  <a:schemeClr val="accent1">
                    <a:lumMod val="50000"/>
                  </a:schemeClr>
                </a:solidFill>
                <a:latin typeface="Arial" panose="020B0604020202020204" pitchFamily="34" charset="0"/>
              </a:rPr>
              <a:t> </a:t>
            </a:r>
          </a:p>
          <a:p>
            <a:r>
              <a:rPr lang="en-GB" sz="1600" b="1" dirty="0">
                <a:solidFill>
                  <a:schemeClr val="accent1">
                    <a:lumMod val="50000"/>
                  </a:schemeClr>
                </a:solidFill>
                <a:latin typeface="Arial" panose="020B0604020202020204" pitchFamily="34" charset="0"/>
              </a:rPr>
              <a:t>NYSAB Procedures -  </a:t>
            </a:r>
            <a:r>
              <a:rPr lang="en-GB" sz="1600" dirty="0">
                <a:solidFill>
                  <a:schemeClr val="accent1">
                    <a:lumMod val="50000"/>
                  </a:schemeClr>
                </a:solidFill>
                <a:latin typeface="Arial" panose="020B0604020202020204" pitchFamily="34" charset="0"/>
                <a:hlinkClick r:id="rId9"/>
              </a:rPr>
              <a:t>https://safeguardingadults.co.uk/working-with-adults/nysab-procedures/</a:t>
            </a:r>
            <a:r>
              <a:rPr lang="en-GB" sz="1600" dirty="0">
                <a:solidFill>
                  <a:schemeClr val="accent1">
                    <a:lumMod val="50000"/>
                  </a:schemeClr>
                </a:solidFill>
                <a:latin typeface="Arial" panose="020B0604020202020204" pitchFamily="34" charset="0"/>
              </a:rPr>
              <a:t> </a:t>
            </a:r>
          </a:p>
          <a:p>
            <a:endParaRPr lang="en-GB" sz="1600" dirty="0">
              <a:solidFill>
                <a:schemeClr val="accent1">
                  <a:lumMod val="50000"/>
                </a:schemeClr>
              </a:solidFill>
              <a:latin typeface="Arial" panose="020B0604020202020204" pitchFamily="34" charset="0"/>
            </a:endParaRPr>
          </a:p>
          <a:p>
            <a:endParaRPr lang="en-US" sz="1600" b="1" dirty="0">
              <a:solidFill>
                <a:schemeClr val="accent1">
                  <a:lumMod val="50000"/>
                </a:schemeClr>
              </a:solidFill>
            </a:endParaRPr>
          </a:p>
        </p:txBody>
      </p:sp>
      <p:pic>
        <p:nvPicPr>
          <p:cNvPr id="10" name="Picture 9">
            <a:extLst>
              <a:ext uri="{FF2B5EF4-FFF2-40B4-BE49-F238E27FC236}">
                <a16:creationId xmlns:a16="http://schemas.microsoft.com/office/drawing/2014/main" id="{0C4DB86A-64FB-4B4F-9B92-F647A9557321}"/>
              </a:ext>
            </a:extLst>
          </p:cNvPr>
          <p:cNvPicPr>
            <a:picLocks noChangeAspect="1"/>
          </p:cNvPicPr>
          <p:nvPr/>
        </p:nvPicPr>
        <p:blipFill>
          <a:blip r:embed="rId10"/>
          <a:stretch>
            <a:fillRect/>
          </a:stretch>
        </p:blipFill>
        <p:spPr>
          <a:xfrm rot="20868873">
            <a:off x="3040795" y="3964496"/>
            <a:ext cx="1705628" cy="2181663"/>
          </a:xfrm>
          <a:prstGeom prst="rect">
            <a:avLst/>
          </a:prstGeom>
        </p:spPr>
      </p:pic>
      <p:pic>
        <p:nvPicPr>
          <p:cNvPr id="13" name="Picture 12">
            <a:hlinkClick r:id="rId11"/>
            <a:extLst>
              <a:ext uri="{FF2B5EF4-FFF2-40B4-BE49-F238E27FC236}">
                <a16:creationId xmlns:a16="http://schemas.microsoft.com/office/drawing/2014/main" id="{2BAEBDE8-853A-9844-AE13-15E083A8F61C}"/>
              </a:ext>
            </a:extLst>
          </p:cNvPr>
          <p:cNvPicPr>
            <a:picLocks noChangeAspect="1"/>
          </p:cNvPicPr>
          <p:nvPr/>
        </p:nvPicPr>
        <p:blipFill>
          <a:blip r:embed="rId12"/>
          <a:stretch>
            <a:fillRect/>
          </a:stretch>
        </p:blipFill>
        <p:spPr>
          <a:xfrm rot="730567">
            <a:off x="8709622" y="4179502"/>
            <a:ext cx="3054882" cy="1973004"/>
          </a:xfrm>
          <a:prstGeom prst="rect">
            <a:avLst/>
          </a:prstGeom>
        </p:spPr>
      </p:pic>
      <p:sp>
        <p:nvSpPr>
          <p:cNvPr id="14" name="TextBox 13">
            <a:extLst>
              <a:ext uri="{FF2B5EF4-FFF2-40B4-BE49-F238E27FC236}">
                <a16:creationId xmlns:a16="http://schemas.microsoft.com/office/drawing/2014/main" id="{C6B6769E-4958-0340-AB6C-0F2BC32A83C3}"/>
              </a:ext>
            </a:extLst>
          </p:cNvPr>
          <p:cNvSpPr txBox="1"/>
          <p:nvPr/>
        </p:nvSpPr>
        <p:spPr>
          <a:xfrm>
            <a:off x="8631002" y="6193485"/>
            <a:ext cx="3212123" cy="369332"/>
          </a:xfrm>
          <a:prstGeom prst="rect">
            <a:avLst/>
          </a:prstGeom>
          <a:noFill/>
        </p:spPr>
        <p:txBody>
          <a:bodyPr wrap="square" rtlCol="0">
            <a:spAutoFit/>
          </a:bodyPr>
          <a:lstStyle/>
          <a:p>
            <a:r>
              <a:rPr lang="en-US" dirty="0">
                <a:hlinkClick r:id="rId11"/>
              </a:rPr>
              <a:t>www.safeguardingadults.co.uk</a:t>
            </a:r>
            <a:r>
              <a:rPr lang="en-US" dirty="0"/>
              <a:t> </a:t>
            </a:r>
          </a:p>
        </p:txBody>
      </p:sp>
      <p:sp>
        <p:nvSpPr>
          <p:cNvPr id="15" name="TextBox 14">
            <a:extLst>
              <a:ext uri="{FF2B5EF4-FFF2-40B4-BE49-F238E27FC236}">
                <a16:creationId xmlns:a16="http://schemas.microsoft.com/office/drawing/2014/main" id="{7F245922-0278-B045-BE00-B16F83BE16F7}"/>
              </a:ext>
            </a:extLst>
          </p:cNvPr>
          <p:cNvSpPr txBox="1"/>
          <p:nvPr/>
        </p:nvSpPr>
        <p:spPr>
          <a:xfrm>
            <a:off x="5573247" y="6347640"/>
            <a:ext cx="2601824" cy="369332"/>
          </a:xfrm>
          <a:prstGeom prst="rect">
            <a:avLst/>
          </a:prstGeom>
          <a:noFill/>
        </p:spPr>
        <p:txBody>
          <a:bodyPr wrap="square" rtlCol="0">
            <a:spAutoFit/>
          </a:bodyPr>
          <a:lstStyle/>
          <a:p>
            <a:r>
              <a:rPr lang="en-US" dirty="0">
                <a:hlinkClick r:id="rId13"/>
              </a:rPr>
              <a:t>www.twitter.com/nysab1</a:t>
            </a:r>
            <a:r>
              <a:rPr lang="en-US" dirty="0"/>
              <a:t> </a:t>
            </a:r>
          </a:p>
        </p:txBody>
      </p:sp>
      <p:sp>
        <p:nvSpPr>
          <p:cNvPr id="16" name="TextBox 15">
            <a:extLst>
              <a:ext uri="{FF2B5EF4-FFF2-40B4-BE49-F238E27FC236}">
                <a16:creationId xmlns:a16="http://schemas.microsoft.com/office/drawing/2014/main" id="{0269CF6D-69FB-A040-BCD2-9D41AD40AB28}"/>
              </a:ext>
            </a:extLst>
          </p:cNvPr>
          <p:cNvSpPr txBox="1"/>
          <p:nvPr/>
        </p:nvSpPr>
        <p:spPr>
          <a:xfrm>
            <a:off x="2848752" y="6091165"/>
            <a:ext cx="2601824" cy="646331"/>
          </a:xfrm>
          <a:prstGeom prst="rect">
            <a:avLst/>
          </a:prstGeom>
          <a:noFill/>
        </p:spPr>
        <p:txBody>
          <a:bodyPr wrap="square" rtlCol="0">
            <a:spAutoFit/>
          </a:bodyPr>
          <a:lstStyle/>
          <a:p>
            <a:r>
              <a:rPr lang="en-US" dirty="0">
                <a:hlinkClick r:id="rId14"/>
              </a:rPr>
              <a:t>www.safeguardingadults.co.uk/nysab-newsletter</a:t>
            </a:r>
            <a:r>
              <a:rPr lang="en-US" dirty="0"/>
              <a:t> </a:t>
            </a:r>
          </a:p>
        </p:txBody>
      </p:sp>
      <p:sp>
        <p:nvSpPr>
          <p:cNvPr id="17" name="TextBox 16">
            <a:extLst>
              <a:ext uri="{FF2B5EF4-FFF2-40B4-BE49-F238E27FC236}">
                <a16:creationId xmlns:a16="http://schemas.microsoft.com/office/drawing/2014/main" id="{4A13D0AB-B270-4640-B229-A51ACD0908FF}"/>
              </a:ext>
            </a:extLst>
          </p:cNvPr>
          <p:cNvSpPr txBox="1"/>
          <p:nvPr/>
        </p:nvSpPr>
        <p:spPr>
          <a:xfrm rot="20852929">
            <a:off x="2837224" y="3594724"/>
            <a:ext cx="1595695"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Newsletter</a:t>
            </a:r>
            <a:endParaRPr lang="en-US" dirty="0"/>
          </a:p>
        </p:txBody>
      </p:sp>
      <p:sp>
        <p:nvSpPr>
          <p:cNvPr id="18" name="TextBox 17">
            <a:extLst>
              <a:ext uri="{FF2B5EF4-FFF2-40B4-BE49-F238E27FC236}">
                <a16:creationId xmlns:a16="http://schemas.microsoft.com/office/drawing/2014/main" id="{C619B9FA-81F8-0241-949C-52584A7F45A5}"/>
              </a:ext>
            </a:extLst>
          </p:cNvPr>
          <p:cNvSpPr txBox="1"/>
          <p:nvPr/>
        </p:nvSpPr>
        <p:spPr>
          <a:xfrm>
            <a:off x="6392468" y="3452972"/>
            <a:ext cx="1170920"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Twitter</a:t>
            </a:r>
            <a:endParaRPr lang="en-US" dirty="0"/>
          </a:p>
        </p:txBody>
      </p:sp>
      <p:sp>
        <p:nvSpPr>
          <p:cNvPr id="19" name="TextBox 18">
            <a:extLst>
              <a:ext uri="{FF2B5EF4-FFF2-40B4-BE49-F238E27FC236}">
                <a16:creationId xmlns:a16="http://schemas.microsoft.com/office/drawing/2014/main" id="{6F56AECB-DD35-5849-A8C5-F10E7F0913A4}"/>
              </a:ext>
            </a:extLst>
          </p:cNvPr>
          <p:cNvSpPr txBox="1"/>
          <p:nvPr/>
        </p:nvSpPr>
        <p:spPr>
          <a:xfrm rot="585748">
            <a:off x="9936675" y="3824358"/>
            <a:ext cx="1642024" cy="369332"/>
          </a:xfrm>
          <a:prstGeom prst="rect">
            <a:avLst/>
          </a:prstGeom>
          <a:noFill/>
        </p:spPr>
        <p:txBody>
          <a:bodyPr wrap="square" rtlCol="0">
            <a:spAutoFit/>
          </a:bodyPr>
          <a:lstStyle/>
          <a:p>
            <a:r>
              <a:rPr lang="en-GB" b="1" dirty="0">
                <a:solidFill>
                  <a:schemeClr val="accent1">
                    <a:lumMod val="50000"/>
                  </a:schemeClr>
                </a:solidFill>
                <a:latin typeface="Arial" panose="020B0604020202020204" pitchFamily="34" charset="0"/>
              </a:rPr>
              <a:t>Website</a:t>
            </a:r>
            <a:endParaRPr lang="en-US" dirty="0"/>
          </a:p>
        </p:txBody>
      </p:sp>
      <p:pic>
        <p:nvPicPr>
          <p:cNvPr id="12" name="Picture 11">
            <a:extLst>
              <a:ext uri="{FF2B5EF4-FFF2-40B4-BE49-F238E27FC236}">
                <a16:creationId xmlns:a16="http://schemas.microsoft.com/office/drawing/2014/main" id="{D2B90D02-F93B-8548-B989-8E3185620CE3}"/>
              </a:ext>
            </a:extLst>
          </p:cNvPr>
          <p:cNvPicPr>
            <a:picLocks noChangeAspect="1"/>
          </p:cNvPicPr>
          <p:nvPr/>
        </p:nvPicPr>
        <p:blipFill>
          <a:blip r:embed="rId15"/>
          <a:stretch>
            <a:fillRect/>
          </a:stretch>
        </p:blipFill>
        <p:spPr>
          <a:xfrm>
            <a:off x="5354115" y="3795838"/>
            <a:ext cx="3172737" cy="2463378"/>
          </a:xfrm>
          <a:prstGeom prst="rect">
            <a:avLst/>
          </a:prstGeom>
        </p:spPr>
      </p:pic>
    </p:spTree>
    <p:extLst>
      <p:ext uri="{BB962C8B-B14F-4D97-AF65-F5344CB8AC3E}">
        <p14:creationId xmlns:p14="http://schemas.microsoft.com/office/powerpoint/2010/main" val="2875221913"/>
      </p:ext>
    </p:extLst>
  </p:cSld>
  <p:clrMapOvr>
    <a:masterClrMapping/>
  </p:clrMapOvr>
  <mc:AlternateContent xmlns:mc="http://schemas.openxmlformats.org/markup-compatibility/2006" xmlns:p14="http://schemas.microsoft.com/office/powerpoint/2010/main">
    <mc:Choice Requires="p14">
      <p:transition spd="slow" p14:dur="2000" advClick="0" advTm="31500"/>
    </mc:Choice>
    <mc:Fallback xmlns="">
      <p:transition spd="slow" advClick="0" advTm="315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363727" y="3012677"/>
            <a:ext cx="2804434" cy="696681"/>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Introduction</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184925" y="1354035"/>
            <a:ext cx="8848277" cy="5229958"/>
          </a:xfrm>
          <a:prstGeom prst="rect">
            <a:avLst/>
          </a:prstGeom>
        </p:spPr>
        <p:txBody>
          <a:bodyPr wrap="square">
            <a:spAutoFit/>
          </a:bodyPr>
          <a:lstStyle/>
          <a:p>
            <a:pPr lvl="1">
              <a:lnSpc>
                <a:spcPct val="107000"/>
              </a:lnSpc>
              <a:spcAft>
                <a:spcPts val="0"/>
              </a:spcAft>
            </a:pPr>
            <a:r>
              <a:rPr lang="en-GB" sz="2400" b="1"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Overview of the Local Safeguarding Partnerships (LSPs)</a:t>
            </a:r>
          </a:p>
          <a:p>
            <a:pPr marL="742950" lvl="1" indent="-285750">
              <a:lnSpc>
                <a:spcPct val="107000"/>
              </a:lnSpc>
              <a:spcAft>
                <a:spcPts val="0"/>
              </a:spcAft>
              <a:buFont typeface="Arial" panose="020B0604020202020204" pitchFamily="34" charset="0"/>
              <a:buChar char="•"/>
            </a:pPr>
            <a:endParaRPr lang="en-GB" sz="1600" b="1" dirty="0" smtClean="0">
              <a:solidFill>
                <a:srgbClr val="1F3864"/>
              </a:solidFill>
              <a:latin typeface="Arial" panose="020B060402020202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16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In </a:t>
            </a:r>
            <a:r>
              <a:rPr lang="en-GB" sz="1600" dirty="0">
                <a:solidFill>
                  <a:srgbClr val="1F3864"/>
                </a:solidFill>
                <a:latin typeface="Arial" panose="020B0604020202020204" pitchFamily="34" charset="0"/>
                <a:ea typeface="Calibri" panose="020F0502020204030204" pitchFamily="34" charset="0"/>
                <a:cs typeface="Times New Roman" panose="02020603050405020304" pitchFamily="18" charset="0"/>
              </a:rPr>
              <a:t>October 2019, the Local Safeguarding Adult Groups (LSAGs), Children’s Safeguarding Strategy Groups (CSSGs) and the non-operational element of the North Yorkshire Local Delivery Team (LDT) meetings merged to form Local Safeguarding Partnerships (LSPs</a:t>
            </a:r>
            <a:r>
              <a:rPr lang="en-GB" sz="16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a:t>
            </a:r>
          </a:p>
          <a:p>
            <a:pPr marL="628650" lvl="1" indent="-171450">
              <a:lnSpc>
                <a:spcPct val="107000"/>
              </a:lnSpc>
              <a:spcAft>
                <a:spcPts val="0"/>
              </a:spcAft>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1600" dirty="0">
                <a:solidFill>
                  <a:srgbClr val="1F3864"/>
                </a:solidFill>
                <a:latin typeface="Arial" panose="020B0604020202020204" pitchFamily="34" charset="0"/>
                <a:ea typeface="Calibri" panose="020F0502020204030204" pitchFamily="34" charset="0"/>
                <a:cs typeface="Times New Roman" panose="02020603050405020304" pitchFamily="18" charset="0"/>
              </a:rPr>
              <a:t>We agreed to do this to ensure that we work closer together as partners as well as across the Board and Partnerships and provide high quality and a consistent approach to safeguarding all adults, children and young people across North Yorkshire. </a:t>
            </a:r>
            <a:endParaRPr lang="en-GB" sz="16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endParaRPr>
          </a:p>
          <a:p>
            <a:pPr marL="628650" lvl="1" indent="-171450">
              <a:lnSpc>
                <a:spcPct val="107000"/>
              </a:lnSpc>
              <a:spcAft>
                <a:spcPts val="0"/>
              </a:spcAft>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1600" dirty="0">
                <a:solidFill>
                  <a:srgbClr val="1F3864"/>
                </a:solidFill>
                <a:latin typeface="Arial" panose="020B0604020202020204" pitchFamily="34" charset="0"/>
                <a:ea typeface="Calibri" panose="020F0502020204030204" pitchFamily="34" charset="0"/>
                <a:cs typeface="Times New Roman" panose="02020603050405020304" pitchFamily="18" charset="0"/>
              </a:rPr>
              <a:t>By bringing together partners from each local area the LSPs can focus on the key safeguarding issues in their area. It allowed us to improve awareness raising at a local level and look at particular issues within the localities</a:t>
            </a:r>
            <a:r>
              <a:rPr lang="en-GB" sz="16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a:t>
            </a:r>
          </a:p>
          <a:p>
            <a:pPr marL="628650" lvl="1" indent="-171450">
              <a:lnSpc>
                <a:spcPct val="107000"/>
              </a:lnSpc>
              <a:spcAft>
                <a:spcPts val="0"/>
              </a:spcAft>
              <a:buFont typeface="Arial" panose="020B0604020202020204" pitchFamily="34" charset="0"/>
              <a:buChar char="•"/>
            </a:pPr>
            <a:endParaRPr lang="en-GB" sz="16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1600" dirty="0">
                <a:solidFill>
                  <a:srgbClr val="1F3864"/>
                </a:solidFill>
                <a:latin typeface="Arial" panose="020B0604020202020204" pitchFamily="34" charset="0"/>
                <a:ea typeface="Calibri" panose="020F0502020204030204" pitchFamily="34" charset="0"/>
                <a:cs typeface="Times New Roman" panose="02020603050405020304" pitchFamily="18" charset="0"/>
              </a:rPr>
              <a:t>The LSPs are accountable to the North Yorkshire Safeguarding Adults Board (NYSAB), North Yorkshire Safeguarding Children Partnership (NYSCP) and the North Yorkshire Community Safety Partnership (NYCSP). Their work is shared with and monitored by the Board and Partnerships to ensure they work in line with our strategic priorities.</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0138705"/>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295722" y="2201794"/>
            <a:ext cx="2804434" cy="3867081"/>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Role </a:t>
            </a:r>
            <a:r>
              <a:rPr lang="en-US" sz="3600" dirty="0" smtClean="0">
                <a:effectLst/>
                <a:latin typeface="+mj-lt"/>
              </a:rPr>
              <a:t>of the </a:t>
            </a:r>
            <a:r>
              <a:rPr lang="en-US" sz="3600" dirty="0" smtClean="0">
                <a:effectLst/>
                <a:latin typeface="+mj-lt"/>
              </a:rPr>
              <a:t>Local Safeguarding Partnerships</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75230" y="1354035"/>
            <a:ext cx="8615246" cy="5200847"/>
          </a:xfrm>
          <a:prstGeom prst="rect">
            <a:avLst/>
          </a:prstGeom>
        </p:spPr>
        <p:txBody>
          <a:bodyPr wrap="square">
            <a:spAutoFit/>
          </a:bodyPr>
          <a:lstStyle/>
          <a:p>
            <a:pPr>
              <a:lnSpc>
                <a:spcPct val="107000"/>
              </a:lnSpc>
            </a:pPr>
            <a:r>
              <a:rPr lang="en-GB"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The </a:t>
            </a: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purpose of the LSP’s is to</a:t>
            </a:r>
            <a:r>
              <a:rPr lang="en-GB"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1">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400" dirty="0">
                <a:solidFill>
                  <a:srgbClr val="1F3864"/>
                </a:solidFill>
                <a:latin typeface="Arial" panose="020B0604020202020204" pitchFamily="34" charset="0"/>
                <a:ea typeface="Calibri" panose="020F0502020204030204" pitchFamily="34" charset="0"/>
                <a:cs typeface="Arial" panose="020B0604020202020204" pitchFamily="34" charset="0"/>
              </a:rPr>
              <a:t>Raise awareness of local safeguarding issues in the locality</a:t>
            </a:r>
            <a:r>
              <a:rPr lang="en-US"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400" dirty="0">
                <a:solidFill>
                  <a:srgbClr val="1F3864"/>
                </a:solidFill>
                <a:latin typeface="Arial" panose="020B0604020202020204" pitchFamily="34" charset="0"/>
                <a:ea typeface="Calibri" panose="020F0502020204030204" pitchFamily="34" charset="0"/>
                <a:cs typeface="Arial" panose="020B0604020202020204" pitchFamily="34" charset="0"/>
              </a:rPr>
              <a:t>Respond to local need</a:t>
            </a:r>
            <a:r>
              <a:rPr lang="en-US"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400" dirty="0">
                <a:solidFill>
                  <a:srgbClr val="1F3864"/>
                </a:solidFill>
                <a:latin typeface="Arial" panose="020B0604020202020204" pitchFamily="34" charset="0"/>
                <a:ea typeface="Calibri" panose="020F0502020204030204" pitchFamily="34" charset="0"/>
                <a:cs typeface="Arial" panose="020B0604020202020204" pitchFamily="34" charset="0"/>
              </a:rPr>
              <a:t>Identify learning needs</a:t>
            </a:r>
            <a:r>
              <a:rPr lang="en-US"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400" dirty="0">
                <a:solidFill>
                  <a:srgbClr val="1F3864"/>
                </a:solidFill>
                <a:latin typeface="Arial" panose="020B0604020202020204" pitchFamily="34" charset="0"/>
                <a:ea typeface="Calibri" panose="020F0502020204030204" pitchFamily="34" charset="0"/>
                <a:cs typeface="Arial" panose="020B0604020202020204" pitchFamily="34" charset="0"/>
              </a:rPr>
              <a:t>Share good practice and</a:t>
            </a:r>
            <a:r>
              <a:rPr lang="en-US"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n-US" sz="2400" dirty="0">
                <a:solidFill>
                  <a:srgbClr val="1F3864"/>
                </a:solidFill>
                <a:latin typeface="Arial" panose="020B0604020202020204" pitchFamily="34" charset="0"/>
                <a:ea typeface="Calibri" panose="020F0502020204030204" pitchFamily="34" charset="0"/>
                <a:cs typeface="Arial" panose="020B0604020202020204" pitchFamily="34" charset="0"/>
              </a:rPr>
              <a:t>Deliver the priorities set out within the three respective partnerships business plans at a local level</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454932749"/>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363727" y="2866029"/>
            <a:ext cx="2804434" cy="1326409"/>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Local Priorities</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645207" y="1515660"/>
            <a:ext cx="8209472" cy="5229573"/>
          </a:xfrm>
          <a:prstGeom prst="rect">
            <a:avLst/>
          </a:prstGeom>
        </p:spPr>
        <p:txBody>
          <a:bodyPr wrap="square">
            <a:spAutoFit/>
          </a:bodyPr>
          <a:lstStyle/>
          <a:p>
            <a:pPr lvl="0">
              <a:lnSpc>
                <a:spcPct val="107000"/>
              </a:lnSpc>
              <a:spcAft>
                <a:spcPts val="0"/>
              </a:spcAft>
            </a:pPr>
            <a:r>
              <a:rPr lang="en-GB" sz="2400" b="1" dirty="0">
                <a:solidFill>
                  <a:srgbClr val="1F3864"/>
                </a:solidFill>
                <a:latin typeface="Arial" panose="020B0604020202020204" pitchFamily="34" charset="0"/>
                <a:ea typeface="Calibri" panose="020F0502020204030204" pitchFamily="34" charset="0"/>
                <a:cs typeface="Times New Roman" panose="02020603050405020304" pitchFamily="18" charset="0"/>
              </a:rPr>
              <a:t>Local </a:t>
            </a:r>
            <a:r>
              <a:rPr lang="en-GB" sz="2400" b="1"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Priorities</a:t>
            </a:r>
          </a:p>
          <a:p>
            <a:pPr lvl="0">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Times New Roman" panose="02020603050405020304" pitchFamily="18" charset="0"/>
              </a:rPr>
              <a:t>As well as local delivery of the overarching strategic priorities of the Board and </a:t>
            </a:r>
            <a:r>
              <a:rPr lang="en-GB" sz="24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Partnerships, </a:t>
            </a:r>
            <a:r>
              <a:rPr lang="en-GB" sz="2400" dirty="0">
                <a:solidFill>
                  <a:srgbClr val="1F3864"/>
                </a:solidFill>
                <a:latin typeface="Arial" panose="020B0604020202020204" pitchFamily="34" charset="0"/>
                <a:ea typeface="Calibri" panose="020F0502020204030204" pitchFamily="34" charset="0"/>
                <a:cs typeface="Times New Roman" panose="02020603050405020304" pitchFamily="18" charset="0"/>
              </a:rPr>
              <a:t>it is also the responsibility of the LSPs to identify priorities at a local level</a:t>
            </a:r>
            <a:r>
              <a:rPr lang="en-GB" sz="24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a:t>
            </a:r>
          </a:p>
          <a:p>
            <a:pPr lvl="1">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Times New Roman" panose="02020603050405020304" pitchFamily="18" charset="0"/>
              </a:rPr>
              <a:t>To ensure delivery of local priorities it is suggested that each LSP focuses on 2-3 </a:t>
            </a:r>
            <a:r>
              <a:rPr lang="en-GB" sz="24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priorities</a:t>
            </a:r>
          </a:p>
          <a:p>
            <a:pPr lvl="1">
              <a:lnSpc>
                <a:spcPct val="107000"/>
              </a:lnSpc>
              <a:spcAft>
                <a:spcPts val="0"/>
              </a:spcAft>
            </a:pPr>
            <a:endParaRPr lang="en-GB" sz="2400" dirty="0">
              <a:latin typeface="Calibri" panose="020F0502020204030204" pitchFamily="34" charset="0"/>
              <a:ea typeface="Calibri" panose="020F0502020204030204" pitchFamily="34" charset="0"/>
              <a:cs typeface="Times New Roman" panose="02020603050405020304" pitchFamily="18" charset="0"/>
            </a:endParaRPr>
          </a:p>
          <a:p>
            <a:pPr marL="742950" lvl="1" indent="-285750">
              <a:lnSpc>
                <a:spcPct val="107000"/>
              </a:lnSpc>
              <a:spcAft>
                <a:spcPts val="80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Times New Roman" panose="02020603050405020304" pitchFamily="18" charset="0"/>
              </a:rPr>
              <a:t>These can be informed by intelligence and / or data provided at a local level or data provided by the Board and Partnerships.</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0454605"/>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340055" y="2817257"/>
            <a:ext cx="2804434" cy="1367882"/>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Attending the LSPs</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7"/>
          <p:cNvSpPr/>
          <p:nvPr/>
        </p:nvSpPr>
        <p:spPr>
          <a:xfrm>
            <a:off x="3645207" y="1668794"/>
            <a:ext cx="8044551" cy="4834400"/>
          </a:xfrm>
          <a:prstGeom prst="rect">
            <a:avLst/>
          </a:prstGeom>
        </p:spPr>
        <p:txBody>
          <a:bodyPr wrap="square">
            <a:spAutoFit/>
          </a:bodyPr>
          <a:lstStyle/>
          <a:p>
            <a:pPr lvl="0">
              <a:lnSpc>
                <a:spcPct val="107000"/>
              </a:lnSpc>
              <a:spcAft>
                <a:spcPts val="0"/>
              </a:spcAft>
            </a:pPr>
            <a:r>
              <a:rPr lang="en-GB" sz="2400" b="1" dirty="0">
                <a:solidFill>
                  <a:srgbClr val="1F3864"/>
                </a:solidFill>
                <a:latin typeface="Arial" panose="020B0604020202020204" pitchFamily="34" charset="0"/>
                <a:ea typeface="Calibri" panose="020F0502020204030204" pitchFamily="34" charset="0"/>
                <a:cs typeface="Arial" panose="020B0604020202020204" pitchFamily="34" charset="0"/>
              </a:rPr>
              <a:t>Expectations of partners attending the </a:t>
            </a:r>
            <a:r>
              <a:rPr lang="en-GB" sz="2400" b="1" dirty="0" smtClean="0">
                <a:solidFill>
                  <a:srgbClr val="1F3864"/>
                </a:solidFill>
                <a:latin typeface="Arial" panose="020B0604020202020204" pitchFamily="34" charset="0"/>
                <a:ea typeface="Calibri" panose="020F0502020204030204" pitchFamily="34" charset="0"/>
                <a:cs typeface="Arial" panose="020B0604020202020204" pitchFamily="34" charset="0"/>
              </a:rPr>
              <a:t>LSPs:</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That members of the respective LSPs will attend the quarterly meetings and will engage in the groups</a:t>
            </a:r>
            <a:r>
              <a:rPr lang="en-GB"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1">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That members will drive the safeguarding agenda forward for the own local area and within their respective organisations</a:t>
            </a:r>
            <a:r>
              <a:rPr lang="en-GB"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a:t>
            </a:r>
          </a:p>
          <a:p>
            <a:pPr lvl="1">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800100" lvl="1" indent="-342900">
              <a:lnSpc>
                <a:spcPct val="107000"/>
              </a:lnSpc>
              <a:spcAft>
                <a:spcPts val="800"/>
              </a:spcAft>
              <a:buFont typeface="Arial" panose="020B0604020202020204" pitchFamily="34" charset="0"/>
              <a:buChar char="•"/>
            </a:pP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It is expected that Board members ensure a representative from their respective organisations attends and engages with the LSPs.</a:t>
            </a:r>
            <a:endParaRPr lang="en-GB" sz="24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5673604"/>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295722" y="2201795"/>
            <a:ext cx="2804434" cy="2317451"/>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Expectations of the Board and Partnerships</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575229" y="1190569"/>
            <a:ext cx="8536257" cy="5205720"/>
          </a:xfrm>
          <a:prstGeom prst="rect">
            <a:avLst/>
          </a:prstGeom>
        </p:spPr>
        <p:txBody>
          <a:bodyPr wrap="square">
            <a:spAutoFit/>
          </a:bodyPr>
          <a:lstStyle/>
          <a:p>
            <a:pPr lvl="0">
              <a:lnSpc>
                <a:spcPct val="107000"/>
              </a:lnSpc>
              <a:spcAft>
                <a:spcPts val="0"/>
              </a:spcAft>
            </a:pPr>
            <a:r>
              <a:rPr lang="en-GB" sz="2400" b="1" dirty="0">
                <a:solidFill>
                  <a:srgbClr val="1F3864"/>
                </a:solidFill>
                <a:latin typeface="Arial" panose="020B0604020202020204" pitchFamily="34" charset="0"/>
                <a:ea typeface="Calibri" panose="020F0502020204030204" pitchFamily="34" charset="0"/>
                <a:cs typeface="Arial" panose="020B0604020202020204" pitchFamily="34" charset="0"/>
              </a:rPr>
              <a:t>Expectations of the Board and </a:t>
            </a:r>
            <a:r>
              <a:rPr lang="en-GB" sz="2400" b="1" dirty="0" smtClean="0">
                <a:solidFill>
                  <a:srgbClr val="1F3864"/>
                </a:solidFill>
                <a:latin typeface="Arial" panose="020B0604020202020204" pitchFamily="34" charset="0"/>
                <a:ea typeface="Calibri" panose="020F0502020204030204" pitchFamily="34" charset="0"/>
                <a:cs typeface="Arial" panose="020B0604020202020204" pitchFamily="34" charset="0"/>
              </a:rPr>
              <a:t>Partnerships:</a:t>
            </a:r>
          </a:p>
          <a:p>
            <a:pPr lvl="0">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mj-lt"/>
              <a:buAutoNum type="arabicPeriod"/>
            </a:pP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The Board and Partnerships expect the LSPs to deliver locally the strategic </a:t>
            </a:r>
            <a:r>
              <a:rPr lang="en-GB" sz="2400" dirty="0" smtClean="0">
                <a:solidFill>
                  <a:srgbClr val="1F3864"/>
                </a:solidFill>
                <a:latin typeface="Arial" panose="020B0604020202020204" pitchFamily="34" charset="0"/>
                <a:ea typeface="Calibri" panose="020F0502020204030204" pitchFamily="34" charset="0"/>
                <a:cs typeface="Arial" panose="020B0604020202020204" pitchFamily="34" charset="0"/>
              </a:rPr>
              <a:t>priorities</a:t>
            </a:r>
          </a:p>
          <a:p>
            <a:pPr lvl="1">
              <a:lnSpc>
                <a:spcPct val="107000"/>
              </a:lnSpc>
              <a:spcAft>
                <a:spcPts val="0"/>
              </a:spcAft>
            </a:pPr>
            <a:endParaRPr lang="en-GB" sz="2400" dirty="0">
              <a:latin typeface="Arial" panose="020B0604020202020204" pitchFamily="34" charset="0"/>
              <a:ea typeface="Calibri" panose="020F0502020204030204" pitchFamily="34" charset="0"/>
              <a:cs typeface="Arial" panose="020B0604020202020204" pitchFamily="34" charset="0"/>
            </a:endParaRPr>
          </a:p>
          <a:p>
            <a:pPr marL="285750" indent="-285750">
              <a:lnSpc>
                <a:spcPct val="107000"/>
              </a:lnSpc>
              <a:buFont typeface="+mj-lt"/>
              <a:buAutoNum type="arabicPeriod"/>
            </a:pPr>
            <a:r>
              <a:rPr lang="en-GB" sz="2400" dirty="0">
                <a:solidFill>
                  <a:srgbClr val="1F3864"/>
                </a:solidFill>
                <a:latin typeface="Arial" panose="020B0604020202020204" pitchFamily="34" charset="0"/>
                <a:ea typeface="Calibri" panose="020F0502020204030204" pitchFamily="34" charset="0"/>
                <a:cs typeface="Arial" panose="020B0604020202020204" pitchFamily="34" charset="0"/>
              </a:rPr>
              <a:t>The partnerships expect to receive a quarterly update from each LSP which gives a clear update on their work as well as appraising them on the following areas:</a:t>
            </a:r>
            <a:endParaRPr lang="en-GB" sz="24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buFont typeface="Symbol" panose="05050102010706020507" pitchFamily="18" charset="2"/>
              <a:buChar char=""/>
            </a:pPr>
            <a:r>
              <a:rPr lang="en-GB" sz="2000" dirty="0">
                <a:solidFill>
                  <a:srgbClr val="1F3864"/>
                </a:solidFill>
                <a:latin typeface="Arial" panose="020B0604020202020204" pitchFamily="34" charset="0"/>
                <a:ea typeface="Calibri" panose="020F0502020204030204" pitchFamily="34" charset="0"/>
                <a:cs typeface="Arial" panose="020B0604020202020204" pitchFamily="34" charset="0"/>
              </a:rPr>
              <a:t>Alert – what do the LSPs want to alert the Board and Partnerships to?</a:t>
            </a:r>
            <a:endParaRPr lang="en-GB" sz="20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buFont typeface="Symbol" panose="05050102010706020507" pitchFamily="18" charset="2"/>
              <a:buChar char=""/>
            </a:pPr>
            <a:r>
              <a:rPr lang="en-GB" sz="2000" dirty="0">
                <a:solidFill>
                  <a:srgbClr val="1F3864"/>
                </a:solidFill>
                <a:latin typeface="Arial" panose="020B0604020202020204" pitchFamily="34" charset="0"/>
                <a:ea typeface="Calibri" panose="020F0502020204030204" pitchFamily="34" charset="0"/>
                <a:cs typeface="Arial" panose="020B0604020202020204" pitchFamily="34" charset="0"/>
              </a:rPr>
              <a:t>Assure – what do the LSPs what to assure the Board and Partnerships of?</a:t>
            </a:r>
            <a:endParaRPr lang="en-GB" sz="2000" dirty="0">
              <a:latin typeface="Arial" panose="020B0604020202020204" pitchFamily="34" charset="0"/>
              <a:ea typeface="Calibri" panose="020F0502020204030204" pitchFamily="34" charset="0"/>
              <a:cs typeface="Arial" panose="020B0604020202020204" pitchFamily="34" charset="0"/>
            </a:endParaRPr>
          </a:p>
          <a:p>
            <a:pPr marL="1257300" lvl="2" indent="-342900">
              <a:lnSpc>
                <a:spcPct val="107000"/>
              </a:lnSpc>
              <a:spcAft>
                <a:spcPts val="800"/>
              </a:spcAft>
              <a:buFont typeface="Symbol" panose="05050102010706020507" pitchFamily="18" charset="2"/>
              <a:buChar char=""/>
            </a:pPr>
            <a:r>
              <a:rPr lang="en-GB" sz="2000" dirty="0">
                <a:solidFill>
                  <a:srgbClr val="1F3864"/>
                </a:solidFill>
                <a:latin typeface="Arial" panose="020B0604020202020204" pitchFamily="34" charset="0"/>
                <a:ea typeface="Calibri" panose="020F0502020204030204" pitchFamily="34" charset="0"/>
                <a:cs typeface="Arial" panose="020B0604020202020204" pitchFamily="34" charset="0"/>
              </a:rPr>
              <a:t>Advise – what do the LSPs want to advise the Board and Partnerships of? What advice do the LSPs need?</a:t>
            </a:r>
            <a:endParaRPr lang="en-GB" sz="20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870777793"/>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51009" y="841073"/>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0"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295722" y="2490401"/>
            <a:ext cx="2860401" cy="1606814"/>
          </a:xfrm>
          <a:prstGeom prst="rect">
            <a:avLst/>
          </a:prstGeom>
        </p:spPr>
        <p:txBody>
          <a:bodyPr>
            <a:no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000" dirty="0" smtClean="0">
                <a:effectLst/>
                <a:latin typeface="+mj-lt"/>
              </a:rPr>
              <a:t>Engagement and Communications</a:t>
            </a:r>
            <a:endParaRPr lang="en-US" sz="30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645208" y="1156666"/>
            <a:ext cx="8057707" cy="3290773"/>
          </a:xfrm>
          <a:prstGeom prst="rect">
            <a:avLst/>
          </a:prstGeom>
        </p:spPr>
        <p:txBody>
          <a:bodyPr wrap="square">
            <a:spAutoFit/>
          </a:bodyPr>
          <a:lstStyle/>
          <a:p>
            <a:pPr marL="285750" indent="-285750">
              <a:lnSpc>
                <a:spcPct val="107000"/>
              </a:lnSpc>
              <a:buFont typeface="Arial" panose="020B0604020202020204" pitchFamily="34" charset="0"/>
              <a:buChar char="•"/>
            </a:pPr>
            <a:r>
              <a:rPr lang="en-GB" sz="15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There </a:t>
            </a:r>
            <a:r>
              <a:rPr lang="en-GB" sz="1500" dirty="0">
                <a:solidFill>
                  <a:srgbClr val="1F3864"/>
                </a:solidFill>
                <a:latin typeface="Arial" panose="020B0604020202020204" pitchFamily="34" charset="0"/>
                <a:ea typeface="Calibri" panose="020F0502020204030204" pitchFamily="34" charset="0"/>
                <a:cs typeface="Times New Roman" panose="02020603050405020304" pitchFamily="18" charset="0"/>
              </a:rPr>
              <a:t>is an expectation that the LSPs will undertake awareness raising and support the campaigns and activities set out in the Board and Partnerships Calendar of Activity</a:t>
            </a:r>
            <a:r>
              <a:rPr lang="en-GB" sz="15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 </a:t>
            </a:r>
            <a:r>
              <a:rPr lang="en-GB" sz="1500" b="1" i="1"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a:t>
            </a:r>
            <a:r>
              <a:rPr lang="en-GB" sz="1500" b="1" i="1" dirty="0" err="1" smtClean="0">
                <a:solidFill>
                  <a:srgbClr val="1F3864"/>
                </a:solidFill>
                <a:latin typeface="Arial" panose="020B0604020202020204" pitchFamily="34" charset="0"/>
                <a:ea typeface="Calibri" panose="020F0502020204030204" pitchFamily="34" charset="0"/>
                <a:cs typeface="Times New Roman" panose="02020603050405020304" pitchFamily="18" charset="0"/>
              </a:rPr>
              <a:t>SafeguardingIsEverybodysBusiness</a:t>
            </a:r>
            <a:endParaRPr lang="en-GB" sz="1500" b="1" i="1" dirty="0" smtClean="0">
              <a:solidFill>
                <a:srgbClr val="1F3864"/>
              </a:solidFill>
              <a:latin typeface="Arial" panose="020B0604020202020204" pitchFamily="34" charset="0"/>
              <a:ea typeface="Calibri" panose="020F0502020204030204" pitchFamily="34" charset="0"/>
              <a:cs typeface="Times New Roman" panose="02020603050405020304" pitchFamily="18" charset="0"/>
            </a:endParaRPr>
          </a:p>
          <a:p>
            <a:pPr>
              <a:lnSpc>
                <a:spcPct val="107000"/>
              </a:lnSpc>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GB" sz="1500" dirty="0">
                <a:solidFill>
                  <a:srgbClr val="1F3864"/>
                </a:solidFill>
                <a:latin typeface="Arial" panose="020B0604020202020204" pitchFamily="34" charset="0"/>
                <a:ea typeface="Calibri" panose="020F0502020204030204" pitchFamily="34" charset="0"/>
                <a:cs typeface="Times New Roman" panose="02020603050405020304" pitchFamily="18" charset="0"/>
              </a:rPr>
              <a:t>This includes identifying, planning for and delivering local topics as part of the annual Safeguarding Week campaign</a:t>
            </a:r>
            <a:r>
              <a:rPr lang="en-GB" sz="15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a:t>
            </a:r>
          </a:p>
          <a:p>
            <a:pPr marL="285750" indent="-285750">
              <a:lnSpc>
                <a:spcPct val="107000"/>
              </a:lnSpc>
              <a:buFont typeface="Arial" panose="020B0604020202020204" pitchFamily="34" charset="0"/>
              <a:buChar char="•"/>
            </a:pPr>
            <a:endParaRPr lang="en-GB" sz="1500" dirty="0">
              <a:solidFill>
                <a:srgbClr val="1F3864"/>
              </a:solidFill>
              <a:latin typeface="Arial" panose="020B0604020202020204" pitchFamily="34" charset="0"/>
              <a:ea typeface="Calibri" panose="020F0502020204030204" pitchFamily="34" charset="0"/>
              <a:cs typeface="Times New Roman" panose="02020603050405020304" pitchFamily="18" charset="0"/>
            </a:endParaRPr>
          </a:p>
          <a:p>
            <a:pPr marL="285750" indent="-285750">
              <a:lnSpc>
                <a:spcPct val="107000"/>
              </a:lnSpc>
              <a:buFont typeface="Arial" panose="020B0604020202020204" pitchFamily="34" charset="0"/>
              <a:buChar char="•"/>
            </a:pPr>
            <a:r>
              <a:rPr lang="en-GB" sz="1500" dirty="0" smtClean="0">
                <a:solidFill>
                  <a:srgbClr val="1F3864"/>
                </a:solidFill>
                <a:latin typeface="Arial" panose="020B0604020202020204" pitchFamily="34" charset="0"/>
                <a:ea typeface="Calibri" panose="020F0502020204030204" pitchFamily="34" charset="0"/>
                <a:cs typeface="Times New Roman" panose="02020603050405020304" pitchFamily="18" charset="0"/>
              </a:rPr>
              <a:t>The LSPs and their members are expected to deliver the Joint Engagement &amp;&amp; Communications Strategy and adopt the principles of this within their localities and organisations</a:t>
            </a:r>
          </a:p>
          <a:p>
            <a:pPr>
              <a:lnSpc>
                <a:spcPct val="107000"/>
              </a:lnSpc>
            </a:pPr>
            <a:endParaRPr lang="en-GB" sz="1500" dirty="0">
              <a:latin typeface="Calibri" panose="020F0502020204030204" pitchFamily="34" charset="0"/>
              <a:ea typeface="Calibri" panose="020F0502020204030204" pitchFamily="34" charset="0"/>
              <a:cs typeface="Times New Roman" panose="02020603050405020304" pitchFamily="18" charset="0"/>
            </a:endParaRPr>
          </a:p>
          <a:p>
            <a:pPr marL="285750" indent="-285750">
              <a:lnSpc>
                <a:spcPct val="107000"/>
              </a:lnSpc>
              <a:spcAft>
                <a:spcPts val="800"/>
              </a:spcAft>
              <a:buFont typeface="Arial" panose="020B0604020202020204" pitchFamily="34" charset="0"/>
              <a:buChar char="•"/>
            </a:pPr>
            <a:r>
              <a:rPr lang="en-GB" sz="1500" dirty="0">
                <a:solidFill>
                  <a:srgbClr val="1F3864"/>
                </a:solidFill>
                <a:latin typeface="Arial" panose="020B0604020202020204" pitchFamily="34" charset="0"/>
                <a:ea typeface="Calibri" panose="020F0502020204030204" pitchFamily="34" charset="0"/>
                <a:cs typeface="Times New Roman" panose="02020603050405020304" pitchFamily="18" charset="0"/>
              </a:rPr>
              <a:t>The LSPs will be supported by the engagement and communications leads for the Board and Partnerships for this work.</a:t>
            </a:r>
            <a:endParaRPr lang="en-GB" sz="15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3" name="Picture 22"/>
          <p:cNvPicPr>
            <a:picLocks noChangeAspect="1"/>
          </p:cNvPicPr>
          <p:nvPr/>
        </p:nvPicPr>
        <p:blipFill>
          <a:blip r:embed="rId6"/>
          <a:stretch>
            <a:fillRect/>
          </a:stretch>
        </p:blipFill>
        <p:spPr>
          <a:xfrm>
            <a:off x="10155115" y="4770628"/>
            <a:ext cx="1530074" cy="2139202"/>
          </a:xfrm>
          <a:prstGeom prst="rect">
            <a:avLst/>
          </a:prstGeom>
          <a:effectLst>
            <a:outerShdw blurRad="50800" dist="38100" dir="16200000" rotWithShape="0">
              <a:prstClr val="black">
                <a:alpha val="40000"/>
              </a:prstClr>
            </a:outerShdw>
          </a:effectLst>
        </p:spPr>
      </p:pic>
      <p:pic>
        <p:nvPicPr>
          <p:cNvPr id="24" name="Picture 23"/>
          <p:cNvPicPr>
            <a:picLocks noChangeAspect="1"/>
          </p:cNvPicPr>
          <p:nvPr/>
        </p:nvPicPr>
        <p:blipFill>
          <a:blip r:embed="rId7"/>
          <a:stretch>
            <a:fillRect/>
          </a:stretch>
        </p:blipFill>
        <p:spPr>
          <a:xfrm>
            <a:off x="3575231" y="4864717"/>
            <a:ext cx="3279002" cy="1814593"/>
          </a:xfrm>
          <a:prstGeom prst="rect">
            <a:avLst/>
          </a:prstGeom>
          <a:effectLst>
            <a:outerShdw blurRad="50800" dist="38100" dir="16200000" rotWithShape="0">
              <a:prstClr val="black">
                <a:alpha val="40000"/>
              </a:prstClr>
            </a:outerShdw>
          </a:effectLst>
        </p:spPr>
      </p:pic>
      <p:sp>
        <p:nvSpPr>
          <p:cNvPr id="25" name="TextBox 24">
            <a:extLst>
              <a:ext uri="{FF2B5EF4-FFF2-40B4-BE49-F238E27FC236}">
                <a16:creationId xmlns:a16="http://schemas.microsoft.com/office/drawing/2014/main" id="{6F56AECB-DD35-5849-A8C5-F10E7F0913A4}"/>
              </a:ext>
            </a:extLst>
          </p:cNvPr>
          <p:cNvSpPr txBox="1"/>
          <p:nvPr/>
        </p:nvSpPr>
        <p:spPr>
          <a:xfrm>
            <a:off x="9526571" y="4320508"/>
            <a:ext cx="2688626" cy="523220"/>
          </a:xfrm>
          <a:prstGeom prst="rect">
            <a:avLst/>
          </a:prstGeom>
          <a:noFill/>
        </p:spPr>
        <p:txBody>
          <a:bodyPr wrap="square" rtlCol="0">
            <a:spAutoFit/>
          </a:bodyPr>
          <a:lstStyle/>
          <a:p>
            <a:pPr algn="ctr"/>
            <a:r>
              <a:rPr lang="en-GB" sz="1400" b="1" dirty="0" smtClean="0">
                <a:solidFill>
                  <a:schemeClr val="accent1">
                    <a:lumMod val="50000"/>
                  </a:schemeClr>
                </a:solidFill>
                <a:latin typeface="Arial" panose="020B0604020202020204" pitchFamily="34" charset="0"/>
              </a:rPr>
              <a:t>Joint Engagement &amp; Communications Strategy</a:t>
            </a:r>
            <a:endParaRPr lang="en-US" sz="1400" dirty="0"/>
          </a:p>
        </p:txBody>
      </p:sp>
      <p:sp>
        <p:nvSpPr>
          <p:cNvPr id="26" name="TextBox 25">
            <a:extLst>
              <a:ext uri="{FF2B5EF4-FFF2-40B4-BE49-F238E27FC236}">
                <a16:creationId xmlns:a16="http://schemas.microsoft.com/office/drawing/2014/main" id="{6F56AECB-DD35-5849-A8C5-F10E7F0913A4}"/>
              </a:ext>
            </a:extLst>
          </p:cNvPr>
          <p:cNvSpPr txBox="1"/>
          <p:nvPr/>
        </p:nvSpPr>
        <p:spPr>
          <a:xfrm>
            <a:off x="4016759" y="4474396"/>
            <a:ext cx="2358855" cy="369332"/>
          </a:xfrm>
          <a:prstGeom prst="rect">
            <a:avLst/>
          </a:prstGeom>
          <a:noFill/>
        </p:spPr>
        <p:txBody>
          <a:bodyPr wrap="square" rtlCol="0">
            <a:spAutoFit/>
          </a:bodyPr>
          <a:lstStyle/>
          <a:p>
            <a:pPr algn="ctr"/>
            <a:r>
              <a:rPr lang="en-GB" b="1" dirty="0" smtClean="0">
                <a:solidFill>
                  <a:schemeClr val="accent1">
                    <a:lumMod val="50000"/>
                  </a:schemeClr>
                </a:solidFill>
                <a:latin typeface="Arial" panose="020B0604020202020204" pitchFamily="34" charset="0"/>
              </a:rPr>
              <a:t>Calendar of Activity</a:t>
            </a:r>
            <a:endParaRPr lang="en-US" dirty="0"/>
          </a:p>
        </p:txBody>
      </p:sp>
    </p:spTree>
    <p:extLst>
      <p:ext uri="{BB962C8B-B14F-4D97-AF65-F5344CB8AC3E}">
        <p14:creationId xmlns:p14="http://schemas.microsoft.com/office/powerpoint/2010/main" val="2508469120"/>
      </p:ext>
    </p:extLst>
  </p:cSld>
  <p:clrMapOvr>
    <a:masterClrMapping/>
  </p:clrMapOvr>
  <mc:AlternateContent xmlns:mc="http://schemas.openxmlformats.org/markup-compatibility/2006" xmlns:p14="http://schemas.microsoft.com/office/powerpoint/2010/main">
    <mc:Choice Requires="p14">
      <p:transition spd="slow" p14:dur="2000" advTm="51000"/>
    </mc:Choice>
    <mc:Fallback xmlns="">
      <p:transition spd="slow" advTm="51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89B302-5713-044C-8466-6474A461AD88}"/>
              </a:ext>
            </a:extLst>
          </p:cNvPr>
          <p:cNvPicPr>
            <a:picLocks noChangeAspect="1"/>
          </p:cNvPicPr>
          <p:nvPr/>
        </p:nvPicPr>
        <p:blipFill>
          <a:blip r:embed="rId3">
            <a:alphaModFix amt="16000"/>
          </a:blip>
          <a:stretch>
            <a:fillRect/>
          </a:stretch>
        </p:blipFill>
        <p:spPr>
          <a:xfrm>
            <a:off x="3026128" y="892903"/>
            <a:ext cx="9165872" cy="5991012"/>
          </a:xfrm>
          <a:prstGeom prst="rect">
            <a:avLst/>
          </a:prstGeom>
        </p:spPr>
      </p:pic>
      <p:sp>
        <p:nvSpPr>
          <p:cNvPr id="3" name="Rectangle 2">
            <a:extLst>
              <a:ext uri="{FF2B5EF4-FFF2-40B4-BE49-F238E27FC236}">
                <a16:creationId xmlns:a16="http://schemas.microsoft.com/office/drawing/2014/main" id="{F89EA8C5-E5B9-4E4B-B6CF-D6DFA47A2138}"/>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60DB309D-B631-4E4B-8959-A1899195E43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5" name="Rectangle 4">
            <a:extLst>
              <a:ext uri="{FF2B5EF4-FFF2-40B4-BE49-F238E27FC236}">
                <a16:creationId xmlns:a16="http://schemas.microsoft.com/office/drawing/2014/main" id="{FE606335-2395-D148-BA0F-ED7EBED6D5B2}"/>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6" name="Rectangle 5">
            <a:extLst>
              <a:ext uri="{FF2B5EF4-FFF2-40B4-BE49-F238E27FC236}">
                <a16:creationId xmlns:a16="http://schemas.microsoft.com/office/drawing/2014/main" id="{32DA8D1A-CB83-3047-8C2A-9E9183C7E659}"/>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7" name="Picture 3">
            <a:extLst>
              <a:ext uri="{FF2B5EF4-FFF2-40B4-BE49-F238E27FC236}">
                <a16:creationId xmlns:a16="http://schemas.microsoft.com/office/drawing/2014/main" id="{F3DAEBDF-B5C0-754A-A0FA-C3BE4AEDE8D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D176BAE-2263-3846-8900-1156AF30A48B}"/>
              </a:ext>
            </a:extLst>
          </p:cNvPr>
          <p:cNvSpPr txBox="1">
            <a:spLocks/>
          </p:cNvSpPr>
          <p:nvPr/>
        </p:nvSpPr>
        <p:spPr>
          <a:xfrm>
            <a:off x="295722" y="2490401"/>
            <a:ext cx="2504662" cy="1471761"/>
          </a:xfrm>
          <a:prstGeom prst="rect">
            <a:avLst/>
          </a:prstGeom>
        </p:spPr>
        <p:txBody>
          <a:bodyPr vert="horz" lIns="91440" tIns="45720" rIns="91440" bIns="45720" rtlCol="0" anchor="b">
            <a:normAutofit fontScale="925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b="1" dirty="0">
                <a:solidFill>
                  <a:schemeClr val="bg1"/>
                </a:solidFill>
              </a:rPr>
              <a:t>NYSAB Strategic Priorities for 2020-2023</a:t>
            </a:r>
          </a:p>
        </p:txBody>
      </p:sp>
      <p:sp>
        <p:nvSpPr>
          <p:cNvPr id="9" name="Rectangle 8">
            <a:extLst>
              <a:ext uri="{FF2B5EF4-FFF2-40B4-BE49-F238E27FC236}">
                <a16:creationId xmlns:a16="http://schemas.microsoft.com/office/drawing/2014/main" id="{2F788F5E-995D-B248-B6E1-3A24A2D6D436}"/>
              </a:ext>
            </a:extLst>
          </p:cNvPr>
          <p:cNvSpPr/>
          <p:nvPr/>
        </p:nvSpPr>
        <p:spPr>
          <a:xfrm>
            <a:off x="0" y="0"/>
            <a:ext cx="12192001"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7907EA5D-E0F5-2B40-88B5-65223AA6F23D}"/>
              </a:ext>
            </a:extLst>
          </p:cNvPr>
          <p:cNvPicPr>
            <a:picLocks noChangeAspect="1"/>
          </p:cNvPicPr>
          <p:nvPr/>
        </p:nvPicPr>
        <p:blipFill>
          <a:blip r:embed="rId3">
            <a:alphaModFix amt="16000"/>
          </a:blip>
          <a:stretch>
            <a:fillRect/>
          </a:stretch>
        </p:blipFill>
        <p:spPr>
          <a:xfrm>
            <a:off x="3349485" y="865478"/>
            <a:ext cx="8840991" cy="5991012"/>
          </a:xfrm>
          <a:prstGeom prst="rect">
            <a:avLst/>
          </a:prstGeom>
        </p:spPr>
      </p:pic>
      <p:sp>
        <p:nvSpPr>
          <p:cNvPr id="11" name="Rectangle 10">
            <a:extLst>
              <a:ext uri="{FF2B5EF4-FFF2-40B4-BE49-F238E27FC236}">
                <a16:creationId xmlns:a16="http://schemas.microsoft.com/office/drawing/2014/main" id="{DD1BD04D-203A-2447-A506-E5EA34FB1C4B}"/>
              </a:ext>
            </a:extLst>
          </p:cNvPr>
          <p:cNvSpPr/>
          <p:nvPr/>
        </p:nvSpPr>
        <p:spPr>
          <a:xfrm>
            <a:off x="-1527" y="0"/>
            <a:ext cx="3349487"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
            <a:extLst>
              <a:ext uri="{FF2B5EF4-FFF2-40B4-BE49-F238E27FC236}">
                <a16:creationId xmlns:a16="http://schemas.microsoft.com/office/drawing/2014/main" id="{69F05FAF-48A6-5740-8BA5-0828E69D0053}"/>
              </a:ext>
            </a:extLst>
          </p:cNvPr>
          <p:cNvSpPr txBox="1">
            <a:spLocks/>
          </p:cNvSpPr>
          <p:nvPr/>
        </p:nvSpPr>
        <p:spPr>
          <a:xfrm>
            <a:off x="550628" y="2771138"/>
            <a:ext cx="2504662" cy="1507564"/>
          </a:xfrm>
          <a:prstGeom prst="rect">
            <a:avLst/>
          </a:prstGeom>
        </p:spPr>
        <p:txBody>
          <a:bodyPr>
            <a:normAutofit/>
          </a:bodyPr>
          <a:lstStyle>
            <a:lvl1pPr algn="ctr" defTabSz="685800" rtl="0" eaLnBrk="1" latinLnBrk="0" hangingPunct="1">
              <a:spcBef>
                <a:spcPct val="0"/>
              </a:spcBef>
              <a:buNone/>
              <a:defRPr sz="3300" b="1" kern="1200">
                <a:solidFill>
                  <a:schemeClr val="bg1"/>
                </a:solidFill>
                <a:effectLst>
                  <a:outerShdw blurRad="38100" dist="38100" dir="2700000" algn="tl">
                    <a:srgbClr val="000000">
                      <a:alpha val="43137"/>
                    </a:srgbClr>
                  </a:outerShdw>
                </a:effectLst>
                <a:latin typeface="Arial" panose="020B0604020202020204" pitchFamily="34" charset="0"/>
                <a:ea typeface="+mj-ea"/>
                <a:cs typeface="Arial" panose="020B0604020202020204" pitchFamily="34" charset="0"/>
              </a:defRPr>
            </a:lvl1pPr>
          </a:lstStyle>
          <a:p>
            <a:pPr algn="l"/>
            <a:r>
              <a:rPr lang="en-US" sz="3600" dirty="0" smtClean="0">
                <a:effectLst/>
                <a:latin typeface="+mj-lt"/>
              </a:rPr>
              <a:t>VCSE and the LSPs</a:t>
            </a:r>
            <a:endParaRPr lang="en-US" sz="3600" b="0" dirty="0">
              <a:effectLst/>
              <a:latin typeface="+mj-lt"/>
            </a:endParaRPr>
          </a:p>
        </p:txBody>
      </p:sp>
      <p:pic>
        <p:nvPicPr>
          <p:cNvPr id="13" name="Picture 12">
            <a:extLst>
              <a:ext uri="{FF2B5EF4-FFF2-40B4-BE49-F238E27FC236}">
                <a16:creationId xmlns:a16="http://schemas.microsoft.com/office/drawing/2014/main" id="{ABCE58D4-7ACB-6E4C-A389-64028390B81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34671" y="540387"/>
            <a:ext cx="2861606" cy="650182"/>
          </a:xfrm>
          <a:prstGeom prst="rect">
            <a:avLst/>
          </a:prstGeom>
          <a:noFill/>
          <a:ln>
            <a:noFill/>
          </a:ln>
        </p:spPr>
      </p:pic>
      <p:sp>
        <p:nvSpPr>
          <p:cNvPr id="14" name="Rectangle 13">
            <a:extLst>
              <a:ext uri="{FF2B5EF4-FFF2-40B4-BE49-F238E27FC236}">
                <a16:creationId xmlns:a16="http://schemas.microsoft.com/office/drawing/2014/main" id="{CBDFC2CF-3DBE-2E46-9658-DD7813CEF090}"/>
              </a:ext>
            </a:extLst>
          </p:cNvPr>
          <p:cNvSpPr>
            <a:spLocks noChangeArrowheads="1"/>
          </p:cNvSpPr>
          <p:nvPr/>
        </p:nvSpPr>
        <p:spPr bwMode="auto">
          <a:xfrm>
            <a:off x="3665591" y="173084"/>
            <a:ext cx="2807630"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www.safeguardingadults.co.uk</a:t>
            </a:r>
            <a:r>
              <a:rPr lang="en-US" altLang="en-US" sz="1400" b="1" dirty="0">
                <a:solidFill>
                  <a:srgbClr val="1F4E79"/>
                </a:solidFill>
                <a:latin typeface="Calibri" panose="020F0502020204030204" pitchFamily="34" charset="0"/>
                <a:ea typeface="Times New Roman" panose="02020603050405020304" pitchFamily="18" charset="0"/>
                <a:cs typeface="Times New Roman" panose="02020603050405020304" pitchFamily="18" charset="0"/>
              </a:rPr>
              <a:t> </a:t>
            </a:r>
            <a:endParaRPr lang="en-US" altLang="en-US" sz="1400" dirty="0">
              <a:latin typeface="Arial" panose="020B0604020202020204" pitchFamily="34" charset="0"/>
            </a:endParaRPr>
          </a:p>
        </p:txBody>
      </p:sp>
      <p:sp>
        <p:nvSpPr>
          <p:cNvPr id="15" name="Rectangle 14">
            <a:extLst>
              <a:ext uri="{FF2B5EF4-FFF2-40B4-BE49-F238E27FC236}">
                <a16:creationId xmlns:a16="http://schemas.microsoft.com/office/drawing/2014/main" id="{091D06FD-C2F1-7F4E-9B23-C2CC5BF9A156}"/>
              </a:ext>
            </a:extLst>
          </p:cNvPr>
          <p:cNvSpPr>
            <a:spLocks noChangeArrowheads="1"/>
          </p:cNvSpPr>
          <p:nvPr/>
        </p:nvSpPr>
        <p:spPr bwMode="auto">
          <a:xfrm>
            <a:off x="9237133" y="173084"/>
            <a:ext cx="2953343" cy="315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1" rIns="68580" bIns="34291" numCol="1" anchor="ctr" anchorCtr="0" compatLnSpc="1">
            <a:prstTxWarp prst="textNoShape">
              <a:avLst/>
            </a:prstTxWarp>
            <a:spAutoFit/>
          </a:bodyPr>
          <a:lstStyle/>
          <a:p>
            <a:pPr defTabSz="685783" eaLnBrk="0" fontAlgn="base" hangingPunct="0">
              <a:spcBef>
                <a:spcPct val="0"/>
              </a:spcBef>
              <a:spcAft>
                <a:spcPct val="0"/>
              </a:spcAft>
            </a:pPr>
            <a:r>
              <a:rPr lang="en-US" altLang="en-US" sz="1600" b="1" dirty="0">
                <a:solidFill>
                  <a:srgbClr val="1F497D"/>
                </a:solidFill>
                <a:latin typeface="Calibri" panose="020F0502020204030204" pitchFamily="34" charset="0"/>
                <a:ea typeface="Times New Roman" panose="02020603050405020304" pitchFamily="18" charset="0"/>
                <a:cs typeface="Times New Roman" panose="02020603050405020304" pitchFamily="18" charset="0"/>
              </a:rPr>
              <a:t>Follow us on Twitter: @NYSAB1</a:t>
            </a:r>
            <a:endParaRPr lang="en-US" altLang="en-US" sz="1600" dirty="0">
              <a:latin typeface="Arial" panose="020B0604020202020204" pitchFamily="34" charset="0"/>
            </a:endParaRPr>
          </a:p>
        </p:txBody>
      </p:sp>
      <p:pic>
        <p:nvPicPr>
          <p:cNvPr id="16" name="Picture 3">
            <a:extLst>
              <a:ext uri="{FF2B5EF4-FFF2-40B4-BE49-F238E27FC236}">
                <a16:creationId xmlns:a16="http://schemas.microsoft.com/office/drawing/2014/main" id="{390D0C82-E4DD-CB4B-ABAA-391664DD19D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21028" y="146249"/>
            <a:ext cx="358487" cy="422769"/>
          </a:xfrm>
          <a:prstGeom prst="rect">
            <a:avLst/>
          </a:prstGeom>
          <a:noFill/>
          <a:extLst>
            <a:ext uri="{909E8E84-426E-40DD-AFC4-6F175D3DCCD1}">
              <a14:hiddenFill xmlns:a14="http://schemas.microsoft.com/office/drawing/2010/main">
                <a:solidFill>
                  <a:srgbClr val="FFFFFF"/>
                </a:solidFill>
              </a14:hiddenFill>
            </a:ext>
          </a:extLst>
        </p:spPr>
      </p:pic>
      <p:sp>
        <p:nvSpPr>
          <p:cNvPr id="17" name="Rectangle 16"/>
          <p:cNvSpPr/>
          <p:nvPr/>
        </p:nvSpPr>
        <p:spPr>
          <a:xfrm>
            <a:off x="3347960" y="1183328"/>
            <a:ext cx="8844040" cy="5355312"/>
          </a:xfrm>
          <a:prstGeom prst="rect">
            <a:avLst/>
          </a:prstGeom>
        </p:spPr>
        <p:txBody>
          <a:bodyPr wrap="square">
            <a:spAutoFit/>
          </a:bodyPr>
          <a:lstStyle/>
          <a:p>
            <a:pPr>
              <a:spcAft>
                <a:spcPts val="0"/>
              </a:spcAft>
            </a:pP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We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agreed to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make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use of the resources we already have i.e. NYSAB website, LSP reports etc. and also get more people from the VCSE involved, but for the right reasons.</a:t>
            </a:r>
          </a:p>
          <a:p>
            <a:pPr>
              <a:spcAft>
                <a:spcPts val="0"/>
              </a:spcAft>
            </a:pP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 </a:t>
            </a:r>
          </a:p>
          <a:p>
            <a:pPr marL="342900" lvl="0" indent="-342900">
              <a:spcAft>
                <a:spcPts val="0"/>
              </a:spcAft>
              <a:buFont typeface="Symbol" panose="05050102010706020507" pitchFamily="18" charset="2"/>
              <a:buChar char=""/>
            </a:pPr>
            <a:r>
              <a:rPr lang="en-GB" b="1" dirty="0">
                <a:solidFill>
                  <a:srgbClr val="003F7D"/>
                </a:solidFill>
                <a:latin typeface="Arial" panose="020B0604020202020204" pitchFamily="34" charset="0"/>
                <a:ea typeface="Calibri" panose="020F0502020204030204" pitchFamily="34" charset="0"/>
                <a:cs typeface="Arial" panose="020B0604020202020204" pitchFamily="34" charset="0"/>
              </a:rPr>
              <a:t>More people from VCSE to attend LSPs: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To have more local involvement and VCSE representation (“voice of the sector”) at the LSPs. </a:t>
            </a:r>
            <a:r>
              <a:rPr lang="en-GB" b="1" i="1" dirty="0">
                <a:solidFill>
                  <a:srgbClr val="003F7D"/>
                </a:solidFill>
                <a:latin typeface="Arial" panose="020B0604020202020204" pitchFamily="34" charset="0"/>
                <a:ea typeface="Calibri" panose="020F0502020204030204" pitchFamily="34" charset="0"/>
                <a:cs typeface="Arial" panose="020B0604020202020204" pitchFamily="34" charset="0"/>
              </a:rPr>
              <a:t>This could be to highlight particular issues / concerns from their areas (i.e. cuckooing, financial abuse/door step scamming &amp; crime</a:t>
            </a:r>
            <a:r>
              <a:rPr lang="en-GB" b="1" i="1" dirty="0" smtClean="0">
                <a:solidFill>
                  <a:srgbClr val="003F7D"/>
                </a:solidFill>
                <a:latin typeface="Arial" panose="020B0604020202020204" pitchFamily="34" charset="0"/>
                <a:ea typeface="Calibri" panose="020F0502020204030204" pitchFamily="34" charset="0"/>
                <a:cs typeface="Arial" panose="020B0604020202020204" pitchFamily="34" charset="0"/>
              </a:rPr>
              <a:t>)</a:t>
            </a:r>
          </a:p>
          <a:p>
            <a:pPr marL="342900" lvl="0" indent="-342900">
              <a:spcAft>
                <a:spcPts val="0"/>
              </a:spcAft>
              <a:buFont typeface="Symbol" panose="05050102010706020507" pitchFamily="18" charset="2"/>
              <a:buChar char=""/>
            </a:pPr>
            <a:endParaRPr lang="en-GB" dirty="0">
              <a:solidFill>
                <a:srgbClr val="003F7D"/>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b="1" dirty="0">
                <a:solidFill>
                  <a:srgbClr val="003F7D"/>
                </a:solidFill>
                <a:latin typeface="Arial" panose="020B0604020202020204" pitchFamily="34" charset="0"/>
                <a:ea typeface="Calibri" panose="020F0502020204030204" pitchFamily="34" charset="0"/>
                <a:cs typeface="Arial" panose="020B0604020202020204" pitchFamily="34" charset="0"/>
              </a:rPr>
              <a:t>Promote the LSPs within the sector:</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Add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the dates of the LSP meetings into </a:t>
            </a:r>
            <a:r>
              <a:rPr lang="en-GB" dirty="0" err="1">
                <a:solidFill>
                  <a:srgbClr val="003F7D"/>
                </a:solidFill>
                <a:latin typeface="Arial" panose="020B0604020202020204" pitchFamily="34" charset="0"/>
                <a:ea typeface="Calibri" panose="020F0502020204030204" pitchFamily="34" charset="0"/>
                <a:cs typeface="Arial" panose="020B0604020202020204" pitchFamily="34" charset="0"/>
              </a:rPr>
              <a:t>eBulletin</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 / </a:t>
            </a:r>
            <a:r>
              <a:rPr lang="en-GB" dirty="0" err="1">
                <a:solidFill>
                  <a:srgbClr val="003F7D"/>
                </a:solidFill>
                <a:latin typeface="Arial" panose="020B0604020202020204" pitchFamily="34" charset="0"/>
                <a:ea typeface="Calibri" panose="020F0502020204030204" pitchFamily="34" charset="0"/>
                <a:cs typeface="Arial" panose="020B0604020202020204" pitchFamily="34" charset="0"/>
              </a:rPr>
              <a:t>eNews</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 and encourage people within the VCS to attend. Include link to the LSP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webpage and share and promote via social media.</a:t>
            </a:r>
          </a:p>
          <a:p>
            <a:pPr marL="342900" lvl="0" indent="-342900">
              <a:spcAft>
                <a:spcPts val="0"/>
              </a:spcAft>
              <a:buFont typeface="Symbol" panose="05050102010706020507" pitchFamily="18" charset="2"/>
              <a:buChar char=""/>
            </a:pPr>
            <a:endParaRPr lang="en-GB" dirty="0">
              <a:solidFill>
                <a:srgbClr val="003F7D"/>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b="1" dirty="0">
                <a:solidFill>
                  <a:srgbClr val="003F7D"/>
                </a:solidFill>
                <a:latin typeface="Arial" panose="020B0604020202020204" pitchFamily="34" charset="0"/>
                <a:ea typeface="Calibri" panose="020F0502020204030204" pitchFamily="34" charset="0"/>
                <a:cs typeface="Arial" panose="020B0604020202020204" pitchFamily="34" charset="0"/>
              </a:rPr>
              <a:t>Use the LSP reports to update the sector: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The updates from the VCS can be captured in the LSP reports from each of the four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localities</a:t>
            </a:r>
          </a:p>
          <a:p>
            <a:pPr marL="342900" lvl="0" indent="-342900">
              <a:spcAft>
                <a:spcPts val="0"/>
              </a:spcAft>
              <a:buFont typeface="Symbol" panose="05050102010706020507" pitchFamily="18" charset="2"/>
              <a:buChar char=""/>
            </a:pPr>
            <a:endParaRPr lang="en-GB" dirty="0">
              <a:solidFill>
                <a:srgbClr val="003F7D"/>
              </a:solidFill>
              <a:latin typeface="Arial" panose="020B0604020202020204" pitchFamily="34" charset="0"/>
              <a:ea typeface="Calibri" panose="020F0502020204030204" pitchFamily="34" charset="0"/>
              <a:cs typeface="Arial" panose="020B0604020202020204" pitchFamily="34" charset="0"/>
            </a:endParaRPr>
          </a:p>
          <a:p>
            <a:pPr marL="342900" lvl="0" indent="-342900">
              <a:spcAft>
                <a:spcPts val="0"/>
              </a:spcAft>
              <a:buFont typeface="Symbol" panose="05050102010706020507" pitchFamily="18" charset="2"/>
              <a:buChar char=""/>
            </a:pPr>
            <a:r>
              <a:rPr lang="en-GB" b="1" dirty="0">
                <a:solidFill>
                  <a:srgbClr val="003F7D"/>
                </a:solidFill>
                <a:latin typeface="Arial" panose="020B0604020202020204" pitchFamily="34" charset="0"/>
                <a:ea typeface="Calibri" panose="020F0502020204030204" pitchFamily="34" charset="0"/>
                <a:cs typeface="Arial" panose="020B0604020202020204" pitchFamily="34" charset="0"/>
              </a:rPr>
              <a:t>Share information / actions from the LSP reports: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Caroline to share the key points from the LSP reports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and feed </a:t>
            </a:r>
            <a:r>
              <a:rPr lang="en-GB" dirty="0">
                <a:solidFill>
                  <a:srgbClr val="003F7D"/>
                </a:solidFill>
                <a:latin typeface="Arial" panose="020B0604020202020204" pitchFamily="34" charset="0"/>
                <a:ea typeface="Calibri" panose="020F0502020204030204" pitchFamily="34" charset="0"/>
                <a:cs typeface="Arial" panose="020B0604020202020204" pitchFamily="34" charset="0"/>
              </a:rPr>
              <a:t>back into the 3 strategic meetings </a:t>
            </a:r>
            <a:r>
              <a:rPr lang="en-GB" dirty="0" smtClean="0">
                <a:solidFill>
                  <a:srgbClr val="003F7D"/>
                </a:solidFill>
                <a:latin typeface="Arial" panose="020B0604020202020204" pitchFamily="34" charset="0"/>
                <a:ea typeface="Calibri" panose="020F0502020204030204" pitchFamily="34" charset="0"/>
                <a:cs typeface="Arial" panose="020B0604020202020204" pitchFamily="34" charset="0"/>
              </a:rPr>
              <a:t>– having the LSP feedback as a standing agenda item </a:t>
            </a:r>
            <a:r>
              <a:rPr lang="en-GB" dirty="0">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855191400"/>
      </p:ext>
    </p:extLst>
  </p:cSld>
  <p:clrMapOvr>
    <a:masterClrMapping/>
  </p:clrMapOvr>
  <mc:AlternateContent xmlns:mc="http://schemas.openxmlformats.org/markup-compatibility/2006" xmlns:p14="http://schemas.microsoft.com/office/powerpoint/2010/main">
    <mc:Choice Requires="p14">
      <p:transition spd="slow" p14:dur="2000" advTm="71250"/>
    </mc:Choice>
    <mc:Fallback xmlns="">
      <p:transition spd="slow" advTm="7125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755968-BF8A-C744-9EDD-126086203B26}"/>
              </a:ext>
            </a:extLst>
          </p:cNvPr>
          <p:cNvSpPr/>
          <p:nvPr/>
        </p:nvSpPr>
        <p:spPr>
          <a:xfrm>
            <a:off x="3055289" y="312315"/>
            <a:ext cx="8919503" cy="584775"/>
          </a:xfrm>
          <a:prstGeom prst="rect">
            <a:avLst/>
          </a:prstGeom>
        </p:spPr>
        <p:txBody>
          <a:bodyPr wrap="square">
            <a:spAutoFit/>
          </a:bodyPr>
          <a:lstStyle/>
          <a:p>
            <a:pPr marL="342900"/>
            <a:r>
              <a:rPr lang="en-GB" sz="1600" b="1" dirty="0">
                <a:solidFill>
                  <a:schemeClr val="accent1">
                    <a:lumMod val="50000"/>
                  </a:schemeClr>
                </a:solidFill>
                <a:latin typeface="Arial" panose="020B0604020202020204" pitchFamily="34" charset="0"/>
                <a:cs typeface="Arial" panose="020B0604020202020204" pitchFamily="34" charset="0"/>
              </a:rPr>
              <a:t>If you would like more information about the local safeguarding partnerships please see the contact details below for the Chair and Business Support of each LSP</a:t>
            </a:r>
            <a:endParaRPr lang="en-GB" sz="1500" dirty="0">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02863AD3-BBA0-144A-9174-56103E2EAD7D}"/>
              </a:ext>
            </a:extLst>
          </p:cNvPr>
          <p:cNvSpPr/>
          <p:nvPr/>
        </p:nvSpPr>
        <p:spPr>
          <a:xfrm>
            <a:off x="1" y="0"/>
            <a:ext cx="3055288" cy="685800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1">
            <a:extLst>
              <a:ext uri="{FF2B5EF4-FFF2-40B4-BE49-F238E27FC236}">
                <a16:creationId xmlns:a16="http://schemas.microsoft.com/office/drawing/2014/main" id="{58BC9744-9807-F44E-8BE3-EE98CFF80C90}"/>
              </a:ext>
            </a:extLst>
          </p:cNvPr>
          <p:cNvSpPr txBox="1">
            <a:spLocks/>
          </p:cNvSpPr>
          <p:nvPr/>
        </p:nvSpPr>
        <p:spPr>
          <a:xfrm>
            <a:off x="449292" y="2494779"/>
            <a:ext cx="2504662" cy="1471761"/>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100" dirty="0">
                <a:solidFill>
                  <a:schemeClr val="bg1"/>
                </a:solidFill>
              </a:rPr>
              <a:t>Contact the LSPs</a:t>
            </a:r>
          </a:p>
        </p:txBody>
      </p:sp>
      <p:sp>
        <p:nvSpPr>
          <p:cNvPr id="6" name="Rectangle 5">
            <a:extLst>
              <a:ext uri="{FF2B5EF4-FFF2-40B4-BE49-F238E27FC236}">
                <a16:creationId xmlns:a16="http://schemas.microsoft.com/office/drawing/2014/main" id="{34A15539-ABF1-A445-BFA4-DE252E481889}"/>
              </a:ext>
            </a:extLst>
          </p:cNvPr>
          <p:cNvSpPr/>
          <p:nvPr/>
        </p:nvSpPr>
        <p:spPr>
          <a:xfrm>
            <a:off x="3335491" y="1291449"/>
            <a:ext cx="8407217" cy="5232202"/>
          </a:xfrm>
          <a:prstGeom prst="rect">
            <a:avLst/>
          </a:prstGeom>
        </p:spPr>
        <p:txBody>
          <a:bodyPr wrap="square">
            <a:spAutoFit/>
          </a:bodyPr>
          <a:lstStyle/>
          <a:p>
            <a:pPr lvl="0" fontAlgn="base"/>
            <a:r>
              <a:rPr lang="en-GB" sz="1600" b="1" dirty="0">
                <a:solidFill>
                  <a:schemeClr val="accent1">
                    <a:lumMod val="50000"/>
                  </a:schemeClr>
                </a:solidFill>
                <a:latin typeface="Arial" panose="020B0604020202020204" pitchFamily="34" charset="0"/>
                <a:cs typeface="Arial" panose="020B0604020202020204" pitchFamily="34" charset="0"/>
              </a:rPr>
              <a:t>Harrogate and Craven</a:t>
            </a: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Chair: </a:t>
            </a:r>
            <a:r>
              <a:rPr lang="en-GB" sz="1600" dirty="0">
                <a:solidFill>
                  <a:schemeClr val="accent1">
                    <a:lumMod val="50000"/>
                  </a:schemeClr>
                </a:solidFill>
                <a:latin typeface="Arial" panose="020B0604020202020204" pitchFamily="34" charset="0"/>
                <a:cs typeface="Arial" panose="020B0604020202020204" pitchFamily="34" charset="0"/>
                <a:hlinkClick r:id="rId2"/>
              </a:rPr>
              <a:t>Stephen.Thomas@northyorkshire.police.uk</a:t>
            </a:r>
            <a:r>
              <a:rPr lang="en-GB" sz="1600" dirty="0">
                <a:solidFill>
                  <a:schemeClr val="accent1">
                    <a:lumMod val="50000"/>
                  </a:schemeClr>
                </a:solidFill>
                <a:latin typeface="Arial" panose="020B0604020202020204" pitchFamily="34" charset="0"/>
                <a:cs typeface="Arial" panose="020B0604020202020204" pitchFamily="34" charset="0"/>
              </a:rPr>
              <a:t> </a:t>
            </a: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Business Support: </a:t>
            </a:r>
            <a:r>
              <a:rPr lang="en-GB" sz="1600" dirty="0">
                <a:solidFill>
                  <a:schemeClr val="accent1">
                    <a:lumMod val="50000"/>
                  </a:schemeClr>
                </a:solidFill>
                <a:latin typeface="Arial" panose="020B0604020202020204" pitchFamily="34" charset="0"/>
                <a:cs typeface="Arial" panose="020B0604020202020204" pitchFamily="34" charset="0"/>
                <a:hlinkClick r:id="rId3"/>
              </a:rPr>
              <a:t>Harriet.Dewhirst@northyorks.gov.uk</a:t>
            </a:r>
            <a:r>
              <a:rPr lang="en-GB" sz="1600" dirty="0">
                <a:solidFill>
                  <a:schemeClr val="accent1">
                    <a:lumMod val="50000"/>
                  </a:schemeClr>
                </a:solidFill>
                <a:latin typeface="Arial" panose="020B0604020202020204" pitchFamily="34" charset="0"/>
                <a:cs typeface="Arial" panose="020B0604020202020204" pitchFamily="34" charset="0"/>
              </a:rPr>
              <a:t> </a:t>
            </a:r>
          </a:p>
          <a:p>
            <a:pPr lvl="0" fontAlgn="base"/>
            <a:endParaRPr lang="en-GB" sz="1600"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b="1" dirty="0">
                <a:solidFill>
                  <a:schemeClr val="accent1">
                    <a:lumMod val="50000"/>
                  </a:schemeClr>
                </a:solidFill>
                <a:latin typeface="Arial" panose="020B0604020202020204" pitchFamily="34" charset="0"/>
                <a:cs typeface="Arial" panose="020B0604020202020204" pitchFamily="34" charset="0"/>
              </a:rPr>
              <a:t>Scarborough, Whitby and Ryedale</a:t>
            </a: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Chair: </a:t>
            </a:r>
            <a:r>
              <a:rPr lang="en-GB" sz="1600" dirty="0">
                <a:solidFill>
                  <a:schemeClr val="accent1">
                    <a:lumMod val="50000"/>
                  </a:schemeClr>
                </a:solidFill>
                <a:latin typeface="Arial" panose="020B0604020202020204" pitchFamily="34" charset="0"/>
                <a:cs typeface="Arial" panose="020B0604020202020204" pitchFamily="34" charset="0"/>
                <a:hlinkClick r:id="rId4"/>
              </a:rPr>
              <a:t>Sandra.Rees@scarborough.gov.uk</a:t>
            </a:r>
            <a:r>
              <a:rPr lang="en-GB" sz="1600" dirty="0">
                <a:solidFill>
                  <a:schemeClr val="accent1">
                    <a:lumMod val="50000"/>
                  </a:schemeClr>
                </a:solidFill>
                <a:latin typeface="Arial" panose="020B0604020202020204" pitchFamily="34" charset="0"/>
                <a:cs typeface="Arial" panose="020B0604020202020204" pitchFamily="34" charset="0"/>
              </a:rPr>
              <a:t>  </a:t>
            </a: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Business Support: </a:t>
            </a:r>
            <a:r>
              <a:rPr lang="en-GB" sz="1600" dirty="0">
                <a:solidFill>
                  <a:schemeClr val="accent1">
                    <a:lumMod val="50000"/>
                  </a:schemeClr>
                </a:solidFill>
                <a:latin typeface="Arial" panose="020B0604020202020204" pitchFamily="34" charset="0"/>
                <a:cs typeface="Arial" panose="020B0604020202020204" pitchFamily="34" charset="0"/>
                <a:hlinkClick r:id="rId5"/>
              </a:rPr>
              <a:t>A</a:t>
            </a:r>
            <a:r>
              <a:rPr lang="en-GB" sz="1600" dirty="0">
                <a:latin typeface="Arial" panose="020B0604020202020204" pitchFamily="34" charset="0"/>
                <a:cs typeface="Arial" panose="020B0604020202020204" pitchFamily="34" charset="0"/>
                <a:hlinkClick r:id="rId5"/>
              </a:rPr>
              <a:t>ndrea.Hayes1@northyorks.gov.uk </a:t>
            </a:r>
            <a:r>
              <a:rPr lang="en-GB" sz="1600" dirty="0">
                <a:latin typeface="Arial" panose="020B0604020202020204" pitchFamily="34" charset="0"/>
                <a:cs typeface="Arial" panose="020B0604020202020204" pitchFamily="34" charset="0"/>
              </a:rPr>
              <a:t>/ </a:t>
            </a:r>
            <a:r>
              <a:rPr lang="en-GB" sz="1600" dirty="0" err="1">
                <a:latin typeface="Arial" panose="020B0604020202020204" pitchFamily="34" charset="0"/>
                <a:cs typeface="Arial" panose="020B0604020202020204" pitchFamily="34" charset="0"/>
                <a:hlinkClick r:id="rId6"/>
              </a:rPr>
              <a:t>Lauren.Young@northyorks.gov.uk</a:t>
            </a:r>
            <a:endParaRPr lang="en-GB" sz="1600" dirty="0">
              <a:latin typeface="Arial" panose="020B0604020202020204" pitchFamily="34" charset="0"/>
              <a:cs typeface="Arial" panose="020B0604020202020204" pitchFamily="34" charset="0"/>
            </a:endParaRPr>
          </a:p>
          <a:p>
            <a:pPr lvl="0" fontAlgn="base"/>
            <a:endParaRPr lang="en-GB" sz="1400" b="1"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b="1" dirty="0">
                <a:solidFill>
                  <a:schemeClr val="accent1">
                    <a:lumMod val="50000"/>
                  </a:schemeClr>
                </a:solidFill>
                <a:latin typeface="Arial" panose="020B0604020202020204" pitchFamily="34" charset="0"/>
                <a:cs typeface="Arial" panose="020B0604020202020204" pitchFamily="34" charset="0"/>
              </a:rPr>
              <a:t>Hambleton &amp; </a:t>
            </a:r>
            <a:r>
              <a:rPr lang="en-GB" sz="1600" b="1" dirty="0" err="1">
                <a:solidFill>
                  <a:schemeClr val="accent1">
                    <a:lumMod val="50000"/>
                  </a:schemeClr>
                </a:solidFill>
                <a:latin typeface="Arial" panose="020B0604020202020204" pitchFamily="34" charset="0"/>
                <a:cs typeface="Arial" panose="020B0604020202020204" pitchFamily="34" charset="0"/>
              </a:rPr>
              <a:t>Richmondshire</a:t>
            </a:r>
            <a:endParaRPr lang="en-GB" sz="1600" b="1"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Chair: </a:t>
            </a:r>
            <a:r>
              <a:rPr lang="en-GB" sz="1600" dirty="0">
                <a:solidFill>
                  <a:schemeClr val="accent1">
                    <a:lumMod val="50000"/>
                  </a:schemeClr>
                </a:solidFill>
                <a:latin typeface="Arial" panose="020B0604020202020204" pitchFamily="34" charset="0"/>
                <a:cs typeface="Arial" panose="020B0604020202020204" pitchFamily="34" charset="0"/>
                <a:hlinkClick r:id="rId7"/>
              </a:rPr>
              <a:t>Helen.Williams213@nhs.net</a:t>
            </a:r>
            <a:endParaRPr lang="en-GB" sz="1600"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Business Support: </a:t>
            </a:r>
            <a:r>
              <a:rPr lang="en-GB" sz="1600" dirty="0">
                <a:solidFill>
                  <a:schemeClr val="accent1">
                    <a:lumMod val="50000"/>
                  </a:schemeClr>
                </a:solidFill>
                <a:latin typeface="Arial" panose="020B0604020202020204" pitchFamily="34" charset="0"/>
                <a:cs typeface="Arial" panose="020B0604020202020204" pitchFamily="34" charset="0"/>
                <a:hlinkClick r:id="rId8"/>
              </a:rPr>
              <a:t>Rachel.Bentley@northyorks.gov.uk</a:t>
            </a:r>
            <a:r>
              <a:rPr lang="en-GB" sz="1600" dirty="0">
                <a:solidFill>
                  <a:schemeClr val="accent1">
                    <a:lumMod val="50000"/>
                  </a:schemeClr>
                </a:solidFill>
                <a:latin typeface="Arial" panose="020B0604020202020204" pitchFamily="34" charset="0"/>
                <a:cs typeface="Arial" panose="020B0604020202020204" pitchFamily="34" charset="0"/>
              </a:rPr>
              <a:t> </a:t>
            </a:r>
          </a:p>
          <a:p>
            <a:pPr lvl="0" fontAlgn="base"/>
            <a:endParaRPr lang="en-GB" sz="1600"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b="1" dirty="0">
                <a:solidFill>
                  <a:schemeClr val="accent1">
                    <a:lumMod val="50000"/>
                  </a:schemeClr>
                </a:solidFill>
                <a:latin typeface="Arial" panose="020B0604020202020204" pitchFamily="34" charset="0"/>
                <a:cs typeface="Arial" panose="020B0604020202020204" pitchFamily="34" charset="0"/>
              </a:rPr>
              <a:t>Selby</a:t>
            </a: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Chair: </a:t>
            </a:r>
            <a:r>
              <a:rPr lang="en-GB" sz="1600" dirty="0" err="1">
                <a:solidFill>
                  <a:schemeClr val="accent1">
                    <a:lumMod val="50000"/>
                  </a:schemeClr>
                </a:solidFill>
                <a:latin typeface="Arial" panose="020B0604020202020204" pitchFamily="34" charset="0"/>
                <a:cs typeface="Arial" panose="020B0604020202020204" pitchFamily="34" charset="0"/>
                <a:hlinkClick r:id="rId9"/>
              </a:rPr>
              <a:t>SSweeting@selby.gov.uk</a:t>
            </a:r>
            <a:endParaRPr lang="en-GB" sz="1600" dirty="0">
              <a:solidFill>
                <a:schemeClr val="accent1">
                  <a:lumMod val="50000"/>
                </a:schemeClr>
              </a:solidFill>
              <a:latin typeface="Arial" panose="020B0604020202020204" pitchFamily="34" charset="0"/>
              <a:cs typeface="Arial" panose="020B0604020202020204" pitchFamily="34" charset="0"/>
            </a:endParaRPr>
          </a:p>
          <a:p>
            <a:pPr lvl="0" fontAlgn="base"/>
            <a:r>
              <a:rPr lang="en-GB" sz="1600" dirty="0">
                <a:solidFill>
                  <a:schemeClr val="accent1">
                    <a:lumMod val="50000"/>
                  </a:schemeClr>
                </a:solidFill>
                <a:latin typeface="Arial" panose="020B0604020202020204" pitchFamily="34" charset="0"/>
                <a:cs typeface="Arial" panose="020B0604020202020204" pitchFamily="34" charset="0"/>
              </a:rPr>
              <a:t>Business Support: </a:t>
            </a:r>
            <a:r>
              <a:rPr lang="en-GB" sz="1600" dirty="0">
                <a:solidFill>
                  <a:schemeClr val="accent1">
                    <a:lumMod val="50000"/>
                  </a:schemeClr>
                </a:solidFill>
                <a:latin typeface="Arial" panose="020B0604020202020204" pitchFamily="34" charset="0"/>
                <a:cs typeface="Arial" panose="020B0604020202020204" pitchFamily="34" charset="0"/>
                <a:hlinkClick r:id="rId10"/>
              </a:rPr>
              <a:t>Susan.Watson@northyorks.gov.uk</a:t>
            </a:r>
            <a:r>
              <a:rPr lang="en-GB" sz="1600" dirty="0">
                <a:solidFill>
                  <a:schemeClr val="accent1">
                    <a:lumMod val="50000"/>
                  </a:schemeClr>
                </a:solidFill>
                <a:latin typeface="Arial" panose="020B0604020202020204" pitchFamily="34" charset="0"/>
                <a:cs typeface="Arial" panose="020B0604020202020204" pitchFamily="34" charset="0"/>
              </a:rPr>
              <a:t> </a:t>
            </a:r>
          </a:p>
          <a:p>
            <a:pPr lvl="0" fontAlgn="base"/>
            <a:endParaRPr lang="en-GB" sz="1600" dirty="0">
              <a:solidFill>
                <a:schemeClr val="accent1">
                  <a:lumMod val="50000"/>
                </a:schemeClr>
              </a:solidFill>
              <a:latin typeface="Arial" panose="020B0604020202020204" pitchFamily="34" charset="0"/>
              <a:cs typeface="Arial" panose="020B0604020202020204" pitchFamily="34" charset="0"/>
            </a:endParaRPr>
          </a:p>
          <a:p>
            <a:pPr lvl="0" fontAlgn="base"/>
            <a:endParaRPr lang="en-GB" sz="1600" dirty="0">
              <a:solidFill>
                <a:schemeClr val="accent1">
                  <a:lumMod val="50000"/>
                </a:schemeClr>
              </a:solidFill>
              <a:latin typeface="Arial" panose="020B0604020202020204" pitchFamily="34" charset="0"/>
              <a:cs typeface="Arial" panose="020B0604020202020204" pitchFamily="34" charset="0"/>
            </a:endParaRPr>
          </a:p>
          <a:p>
            <a:r>
              <a:rPr lang="en-GB" sz="1600" dirty="0">
                <a:solidFill>
                  <a:schemeClr val="accent1">
                    <a:lumMod val="50000"/>
                  </a:schemeClr>
                </a:solidFill>
                <a:latin typeface="Arial" panose="020B0604020202020204" pitchFamily="34" charset="0"/>
                <a:cs typeface="Arial" panose="020B0604020202020204" pitchFamily="34" charset="0"/>
              </a:rPr>
              <a:t>You can also find more information about the LSPs, including the terms of reference and copies of these quarterly updates here: </a:t>
            </a:r>
            <a:r>
              <a:rPr lang="en-US" sz="1600" dirty="0">
                <a:latin typeface="Arial" panose="020B0604020202020204" pitchFamily="34" charset="0"/>
                <a:cs typeface="Arial" panose="020B0604020202020204" pitchFamily="34" charset="0"/>
                <a:hlinkClick r:id="rId11"/>
              </a:rPr>
              <a:t>https://safeguardingadults.co.uk/about-us/lsps/</a:t>
            </a:r>
            <a:endParaRPr lang="en-US" sz="1600" dirty="0">
              <a:latin typeface="Arial" panose="020B0604020202020204" pitchFamily="34" charset="0"/>
              <a:cs typeface="Arial" panose="020B0604020202020204" pitchFamily="34" charset="0"/>
            </a:endParaRPr>
          </a:p>
          <a:p>
            <a:endParaRPr lang="en-US" sz="1600" dirty="0"/>
          </a:p>
          <a:p>
            <a:endParaRPr lang="en-GB" sz="1600" dirty="0">
              <a:solidFill>
                <a:schemeClr val="accent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4969692"/>
      </p:ext>
    </p:extLst>
  </p:cSld>
  <p:clrMapOvr>
    <a:masterClrMapping/>
  </p:clrMapOvr>
  <mc:AlternateContent xmlns:mc="http://schemas.openxmlformats.org/markup-compatibility/2006" xmlns:p14="http://schemas.microsoft.com/office/powerpoint/2010/main">
    <mc:Choice Requires="p14">
      <p:transition spd="slow" p14:dur="2000" advTm="25000"/>
    </mc:Choice>
    <mc:Fallback xmlns="">
      <p:transition spd="slow" advTm="25000"/>
    </mc:Fallback>
  </mc:AlternateContent>
  <p:timing>
    <p:tnLst>
      <p:par>
        <p:cTn id="1" dur="indefinite" restart="never" nodeType="tmRoot"/>
      </p:par>
    </p:tnLst>
  </p:timing>
</p:sld>
</file>

<file path=ppt/theme/theme1.xml><?xml version="1.0" encoding="utf-8"?>
<a:theme xmlns:a="http://schemas.openxmlformats.org/drawingml/2006/main" name="1_NYSCB MAST Briefings March 17 - Version 4">
  <a:themeElements>
    <a:clrScheme name="nyscb">
      <a:dk1>
        <a:sysClr val="windowText" lastClr="000000"/>
      </a:dk1>
      <a:lt1>
        <a:sysClr val="window" lastClr="FFFFFF"/>
      </a:lt1>
      <a:dk2>
        <a:srgbClr val="3399FF"/>
      </a:dk2>
      <a:lt2>
        <a:srgbClr val="EEECE1"/>
      </a:lt2>
      <a:accent1>
        <a:srgbClr val="0059B5"/>
      </a:accent1>
      <a:accent2>
        <a:srgbClr val="F3621E"/>
      </a:accent2>
      <a:accent3>
        <a:srgbClr val="00B050"/>
      </a:accent3>
      <a:accent4>
        <a:srgbClr val="53A9FF"/>
      </a:accent4>
      <a:accent5>
        <a:srgbClr val="F8A884"/>
      </a:accent5>
      <a:accent6>
        <a:srgbClr val="47FF9A"/>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0478E4023FA184EA0A9DFC81EF81A77" ma:contentTypeVersion="7" ma:contentTypeDescription="Create a new document." ma:contentTypeScope="" ma:versionID="5f777641d7e0a0923737fb766af35e9f">
  <xsd:schema xmlns:xsd="http://www.w3.org/2001/XMLSchema" xmlns:xs="http://www.w3.org/2001/XMLSchema" xmlns:p="http://schemas.microsoft.com/office/2006/metadata/properties" xmlns:ns3="776113cf-4568-48e9-acd6-d83f820260fe" xmlns:ns4="c172ec82-e51c-48f2-a4aa-3fabee14ccdf" targetNamespace="http://schemas.microsoft.com/office/2006/metadata/properties" ma:root="true" ma:fieldsID="c2248f98f44f16c23215a78123f6b740" ns3:_="" ns4:_="">
    <xsd:import namespace="776113cf-4568-48e9-acd6-d83f820260fe"/>
    <xsd:import namespace="c172ec82-e51c-48f2-a4aa-3fabee14ccdf"/>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6113cf-4568-48e9-acd6-d83f820260f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172ec82-e51c-48f2-a4aa-3fabee14ccd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EF99D37-148F-47D6-BB01-511E0FE01E79}">
  <ds:schemaRefs>
    <ds:schemaRef ds:uri="776113cf-4568-48e9-acd6-d83f820260fe"/>
    <ds:schemaRef ds:uri="c172ec82-e51c-48f2-a4aa-3fabee14ccd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C376AEC-144E-49E1-A880-4AC86818121B}">
  <ds:schemaRefs>
    <ds:schemaRef ds:uri="http://schemas.microsoft.com/sharepoint/v3/contenttype/forms"/>
  </ds:schemaRefs>
</ds:datastoreItem>
</file>

<file path=customXml/itemProps3.xml><?xml version="1.0" encoding="utf-8"?>
<ds:datastoreItem xmlns:ds="http://schemas.openxmlformats.org/officeDocument/2006/customXml" ds:itemID="{34386461-5411-454F-907C-C763E9C8CDCB}">
  <ds:schemaRefs>
    <ds:schemaRef ds:uri="776113cf-4568-48e9-acd6-d83f820260fe"/>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elements/1.1/"/>
    <ds:schemaRef ds:uri="http://www.w3.org/XML/1998/namespace"/>
    <ds:schemaRef ds:uri="http://schemas.microsoft.com/office/infopath/2007/PartnerControls"/>
    <ds:schemaRef ds:uri="c172ec82-e51c-48f2-a4aa-3fabee14ccdf"/>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9893</TotalTime>
  <Words>1204</Words>
  <Application>Microsoft Office PowerPoint</Application>
  <PresentationFormat>Widescreen</PresentationFormat>
  <Paragraphs>174</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Arial</vt:lpstr>
      <vt:lpstr>Arial Black</vt:lpstr>
      <vt:lpstr>Calibri</vt:lpstr>
      <vt:lpstr>Symbol</vt:lpstr>
      <vt:lpstr>Times New Roman</vt:lpstr>
      <vt:lpstr>Wingdings</vt:lpstr>
      <vt:lpstr>1_NYSCB MAST Briefings March 17 - Version 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NYCC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and Skills</dc:title>
  <dc:creator>Adrian Clarke</dc:creator>
  <cp:lastModifiedBy>Laura Watson</cp:lastModifiedBy>
  <cp:revision>188</cp:revision>
  <dcterms:created xsi:type="dcterms:W3CDTF">2020-01-27T09:49:53Z</dcterms:created>
  <dcterms:modified xsi:type="dcterms:W3CDTF">2022-01-11T17:58:35Z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0x01010040478E4023FA184EA0A9DFC81EF81A77</vt:lpwstr>
  </property>
  <property fmtid="{D5CDD505-2E9C-101B-9397-08002B2CF9AE}" pid="3" name="MSIP_Label_13f27b87-3675-4fb5-85ad-fce3efd3a6b0_Enabled">
    <vt:lpwstr>true</vt:lpwstr>
  </property>
  <property fmtid="{D5CDD505-2E9C-101B-9397-08002B2CF9AE}" pid="4" name="MSIP_Label_13f27b87-3675-4fb5-85ad-fce3efd3a6b0_SetDate">
    <vt:lpwstr>2020-12-16T20:08:10Z</vt:lpwstr>
  </property>
  <property fmtid="{D5CDD505-2E9C-101B-9397-08002B2CF9AE}" pid="5" name="MSIP_Label_13f27b87-3675-4fb5-85ad-fce3efd3a6b0_Method">
    <vt:lpwstr>Standard</vt:lpwstr>
  </property>
  <property fmtid="{D5CDD505-2E9C-101B-9397-08002B2CF9AE}" pid="6" name="MSIP_Label_13f27b87-3675-4fb5-85ad-fce3efd3a6b0_Name">
    <vt:lpwstr>OFFICIAL - SENSITIVE</vt:lpwstr>
  </property>
  <property fmtid="{D5CDD505-2E9C-101B-9397-08002B2CF9AE}" pid="7" name="MSIP_Label_13f27b87-3675-4fb5-85ad-fce3efd3a6b0_SiteId">
    <vt:lpwstr>ad3d9c73-9830-44a1-b487-e1055441c70e</vt:lpwstr>
  </property>
  <property fmtid="{D5CDD505-2E9C-101B-9397-08002B2CF9AE}" pid="8" name="MSIP_Label_13f27b87-3675-4fb5-85ad-fce3efd3a6b0_ActionId">
    <vt:lpwstr>a3d301f0-7e2a-405b-b201-0000251fab6e</vt:lpwstr>
  </property>
  <property fmtid="{D5CDD505-2E9C-101B-9397-08002B2CF9AE}" pid="9" name="MSIP_Label_13f27b87-3675-4fb5-85ad-fce3efd3a6b0_ContentBits">
    <vt:lpwstr>2</vt:lpwstr>
  </property>
</Properties>
</file>