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78B628-6B9D-47C9-A7BE-DFD95702AA39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6921C891-2E9D-41C7-9FD9-A5DABB8B15CF}">
      <dgm:prSet phldrT="[Text]" custT="1"/>
      <dgm:spPr/>
      <dgm:t>
        <a:bodyPr/>
        <a:lstStyle/>
        <a:p>
          <a:r>
            <a:rPr lang="en-US" sz="1600" b="1" u="sng" dirty="0" smtClean="0">
              <a:solidFill>
                <a:schemeClr val="tx1"/>
              </a:solidFill>
            </a:rPr>
            <a:t>19 July</a:t>
          </a:r>
        </a:p>
        <a:p>
          <a:r>
            <a:rPr lang="en-US" sz="1600" b="1" dirty="0" smtClean="0">
              <a:solidFill>
                <a:schemeClr val="tx1"/>
              </a:solidFill>
            </a:rPr>
            <a:t>NYCC Executive </a:t>
          </a:r>
          <a:r>
            <a:rPr lang="en-US" sz="1600" b="0" dirty="0" smtClean="0">
              <a:solidFill>
                <a:schemeClr val="tx1"/>
              </a:solidFill>
            </a:rPr>
            <a:t>(Approval of Investment Plan)</a:t>
          </a:r>
        </a:p>
      </dgm:t>
    </dgm:pt>
    <dgm:pt modelId="{17A804F5-D38A-4C74-A3BE-43E27E714E0A}" type="parTrans" cxnId="{02280A82-77A7-4EC6-A36C-C9DE9DEF0F4D}">
      <dgm:prSet/>
      <dgm:spPr/>
      <dgm:t>
        <a:bodyPr/>
        <a:lstStyle/>
        <a:p>
          <a:endParaRPr lang="en-US"/>
        </a:p>
      </dgm:t>
    </dgm:pt>
    <dgm:pt modelId="{FEC64353-9660-474A-9FF4-737187F8CEA6}" type="sibTrans" cxnId="{02280A82-77A7-4EC6-A36C-C9DE9DEF0F4D}">
      <dgm:prSet/>
      <dgm:spPr/>
      <dgm:t>
        <a:bodyPr/>
        <a:lstStyle/>
        <a:p>
          <a:endParaRPr lang="en-US"/>
        </a:p>
      </dgm:t>
    </dgm:pt>
    <dgm:pt modelId="{E5AF6260-D1B9-4A7C-827A-2EFCEB751345}">
      <dgm:prSet custT="1"/>
      <dgm:spPr/>
      <dgm:t>
        <a:bodyPr/>
        <a:lstStyle/>
        <a:p>
          <a:r>
            <a:rPr lang="en-US" sz="1600" b="1" u="sng" dirty="0" smtClean="0">
              <a:solidFill>
                <a:schemeClr val="tx1"/>
              </a:solidFill>
            </a:rPr>
            <a:t>22 July </a:t>
          </a:r>
        </a:p>
        <a:p>
          <a:r>
            <a:rPr lang="en-US" sz="1600" b="1" u="none" dirty="0" smtClean="0">
              <a:solidFill>
                <a:schemeClr val="tx1"/>
              </a:solidFill>
            </a:rPr>
            <a:t>Submit </a:t>
          </a:r>
          <a:r>
            <a:rPr lang="en-US" sz="1600" b="0" u="none" dirty="0" smtClean="0">
              <a:solidFill>
                <a:schemeClr val="tx1"/>
              </a:solidFill>
            </a:rPr>
            <a:t>Investment Plan to UK </a:t>
          </a:r>
          <a:r>
            <a:rPr lang="en-US" sz="1600" b="0" u="none" dirty="0" err="1" smtClean="0">
              <a:solidFill>
                <a:schemeClr val="tx1"/>
              </a:solidFill>
            </a:rPr>
            <a:t>Govt</a:t>
          </a:r>
          <a:endParaRPr lang="en-US" sz="1600" b="0" u="none" dirty="0">
            <a:solidFill>
              <a:schemeClr val="tx1"/>
            </a:solidFill>
          </a:endParaRPr>
        </a:p>
      </dgm:t>
    </dgm:pt>
    <dgm:pt modelId="{35ACB8D1-44D6-4857-9021-844035C88C52}" type="parTrans" cxnId="{D6E45E9D-1EC1-400A-87D3-4FADD90BC957}">
      <dgm:prSet/>
      <dgm:spPr/>
      <dgm:t>
        <a:bodyPr/>
        <a:lstStyle/>
        <a:p>
          <a:endParaRPr lang="en-US"/>
        </a:p>
      </dgm:t>
    </dgm:pt>
    <dgm:pt modelId="{DCB6D53C-55CD-41D1-9C62-60F200B92225}" type="sibTrans" cxnId="{D6E45E9D-1EC1-400A-87D3-4FADD90BC957}">
      <dgm:prSet/>
      <dgm:spPr/>
      <dgm:t>
        <a:bodyPr/>
        <a:lstStyle/>
        <a:p>
          <a:endParaRPr lang="en-US"/>
        </a:p>
      </dgm:t>
    </dgm:pt>
    <dgm:pt modelId="{5C17493B-FC2C-4FBC-AE07-46928FB6FDCE}">
      <dgm:prSet/>
      <dgm:spPr/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End June/Early July</a:t>
          </a:r>
        </a:p>
        <a:p>
          <a:r>
            <a:rPr lang="en-US" b="0" dirty="0" smtClean="0">
              <a:solidFill>
                <a:schemeClr val="tx1"/>
              </a:solidFill>
            </a:rPr>
            <a:t>Refinement of </a:t>
          </a:r>
          <a:r>
            <a:rPr lang="en-US" b="1" dirty="0" smtClean="0">
              <a:solidFill>
                <a:schemeClr val="tx1"/>
              </a:solidFill>
            </a:rPr>
            <a:t>Draft </a:t>
          </a:r>
          <a:r>
            <a:rPr lang="en-US" b="0" dirty="0" smtClean="0">
              <a:solidFill>
                <a:schemeClr val="tx1"/>
              </a:solidFill>
            </a:rPr>
            <a:t>and</a:t>
          </a:r>
          <a:r>
            <a:rPr lang="en-US" b="1" dirty="0" smtClean="0">
              <a:solidFill>
                <a:schemeClr val="tx1"/>
              </a:solidFill>
            </a:rPr>
            <a:t> Sign-off </a:t>
          </a:r>
          <a:r>
            <a:rPr lang="en-US" b="0" dirty="0" smtClean="0">
              <a:solidFill>
                <a:schemeClr val="tx1"/>
              </a:solidFill>
            </a:rPr>
            <a:t>to Final Investment Plan</a:t>
          </a:r>
        </a:p>
      </dgm:t>
    </dgm:pt>
    <dgm:pt modelId="{E66C1D88-7C0D-4368-ABAF-E01EED42877A}" type="parTrans" cxnId="{BE73E578-8C67-4957-B215-24E894CAA3D1}">
      <dgm:prSet/>
      <dgm:spPr/>
      <dgm:t>
        <a:bodyPr/>
        <a:lstStyle/>
        <a:p>
          <a:endParaRPr lang="en-US"/>
        </a:p>
      </dgm:t>
    </dgm:pt>
    <dgm:pt modelId="{52E17047-54EE-494A-A145-86F9A4994057}" type="sibTrans" cxnId="{BE73E578-8C67-4957-B215-24E894CAA3D1}">
      <dgm:prSet/>
      <dgm:spPr/>
      <dgm:t>
        <a:bodyPr/>
        <a:lstStyle/>
        <a:p>
          <a:endParaRPr lang="en-US"/>
        </a:p>
      </dgm:t>
    </dgm:pt>
    <dgm:pt modelId="{972C99F5-BE2A-4745-9F25-4F5930ED5F1C}">
      <dgm:prSet/>
      <dgm:spPr/>
      <dgm:t>
        <a:bodyPr/>
        <a:lstStyle/>
        <a:p>
          <a:r>
            <a:rPr lang="en-US" b="1" u="sng" dirty="0" smtClean="0"/>
            <a:t>May/early June</a:t>
          </a:r>
        </a:p>
        <a:p>
          <a:r>
            <a:rPr lang="en-US" dirty="0" smtClean="0"/>
            <a:t>Develop &amp; produce </a:t>
          </a:r>
          <a:r>
            <a:rPr lang="en-US" b="1" dirty="0" smtClean="0"/>
            <a:t>Draft </a:t>
          </a:r>
          <a:r>
            <a:rPr lang="en-US" dirty="0" smtClean="0"/>
            <a:t>Investment Plan </a:t>
          </a:r>
          <a:endParaRPr lang="en-US" dirty="0"/>
        </a:p>
      </dgm:t>
    </dgm:pt>
    <dgm:pt modelId="{56E271F6-10FD-45F0-BB5A-673F3DAF0CEA}" type="parTrans" cxnId="{B0FE982C-08C9-4181-A091-4F09E178CA3A}">
      <dgm:prSet/>
      <dgm:spPr/>
      <dgm:t>
        <a:bodyPr/>
        <a:lstStyle/>
        <a:p>
          <a:endParaRPr lang="en-US"/>
        </a:p>
      </dgm:t>
    </dgm:pt>
    <dgm:pt modelId="{B453C3CC-27D3-47A1-A031-D4D4E04AB60F}" type="sibTrans" cxnId="{B0FE982C-08C9-4181-A091-4F09E178CA3A}">
      <dgm:prSet/>
      <dgm:spPr/>
      <dgm:t>
        <a:bodyPr/>
        <a:lstStyle/>
        <a:p>
          <a:endParaRPr lang="en-US"/>
        </a:p>
      </dgm:t>
    </dgm:pt>
    <dgm:pt modelId="{7EE738F3-5CD2-4D11-82F0-4A05F20ADAB4}">
      <dgm:prSet/>
      <dgm:spPr/>
      <dgm:t>
        <a:bodyPr/>
        <a:lstStyle/>
        <a:p>
          <a:r>
            <a:rPr lang="en-US" b="1" u="sng" dirty="0" smtClean="0"/>
            <a:t>10 June</a:t>
          </a:r>
        </a:p>
        <a:p>
          <a:r>
            <a:rPr lang="en-US" b="1" dirty="0" smtClean="0"/>
            <a:t>Draft </a:t>
          </a:r>
          <a:r>
            <a:rPr lang="en-US" dirty="0" smtClean="0"/>
            <a:t>Investment Plan produced</a:t>
          </a:r>
          <a:endParaRPr lang="en-US" dirty="0"/>
        </a:p>
      </dgm:t>
    </dgm:pt>
    <dgm:pt modelId="{3FC947BF-85B0-40B3-A7E3-B1EEE21234D4}" type="parTrans" cxnId="{EE94BA3E-7E30-4422-978C-366E0F59BB92}">
      <dgm:prSet/>
      <dgm:spPr/>
      <dgm:t>
        <a:bodyPr/>
        <a:lstStyle/>
        <a:p>
          <a:endParaRPr lang="en-US"/>
        </a:p>
      </dgm:t>
    </dgm:pt>
    <dgm:pt modelId="{89D286C0-AB07-4F03-8137-C4DAB52A7D40}" type="sibTrans" cxnId="{EE94BA3E-7E30-4422-978C-366E0F59BB92}">
      <dgm:prSet/>
      <dgm:spPr/>
      <dgm:t>
        <a:bodyPr/>
        <a:lstStyle/>
        <a:p>
          <a:endParaRPr lang="en-US"/>
        </a:p>
      </dgm:t>
    </dgm:pt>
    <dgm:pt modelId="{EE684239-19C6-4A16-9283-42E5B2A172E5}">
      <dgm:prSet/>
      <dgm:spPr/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June</a:t>
          </a:r>
        </a:p>
        <a:p>
          <a:r>
            <a:rPr lang="en-US" b="1" dirty="0" smtClean="0">
              <a:solidFill>
                <a:schemeClr val="tx1"/>
              </a:solidFill>
            </a:rPr>
            <a:t>Stakeholder </a:t>
          </a:r>
          <a:r>
            <a:rPr lang="en-US" b="0" dirty="0" smtClean="0">
              <a:solidFill>
                <a:schemeClr val="tx1"/>
              </a:solidFill>
            </a:rPr>
            <a:t>Engagement</a:t>
          </a:r>
        </a:p>
      </dgm:t>
    </dgm:pt>
    <dgm:pt modelId="{FC227428-EF87-41CC-AC8C-82783C63443F}" type="parTrans" cxnId="{4C85175B-22BC-451E-A9A7-E9B9BDEED4C7}">
      <dgm:prSet/>
      <dgm:spPr/>
      <dgm:t>
        <a:bodyPr/>
        <a:lstStyle/>
        <a:p>
          <a:endParaRPr lang="en-US"/>
        </a:p>
      </dgm:t>
    </dgm:pt>
    <dgm:pt modelId="{90B81A5D-5FAA-4FAD-9C83-E448E008FCAD}" type="sibTrans" cxnId="{4C85175B-22BC-451E-A9A7-E9B9BDEED4C7}">
      <dgm:prSet/>
      <dgm:spPr/>
      <dgm:t>
        <a:bodyPr/>
        <a:lstStyle/>
        <a:p>
          <a:endParaRPr lang="en-US"/>
        </a:p>
      </dgm:t>
    </dgm:pt>
    <dgm:pt modelId="{12B3214A-117F-4562-9ACD-179590174832}">
      <dgm:prSet/>
      <dgm:spPr/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May</a:t>
          </a:r>
        </a:p>
        <a:p>
          <a:r>
            <a:rPr lang="en-US" b="0" u="none" dirty="0" smtClean="0">
              <a:solidFill>
                <a:schemeClr val="tx1"/>
              </a:solidFill>
            </a:rPr>
            <a:t>Establish</a:t>
          </a:r>
          <a:r>
            <a:rPr lang="en-US" b="1" u="none" dirty="0" smtClean="0">
              <a:solidFill>
                <a:schemeClr val="tx1"/>
              </a:solidFill>
            </a:rPr>
            <a:t> Local Partnership Group</a:t>
          </a:r>
          <a:endParaRPr lang="en-US" b="1" u="none" dirty="0">
            <a:solidFill>
              <a:schemeClr val="tx1"/>
            </a:solidFill>
          </a:endParaRPr>
        </a:p>
      </dgm:t>
    </dgm:pt>
    <dgm:pt modelId="{6474F7C1-2B2D-4B3A-BA75-77BD454EC31D}" type="parTrans" cxnId="{87DF8402-0129-4A49-A89C-F625C47C6036}">
      <dgm:prSet/>
      <dgm:spPr/>
      <dgm:t>
        <a:bodyPr/>
        <a:lstStyle/>
        <a:p>
          <a:endParaRPr lang="en-US"/>
        </a:p>
      </dgm:t>
    </dgm:pt>
    <dgm:pt modelId="{8D4D1C87-74E0-4B4E-A666-9C6939A45DEC}" type="sibTrans" cxnId="{87DF8402-0129-4A49-A89C-F625C47C6036}">
      <dgm:prSet/>
      <dgm:spPr/>
      <dgm:t>
        <a:bodyPr/>
        <a:lstStyle/>
        <a:p>
          <a:endParaRPr lang="en-US"/>
        </a:p>
      </dgm:t>
    </dgm:pt>
    <dgm:pt modelId="{EDB6AB41-21C9-4BBA-8B04-96D2885B07ED}" type="pres">
      <dgm:prSet presAssocID="{D778B628-6B9D-47C9-A7BE-DFD95702AA39}" presName="CompostProcess" presStyleCnt="0">
        <dgm:presLayoutVars>
          <dgm:dir/>
          <dgm:resizeHandles val="exact"/>
        </dgm:presLayoutVars>
      </dgm:prSet>
      <dgm:spPr/>
    </dgm:pt>
    <dgm:pt modelId="{97CF9EFA-A59C-4DBA-918C-21CA141EA0A5}" type="pres">
      <dgm:prSet presAssocID="{D778B628-6B9D-47C9-A7BE-DFD95702AA39}" presName="arrow" presStyleLbl="bgShp" presStyleIdx="0" presStyleCnt="1" custScaleX="117363" custLinFactNeighborY="1205"/>
      <dgm:spPr>
        <a:solidFill>
          <a:schemeClr val="accent4">
            <a:lumMod val="60000"/>
            <a:lumOff val="40000"/>
          </a:schemeClr>
        </a:solidFill>
      </dgm:spPr>
    </dgm:pt>
    <dgm:pt modelId="{29FB076E-8DE7-4191-983D-5FEFF8231A0D}" type="pres">
      <dgm:prSet presAssocID="{D778B628-6B9D-47C9-A7BE-DFD95702AA39}" presName="linearProcess" presStyleCnt="0"/>
      <dgm:spPr/>
    </dgm:pt>
    <dgm:pt modelId="{1DBC72A8-D226-4E69-80D7-3BBCDA02CC82}" type="pres">
      <dgm:prSet presAssocID="{972C99F5-BE2A-4745-9F25-4F5930ED5F1C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8D605-1945-476E-AD49-9CA119F7A502}" type="pres">
      <dgm:prSet presAssocID="{B453C3CC-27D3-47A1-A031-D4D4E04AB60F}" presName="sibTrans" presStyleCnt="0"/>
      <dgm:spPr/>
    </dgm:pt>
    <dgm:pt modelId="{252F17A8-86F3-4ECF-ACCB-5B521ACCBF70}" type="pres">
      <dgm:prSet presAssocID="{12B3214A-117F-4562-9ACD-179590174832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09ADC-5314-47CE-8914-9794FB84EB8E}" type="pres">
      <dgm:prSet presAssocID="{8D4D1C87-74E0-4B4E-A666-9C6939A45DEC}" presName="sibTrans" presStyleCnt="0"/>
      <dgm:spPr/>
    </dgm:pt>
    <dgm:pt modelId="{3B89B11A-1DDF-4438-8665-5702A2A141F8}" type="pres">
      <dgm:prSet presAssocID="{7EE738F3-5CD2-4D11-82F0-4A05F20ADAB4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1405F-D467-4E4F-BE35-CACB3165BA43}" type="pres">
      <dgm:prSet presAssocID="{89D286C0-AB07-4F03-8137-C4DAB52A7D40}" presName="sibTrans" presStyleCnt="0"/>
      <dgm:spPr/>
    </dgm:pt>
    <dgm:pt modelId="{417AF23C-786F-4F24-92F0-1459C9779B2F}" type="pres">
      <dgm:prSet presAssocID="{EE684239-19C6-4A16-9283-42E5B2A172E5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815D0-7447-4FB4-934E-4A8A3E0A42FC}" type="pres">
      <dgm:prSet presAssocID="{90B81A5D-5FAA-4FAD-9C83-E448E008FCAD}" presName="sibTrans" presStyleCnt="0"/>
      <dgm:spPr/>
    </dgm:pt>
    <dgm:pt modelId="{66CB66EA-64C2-4500-A7DB-2952D5A7096D}" type="pres">
      <dgm:prSet presAssocID="{5C17493B-FC2C-4FBC-AE07-46928FB6FDCE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7D809-13E8-4300-A046-798A1178C2CC}" type="pres">
      <dgm:prSet presAssocID="{52E17047-54EE-494A-A145-86F9A4994057}" presName="sibTrans" presStyleCnt="0"/>
      <dgm:spPr/>
    </dgm:pt>
    <dgm:pt modelId="{AF0EB348-99BE-49DA-8D3F-8874E01D798A}" type="pres">
      <dgm:prSet presAssocID="{6921C891-2E9D-41C7-9FD9-A5DABB8B15CF}" presName="textNode" presStyleLbl="node1" presStyleIdx="5" presStyleCnt="7" custScaleX="104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3D01D-26D8-4E20-A429-F564D1464709}" type="pres">
      <dgm:prSet presAssocID="{FEC64353-9660-474A-9FF4-737187F8CEA6}" presName="sibTrans" presStyleCnt="0"/>
      <dgm:spPr/>
    </dgm:pt>
    <dgm:pt modelId="{8F999512-9706-43A0-8374-2851CCE40BE8}" type="pres">
      <dgm:prSet presAssocID="{E5AF6260-D1B9-4A7C-827A-2EFCEB751345}" presName="textNode" presStyleLbl="node1" presStyleIdx="6" presStyleCnt="7" custScaleX="101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D76E42-8FA5-4FB7-9FA2-6A404ABCFA2B}" type="presOf" srcId="{EE684239-19C6-4A16-9283-42E5B2A172E5}" destId="{417AF23C-786F-4F24-92F0-1459C9779B2F}" srcOrd="0" destOrd="0" presId="urn:microsoft.com/office/officeart/2005/8/layout/hProcess9"/>
    <dgm:cxn modelId="{1E708DFE-CD2B-4FF0-B84D-3EADA04B0F3A}" type="presOf" srcId="{D778B628-6B9D-47C9-A7BE-DFD95702AA39}" destId="{EDB6AB41-21C9-4BBA-8B04-96D2885B07ED}" srcOrd="0" destOrd="0" presId="urn:microsoft.com/office/officeart/2005/8/layout/hProcess9"/>
    <dgm:cxn modelId="{4C85175B-22BC-451E-A9A7-E9B9BDEED4C7}" srcId="{D778B628-6B9D-47C9-A7BE-DFD95702AA39}" destId="{EE684239-19C6-4A16-9283-42E5B2A172E5}" srcOrd="3" destOrd="0" parTransId="{FC227428-EF87-41CC-AC8C-82783C63443F}" sibTransId="{90B81A5D-5FAA-4FAD-9C83-E448E008FCAD}"/>
    <dgm:cxn modelId="{EE94BA3E-7E30-4422-978C-366E0F59BB92}" srcId="{D778B628-6B9D-47C9-A7BE-DFD95702AA39}" destId="{7EE738F3-5CD2-4D11-82F0-4A05F20ADAB4}" srcOrd="2" destOrd="0" parTransId="{3FC947BF-85B0-40B3-A7E3-B1EEE21234D4}" sibTransId="{89D286C0-AB07-4F03-8137-C4DAB52A7D40}"/>
    <dgm:cxn modelId="{F2732109-13A7-4BFB-8886-C3FC21C3C3B3}" type="presOf" srcId="{12B3214A-117F-4562-9ACD-179590174832}" destId="{252F17A8-86F3-4ECF-ACCB-5B521ACCBF70}" srcOrd="0" destOrd="0" presId="urn:microsoft.com/office/officeart/2005/8/layout/hProcess9"/>
    <dgm:cxn modelId="{A5A0F8F6-A3CB-4BAB-9A59-1D33F3290E39}" type="presOf" srcId="{7EE738F3-5CD2-4D11-82F0-4A05F20ADAB4}" destId="{3B89B11A-1DDF-4438-8665-5702A2A141F8}" srcOrd="0" destOrd="0" presId="urn:microsoft.com/office/officeart/2005/8/layout/hProcess9"/>
    <dgm:cxn modelId="{8DC94C6B-4251-4315-8F80-73C847FCAED6}" type="presOf" srcId="{6921C891-2E9D-41C7-9FD9-A5DABB8B15CF}" destId="{AF0EB348-99BE-49DA-8D3F-8874E01D798A}" srcOrd="0" destOrd="0" presId="urn:microsoft.com/office/officeart/2005/8/layout/hProcess9"/>
    <dgm:cxn modelId="{B85E48B7-E6CA-4567-83B9-DAF3326F4AD5}" type="presOf" srcId="{972C99F5-BE2A-4745-9F25-4F5930ED5F1C}" destId="{1DBC72A8-D226-4E69-80D7-3BBCDA02CC82}" srcOrd="0" destOrd="0" presId="urn:microsoft.com/office/officeart/2005/8/layout/hProcess9"/>
    <dgm:cxn modelId="{BE73E578-8C67-4957-B215-24E894CAA3D1}" srcId="{D778B628-6B9D-47C9-A7BE-DFD95702AA39}" destId="{5C17493B-FC2C-4FBC-AE07-46928FB6FDCE}" srcOrd="4" destOrd="0" parTransId="{E66C1D88-7C0D-4368-ABAF-E01EED42877A}" sibTransId="{52E17047-54EE-494A-A145-86F9A4994057}"/>
    <dgm:cxn modelId="{4CB80E5E-081C-4ADA-859B-7908B59FC0FD}" type="presOf" srcId="{E5AF6260-D1B9-4A7C-827A-2EFCEB751345}" destId="{8F999512-9706-43A0-8374-2851CCE40BE8}" srcOrd="0" destOrd="0" presId="urn:microsoft.com/office/officeart/2005/8/layout/hProcess9"/>
    <dgm:cxn modelId="{87DF8402-0129-4A49-A89C-F625C47C6036}" srcId="{D778B628-6B9D-47C9-A7BE-DFD95702AA39}" destId="{12B3214A-117F-4562-9ACD-179590174832}" srcOrd="1" destOrd="0" parTransId="{6474F7C1-2B2D-4B3A-BA75-77BD454EC31D}" sibTransId="{8D4D1C87-74E0-4B4E-A666-9C6939A45DEC}"/>
    <dgm:cxn modelId="{D6E45E9D-1EC1-400A-87D3-4FADD90BC957}" srcId="{D778B628-6B9D-47C9-A7BE-DFD95702AA39}" destId="{E5AF6260-D1B9-4A7C-827A-2EFCEB751345}" srcOrd="6" destOrd="0" parTransId="{35ACB8D1-44D6-4857-9021-844035C88C52}" sibTransId="{DCB6D53C-55CD-41D1-9C62-60F200B92225}"/>
    <dgm:cxn modelId="{B0FE982C-08C9-4181-A091-4F09E178CA3A}" srcId="{D778B628-6B9D-47C9-A7BE-DFD95702AA39}" destId="{972C99F5-BE2A-4745-9F25-4F5930ED5F1C}" srcOrd="0" destOrd="0" parTransId="{56E271F6-10FD-45F0-BB5A-673F3DAF0CEA}" sibTransId="{B453C3CC-27D3-47A1-A031-D4D4E04AB60F}"/>
    <dgm:cxn modelId="{007793C8-486F-4710-85A7-20B7865723E5}" type="presOf" srcId="{5C17493B-FC2C-4FBC-AE07-46928FB6FDCE}" destId="{66CB66EA-64C2-4500-A7DB-2952D5A7096D}" srcOrd="0" destOrd="0" presId="urn:microsoft.com/office/officeart/2005/8/layout/hProcess9"/>
    <dgm:cxn modelId="{02280A82-77A7-4EC6-A36C-C9DE9DEF0F4D}" srcId="{D778B628-6B9D-47C9-A7BE-DFD95702AA39}" destId="{6921C891-2E9D-41C7-9FD9-A5DABB8B15CF}" srcOrd="5" destOrd="0" parTransId="{17A804F5-D38A-4C74-A3BE-43E27E714E0A}" sibTransId="{FEC64353-9660-474A-9FF4-737187F8CEA6}"/>
    <dgm:cxn modelId="{A027FBB3-A6C2-49A2-8F70-AEE0A6454480}" type="presParOf" srcId="{EDB6AB41-21C9-4BBA-8B04-96D2885B07ED}" destId="{97CF9EFA-A59C-4DBA-918C-21CA141EA0A5}" srcOrd="0" destOrd="0" presId="urn:microsoft.com/office/officeart/2005/8/layout/hProcess9"/>
    <dgm:cxn modelId="{F9489BE5-3609-40CA-8847-73A40074A557}" type="presParOf" srcId="{EDB6AB41-21C9-4BBA-8B04-96D2885B07ED}" destId="{29FB076E-8DE7-4191-983D-5FEFF8231A0D}" srcOrd="1" destOrd="0" presId="urn:microsoft.com/office/officeart/2005/8/layout/hProcess9"/>
    <dgm:cxn modelId="{01523C9C-6C9B-4449-A8CD-B7B1DFCFF601}" type="presParOf" srcId="{29FB076E-8DE7-4191-983D-5FEFF8231A0D}" destId="{1DBC72A8-D226-4E69-80D7-3BBCDA02CC82}" srcOrd="0" destOrd="0" presId="urn:microsoft.com/office/officeart/2005/8/layout/hProcess9"/>
    <dgm:cxn modelId="{2660DEB3-7DC1-447F-955D-B628ED5347E3}" type="presParOf" srcId="{29FB076E-8DE7-4191-983D-5FEFF8231A0D}" destId="{7428D605-1945-476E-AD49-9CA119F7A502}" srcOrd="1" destOrd="0" presId="urn:microsoft.com/office/officeart/2005/8/layout/hProcess9"/>
    <dgm:cxn modelId="{418C1B3F-67D8-42F9-B3B6-242B66F46018}" type="presParOf" srcId="{29FB076E-8DE7-4191-983D-5FEFF8231A0D}" destId="{252F17A8-86F3-4ECF-ACCB-5B521ACCBF70}" srcOrd="2" destOrd="0" presId="urn:microsoft.com/office/officeart/2005/8/layout/hProcess9"/>
    <dgm:cxn modelId="{7EDB897D-793C-4B93-9114-58943187B2DC}" type="presParOf" srcId="{29FB076E-8DE7-4191-983D-5FEFF8231A0D}" destId="{EB509ADC-5314-47CE-8914-9794FB84EB8E}" srcOrd="3" destOrd="0" presId="urn:microsoft.com/office/officeart/2005/8/layout/hProcess9"/>
    <dgm:cxn modelId="{9B63AF67-710D-4F01-B841-F946102E0BC8}" type="presParOf" srcId="{29FB076E-8DE7-4191-983D-5FEFF8231A0D}" destId="{3B89B11A-1DDF-4438-8665-5702A2A141F8}" srcOrd="4" destOrd="0" presId="urn:microsoft.com/office/officeart/2005/8/layout/hProcess9"/>
    <dgm:cxn modelId="{6E1BD14B-22E6-49FF-9749-1C27B7E3AA3E}" type="presParOf" srcId="{29FB076E-8DE7-4191-983D-5FEFF8231A0D}" destId="{9771405F-D467-4E4F-BE35-CACB3165BA43}" srcOrd="5" destOrd="0" presId="urn:microsoft.com/office/officeart/2005/8/layout/hProcess9"/>
    <dgm:cxn modelId="{D92613EA-40F0-4362-8D56-D806FB2A3106}" type="presParOf" srcId="{29FB076E-8DE7-4191-983D-5FEFF8231A0D}" destId="{417AF23C-786F-4F24-92F0-1459C9779B2F}" srcOrd="6" destOrd="0" presId="urn:microsoft.com/office/officeart/2005/8/layout/hProcess9"/>
    <dgm:cxn modelId="{CA1645D4-A84A-48E2-B50B-007D0E7F8291}" type="presParOf" srcId="{29FB076E-8DE7-4191-983D-5FEFF8231A0D}" destId="{6DB815D0-7447-4FB4-934E-4A8A3E0A42FC}" srcOrd="7" destOrd="0" presId="urn:microsoft.com/office/officeart/2005/8/layout/hProcess9"/>
    <dgm:cxn modelId="{C78B823D-8B4C-42BC-93EF-EE145BF06352}" type="presParOf" srcId="{29FB076E-8DE7-4191-983D-5FEFF8231A0D}" destId="{66CB66EA-64C2-4500-A7DB-2952D5A7096D}" srcOrd="8" destOrd="0" presId="urn:microsoft.com/office/officeart/2005/8/layout/hProcess9"/>
    <dgm:cxn modelId="{58716809-A679-4CBE-8204-099BBC21E90C}" type="presParOf" srcId="{29FB076E-8DE7-4191-983D-5FEFF8231A0D}" destId="{BDE7D809-13E8-4300-A046-798A1178C2CC}" srcOrd="9" destOrd="0" presId="urn:microsoft.com/office/officeart/2005/8/layout/hProcess9"/>
    <dgm:cxn modelId="{49C8CDCC-4C7E-471D-BFA2-E3C631370A86}" type="presParOf" srcId="{29FB076E-8DE7-4191-983D-5FEFF8231A0D}" destId="{AF0EB348-99BE-49DA-8D3F-8874E01D798A}" srcOrd="10" destOrd="0" presId="urn:microsoft.com/office/officeart/2005/8/layout/hProcess9"/>
    <dgm:cxn modelId="{B07CAF87-0F47-40C9-B047-77B1E187D27E}" type="presParOf" srcId="{29FB076E-8DE7-4191-983D-5FEFF8231A0D}" destId="{9E33D01D-26D8-4E20-A429-F564D1464709}" srcOrd="11" destOrd="0" presId="urn:microsoft.com/office/officeart/2005/8/layout/hProcess9"/>
    <dgm:cxn modelId="{3045FEC1-BFC6-45CE-9971-B4EC1BC9EA41}" type="presParOf" srcId="{29FB076E-8DE7-4191-983D-5FEFF8231A0D}" destId="{8F999512-9706-43A0-8374-2851CCE40BE8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F9EFA-A59C-4DBA-918C-21CA141EA0A5}">
      <dsp:nvSpPr>
        <dsp:cNvPr id="0" name=""/>
        <dsp:cNvSpPr/>
      </dsp:nvSpPr>
      <dsp:spPr>
        <a:xfrm>
          <a:off x="13064" y="0"/>
          <a:ext cx="10795723" cy="4714481"/>
        </a:xfrm>
        <a:prstGeom prst="rightArrow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C72A8-D226-4E69-80D7-3BBCDA02CC82}">
      <dsp:nvSpPr>
        <dsp:cNvPr id="0" name=""/>
        <dsp:cNvSpPr/>
      </dsp:nvSpPr>
      <dsp:spPr>
        <a:xfrm>
          <a:off x="8267" y="1414344"/>
          <a:ext cx="1468981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 smtClean="0"/>
            <a:t>May/early June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Develop &amp; produce </a:t>
          </a:r>
          <a:r>
            <a:rPr lang="en-US" sz="1500" b="1" kern="1200" dirty="0" smtClean="0"/>
            <a:t>Draft </a:t>
          </a:r>
          <a:r>
            <a:rPr lang="en-US" sz="1500" kern="1200" dirty="0" smtClean="0"/>
            <a:t>Investment Plan </a:t>
          </a:r>
          <a:endParaRPr lang="en-US" sz="1500" kern="1200" dirty="0"/>
        </a:p>
      </dsp:txBody>
      <dsp:txXfrm>
        <a:off x="79977" y="1486054"/>
        <a:ext cx="1325561" cy="1742372"/>
      </dsp:txXfrm>
    </dsp:sp>
    <dsp:sp modelId="{252F17A8-86F3-4ECF-ACCB-5B521ACCBF70}">
      <dsp:nvSpPr>
        <dsp:cNvPr id="0" name=""/>
        <dsp:cNvSpPr/>
      </dsp:nvSpPr>
      <dsp:spPr>
        <a:xfrm>
          <a:off x="1550698" y="1414344"/>
          <a:ext cx="1468981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 smtClean="0">
              <a:solidFill>
                <a:schemeClr val="tx1"/>
              </a:solidFill>
            </a:rPr>
            <a:t>May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u="none" kern="1200" dirty="0" smtClean="0">
              <a:solidFill>
                <a:schemeClr val="tx1"/>
              </a:solidFill>
            </a:rPr>
            <a:t>Establish</a:t>
          </a:r>
          <a:r>
            <a:rPr lang="en-US" sz="1500" b="1" u="none" kern="1200" dirty="0" smtClean="0">
              <a:solidFill>
                <a:schemeClr val="tx1"/>
              </a:solidFill>
            </a:rPr>
            <a:t> Local Partnership Group</a:t>
          </a:r>
          <a:endParaRPr lang="en-US" sz="1500" b="1" u="none" kern="1200" dirty="0">
            <a:solidFill>
              <a:schemeClr val="tx1"/>
            </a:solidFill>
          </a:endParaRPr>
        </a:p>
      </dsp:txBody>
      <dsp:txXfrm>
        <a:off x="1622408" y="1486054"/>
        <a:ext cx="1325561" cy="1742372"/>
      </dsp:txXfrm>
    </dsp:sp>
    <dsp:sp modelId="{3B89B11A-1DDF-4438-8665-5702A2A141F8}">
      <dsp:nvSpPr>
        <dsp:cNvPr id="0" name=""/>
        <dsp:cNvSpPr/>
      </dsp:nvSpPr>
      <dsp:spPr>
        <a:xfrm>
          <a:off x="3093129" y="1414344"/>
          <a:ext cx="1468981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 smtClean="0"/>
            <a:t>10 June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Draft </a:t>
          </a:r>
          <a:r>
            <a:rPr lang="en-US" sz="1500" kern="1200" dirty="0" smtClean="0"/>
            <a:t>Investment Plan produced</a:t>
          </a:r>
          <a:endParaRPr lang="en-US" sz="1500" kern="1200" dirty="0"/>
        </a:p>
      </dsp:txBody>
      <dsp:txXfrm>
        <a:off x="3164839" y="1486054"/>
        <a:ext cx="1325561" cy="1742372"/>
      </dsp:txXfrm>
    </dsp:sp>
    <dsp:sp modelId="{417AF23C-786F-4F24-92F0-1459C9779B2F}">
      <dsp:nvSpPr>
        <dsp:cNvPr id="0" name=""/>
        <dsp:cNvSpPr/>
      </dsp:nvSpPr>
      <dsp:spPr>
        <a:xfrm>
          <a:off x="4635561" y="1414344"/>
          <a:ext cx="1468981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 smtClean="0">
              <a:solidFill>
                <a:schemeClr val="tx1"/>
              </a:solidFill>
            </a:rPr>
            <a:t>June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Stakeholder </a:t>
          </a:r>
          <a:r>
            <a:rPr lang="en-US" sz="1500" b="0" kern="1200" dirty="0" smtClean="0">
              <a:solidFill>
                <a:schemeClr val="tx1"/>
              </a:solidFill>
            </a:rPr>
            <a:t>Engagement</a:t>
          </a:r>
        </a:p>
      </dsp:txBody>
      <dsp:txXfrm>
        <a:off x="4707271" y="1486054"/>
        <a:ext cx="1325561" cy="1742372"/>
      </dsp:txXfrm>
    </dsp:sp>
    <dsp:sp modelId="{66CB66EA-64C2-4500-A7DB-2952D5A7096D}">
      <dsp:nvSpPr>
        <dsp:cNvPr id="0" name=""/>
        <dsp:cNvSpPr/>
      </dsp:nvSpPr>
      <dsp:spPr>
        <a:xfrm>
          <a:off x="6177992" y="1414344"/>
          <a:ext cx="1468981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 smtClean="0">
              <a:solidFill>
                <a:schemeClr val="tx1"/>
              </a:solidFill>
            </a:rPr>
            <a:t>End June/Early July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tx1"/>
              </a:solidFill>
            </a:rPr>
            <a:t>Refinement of </a:t>
          </a:r>
          <a:r>
            <a:rPr lang="en-US" sz="1500" b="1" kern="1200" dirty="0" smtClean="0">
              <a:solidFill>
                <a:schemeClr val="tx1"/>
              </a:solidFill>
            </a:rPr>
            <a:t>Draft </a:t>
          </a:r>
          <a:r>
            <a:rPr lang="en-US" sz="1500" b="0" kern="1200" dirty="0" smtClean="0">
              <a:solidFill>
                <a:schemeClr val="tx1"/>
              </a:solidFill>
            </a:rPr>
            <a:t>and</a:t>
          </a:r>
          <a:r>
            <a:rPr lang="en-US" sz="1500" b="1" kern="1200" dirty="0" smtClean="0">
              <a:solidFill>
                <a:schemeClr val="tx1"/>
              </a:solidFill>
            </a:rPr>
            <a:t> Sign-off </a:t>
          </a:r>
          <a:r>
            <a:rPr lang="en-US" sz="1500" b="0" kern="1200" dirty="0" smtClean="0">
              <a:solidFill>
                <a:schemeClr val="tx1"/>
              </a:solidFill>
            </a:rPr>
            <a:t>to Final Investment Plan</a:t>
          </a:r>
        </a:p>
      </dsp:txBody>
      <dsp:txXfrm>
        <a:off x="6249702" y="1486054"/>
        <a:ext cx="1325561" cy="1742372"/>
      </dsp:txXfrm>
    </dsp:sp>
    <dsp:sp modelId="{AF0EB348-99BE-49DA-8D3F-8874E01D798A}">
      <dsp:nvSpPr>
        <dsp:cNvPr id="0" name=""/>
        <dsp:cNvSpPr/>
      </dsp:nvSpPr>
      <dsp:spPr>
        <a:xfrm>
          <a:off x="7720423" y="1414344"/>
          <a:ext cx="1528843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</a:rPr>
            <a:t>19 July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NYCC Executive </a:t>
          </a:r>
          <a:r>
            <a:rPr lang="en-US" sz="1600" b="0" kern="1200" dirty="0" smtClean="0">
              <a:solidFill>
                <a:schemeClr val="tx1"/>
              </a:solidFill>
            </a:rPr>
            <a:t>(Approval of Investment Plan)</a:t>
          </a:r>
        </a:p>
      </dsp:txBody>
      <dsp:txXfrm>
        <a:off x="7795055" y="1488976"/>
        <a:ext cx="1379579" cy="1736528"/>
      </dsp:txXfrm>
    </dsp:sp>
    <dsp:sp modelId="{8F999512-9706-43A0-8374-2851CCE40BE8}">
      <dsp:nvSpPr>
        <dsp:cNvPr id="0" name=""/>
        <dsp:cNvSpPr/>
      </dsp:nvSpPr>
      <dsp:spPr>
        <a:xfrm>
          <a:off x="9322715" y="1414344"/>
          <a:ext cx="1490869" cy="188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</a:rPr>
            <a:t>22 July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none" kern="1200" dirty="0" smtClean="0">
              <a:solidFill>
                <a:schemeClr val="tx1"/>
              </a:solidFill>
            </a:rPr>
            <a:t>Submit </a:t>
          </a:r>
          <a:r>
            <a:rPr lang="en-US" sz="1600" b="0" u="none" kern="1200" dirty="0" smtClean="0">
              <a:solidFill>
                <a:schemeClr val="tx1"/>
              </a:solidFill>
            </a:rPr>
            <a:t>Investment Plan to UK </a:t>
          </a:r>
          <a:r>
            <a:rPr lang="en-US" sz="1600" b="0" u="none" kern="1200" dirty="0" err="1" smtClean="0">
              <a:solidFill>
                <a:schemeClr val="tx1"/>
              </a:solidFill>
            </a:rPr>
            <a:t>Govt</a:t>
          </a:r>
          <a:endParaRPr lang="en-US" sz="1600" b="0" u="none" kern="1200" dirty="0">
            <a:solidFill>
              <a:schemeClr val="tx1"/>
            </a:solidFill>
          </a:endParaRPr>
        </a:p>
      </dsp:txBody>
      <dsp:txXfrm>
        <a:off x="9395493" y="1487122"/>
        <a:ext cx="1345313" cy="1740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80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740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-Based Layout">
    <p:bg>
      <p:bgPr>
        <a:solidFill>
          <a:srgbClr val="FFF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9555747" y="193184"/>
            <a:ext cx="2414693" cy="22888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105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72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7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7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82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165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61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3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73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F8FA9-B041-4612-9AC7-E3E8CE6C73A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19D2A-B172-48D4-8961-207A45CE0CF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27485075,&quot;Placement&quot;:&quot;Footer&quot;,&quot;Top&quot;:519.343,&quot;Left&quot;:426.088348,&quot;SlideWidth&quot;:960,&quot;SlideHeight&quot;:540}"/>
          <p:cNvSpPr txBox="1"/>
          <p:nvPr userDrawn="1"/>
        </p:nvSpPr>
        <p:spPr>
          <a:xfrm>
            <a:off x="5411322" y="6595656"/>
            <a:ext cx="136935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 smtClean="0">
                <a:solidFill>
                  <a:srgbClr val="FF0000"/>
                </a:solidFill>
                <a:latin typeface="Calibri" panose="020F0502020204030204" pitchFamily="34" charset="0"/>
              </a:rPr>
              <a:t>OFFICIAL - SENSITIVE</a:t>
            </a:r>
            <a:endParaRPr lang="en-GB" sz="100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045" y="169392"/>
            <a:ext cx="10136058" cy="828056"/>
          </a:xfrm>
          <a:prstGeom prst="rect">
            <a:avLst/>
          </a:prstGeom>
          <a:solidFill>
            <a:srgbClr val="2C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749" y="322817"/>
            <a:ext cx="9482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SHARED PROSPERITY FUND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92"/>
            <a:ext cx="379535" cy="75907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0037141" y="1120275"/>
            <a:ext cx="2154858" cy="1936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045" y="1201479"/>
            <a:ext cx="101360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UK Shared Prosperity Fund (UKSPF or the Fund) is a central pillar of the UK government’s ambitious Levelling Up agenda and a significant component of its support for places across the UK. It provides £2.6 billion of new funding for local investment by March 2025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397" y="2435548"/>
            <a:ext cx="10136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Places will be empowered to identify and build on their own strengths and needs at a local level, focused on pride in place and increasing life chances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045" y="3167390"/>
            <a:ext cx="3310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The aims of the Fund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2749" y="3690610"/>
            <a:ext cx="100493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UKSPF will support the UK government’s wider commitment to level up all parts of the UK by delivering on each of the levelling up objectives: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Boost productivity, pay, jobs and living standards by growing the private sector, especially in those places where they are lagging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Spread opportunities and improve public services, especially in those places where they are weakest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Restore a sense of community, local pride and belonging, especially in those places where they have been lost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Empower local leaders and communities, especially in those places lacking local agency</a:t>
            </a:r>
          </a:p>
        </p:txBody>
      </p:sp>
    </p:spTree>
    <p:extLst>
      <p:ext uri="{BB962C8B-B14F-4D97-AF65-F5344CB8AC3E}">
        <p14:creationId xmlns:p14="http://schemas.microsoft.com/office/powerpoint/2010/main" val="6258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045" y="169392"/>
            <a:ext cx="10136058" cy="828056"/>
          </a:xfrm>
          <a:prstGeom prst="rect">
            <a:avLst/>
          </a:prstGeom>
          <a:solidFill>
            <a:srgbClr val="2C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749" y="322817"/>
            <a:ext cx="9482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SHARED PROSPERITY FUND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92"/>
            <a:ext cx="379535" cy="75907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0037141" y="1120275"/>
            <a:ext cx="2154858" cy="1936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045" y="1291176"/>
            <a:ext cx="3339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three UKSPF investment priorities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496" y="1660508"/>
            <a:ext cx="7668768" cy="511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2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045" y="169392"/>
            <a:ext cx="10136058" cy="828056"/>
          </a:xfrm>
          <a:prstGeom prst="rect">
            <a:avLst/>
          </a:prstGeom>
          <a:solidFill>
            <a:srgbClr val="2C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749" y="322817"/>
            <a:ext cx="9482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SHARED PROSPERITY FUND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92"/>
            <a:ext cx="379535" cy="75907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0037141" y="1120275"/>
            <a:ext cx="2154858" cy="1936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045" y="1120275"/>
            <a:ext cx="10136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All places across the UK will receive a conditional allocation from the UKSPF</a:t>
            </a:r>
            <a:r>
              <a:rPr lang="en-GB" dirty="0" smtClean="0"/>
              <a:t>.</a:t>
            </a:r>
          </a:p>
          <a:p>
            <a:r>
              <a:rPr lang="en-GB" dirty="0"/>
              <a:t> </a:t>
            </a:r>
            <a:r>
              <a:rPr lang="en-GB" dirty="0" smtClean="0"/>
              <a:t>		North Yorkshire £16.9m (</a:t>
            </a:r>
            <a:r>
              <a:rPr lang="en-GB" dirty="0" err="1" smtClean="0"/>
              <a:t>exc</a:t>
            </a:r>
            <a:r>
              <a:rPr lang="en-GB" dirty="0" smtClean="0"/>
              <a:t> Multiply)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045" y="3726780"/>
            <a:ext cx="10136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To access their allocation, each place will be asked to set out measurable outcomes that reflect local needs and opportunities.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045" y="4373111"/>
            <a:ext cx="101360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These interventions will be set out in an </a:t>
            </a:r>
            <a:r>
              <a:rPr lang="en-GB" b="1" dirty="0">
                <a:solidFill>
                  <a:schemeClr val="accent2"/>
                </a:solidFill>
              </a:rPr>
              <a:t>investment plan </a:t>
            </a:r>
            <a:r>
              <a:rPr lang="en-GB" dirty="0"/>
              <a:t>submitted to the UK government for approval.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6045" y="4745604"/>
            <a:ext cx="100493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Investment </a:t>
            </a:r>
            <a:r>
              <a:rPr lang="en-GB" dirty="0"/>
              <a:t>plan submissions window: </a:t>
            </a:r>
            <a:r>
              <a:rPr lang="en-GB" b="1" dirty="0"/>
              <a:t>30 June 2022 to 1 August 2022</a:t>
            </a:r>
          </a:p>
          <a:p>
            <a:r>
              <a:rPr lang="en-GB" dirty="0"/>
              <a:t>First payments expected to lead local authorities: from October 2022</a:t>
            </a:r>
          </a:p>
          <a:p>
            <a:r>
              <a:rPr lang="en-GB" dirty="0"/>
              <a:t>Funding period: </a:t>
            </a:r>
            <a:r>
              <a:rPr lang="en-GB" b="1" dirty="0"/>
              <a:t>April 2022 to March 2025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6045" y="2508431"/>
            <a:ext cx="4130548" cy="1200329"/>
          </a:xfrm>
          <a:prstGeom prst="rect">
            <a:avLst/>
          </a:prstGeom>
          <a:ln>
            <a:solidFill>
              <a:srgbClr val="2C2C4F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Capital – Revenue Split</a:t>
            </a:r>
          </a:p>
          <a:p>
            <a:r>
              <a:rPr lang="en-GB" dirty="0" smtClean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2022/23 </a:t>
            </a:r>
            <a:r>
              <a:rPr lang="en-GB" dirty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- 10% minimum Capital </a:t>
            </a:r>
            <a:r>
              <a:rPr lang="en-GB" dirty="0" smtClean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Delivery</a:t>
            </a:r>
            <a:endParaRPr lang="en-GB" dirty="0">
              <a:ln>
                <a:solidFill>
                  <a:srgbClr val="2C2C4F"/>
                </a:solidFill>
              </a:ln>
              <a:solidFill>
                <a:srgbClr val="2C2C4F"/>
              </a:solidFill>
              <a:latin typeface="+mj-lt"/>
            </a:endParaRPr>
          </a:p>
          <a:p>
            <a:r>
              <a:rPr lang="en-GB" dirty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2023/24 - 13% minimum Capital </a:t>
            </a:r>
            <a:r>
              <a:rPr lang="en-GB" dirty="0" smtClean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delivery</a:t>
            </a:r>
            <a:endParaRPr lang="en-GB" dirty="0">
              <a:ln>
                <a:solidFill>
                  <a:srgbClr val="2C2C4F"/>
                </a:solidFill>
              </a:ln>
              <a:solidFill>
                <a:srgbClr val="2C2C4F"/>
              </a:solidFill>
              <a:latin typeface="+mj-lt"/>
            </a:endParaRPr>
          </a:p>
          <a:p>
            <a:r>
              <a:rPr lang="en-GB" dirty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2024/25 - 20% minimum Capital </a:t>
            </a:r>
            <a:r>
              <a:rPr lang="en-GB" dirty="0" smtClean="0">
                <a:ln>
                  <a:solidFill>
                    <a:srgbClr val="2C2C4F"/>
                  </a:solidFill>
                </a:ln>
                <a:solidFill>
                  <a:srgbClr val="2C2C4F"/>
                </a:solidFill>
                <a:latin typeface="+mj-lt"/>
              </a:rPr>
              <a:t>delivery</a:t>
            </a:r>
            <a:endParaRPr lang="en-GB" dirty="0">
              <a:ln>
                <a:solidFill>
                  <a:srgbClr val="2C2C4F"/>
                </a:solidFill>
              </a:ln>
              <a:solidFill>
                <a:srgbClr val="2C2C4F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6045" y="1823430"/>
            <a:ext cx="8946914" cy="646331"/>
          </a:xfrm>
          <a:prstGeom prst="rect">
            <a:avLst/>
          </a:prstGeom>
          <a:ln>
            <a:solidFill>
              <a:srgbClr val="2C2C4F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2C2C4F"/>
                </a:solidFill>
              </a:rPr>
              <a:t>	</a:t>
            </a:r>
            <a:r>
              <a:rPr lang="en-GB" dirty="0">
                <a:solidFill>
                  <a:srgbClr val="2C2C4F"/>
                </a:solidFill>
                <a:latin typeface="+mj-lt"/>
              </a:rPr>
              <a:t>	</a:t>
            </a:r>
            <a:r>
              <a:rPr lang="en-GB" b="1" dirty="0">
                <a:solidFill>
                  <a:srgbClr val="2C2C4F"/>
                </a:solidFill>
                <a:latin typeface="+mj-lt"/>
              </a:rPr>
              <a:t>22-23	</a:t>
            </a:r>
            <a:r>
              <a:rPr lang="en-GB" b="1" dirty="0" smtClean="0">
                <a:solidFill>
                  <a:srgbClr val="2C2C4F"/>
                </a:solidFill>
                <a:latin typeface="+mj-lt"/>
              </a:rPr>
              <a:t>	23-24</a:t>
            </a:r>
            <a:r>
              <a:rPr lang="en-GB" b="1" dirty="0">
                <a:solidFill>
                  <a:srgbClr val="2C2C4F"/>
                </a:solidFill>
                <a:latin typeface="+mj-lt"/>
              </a:rPr>
              <a:t>	</a:t>
            </a:r>
            <a:r>
              <a:rPr lang="en-GB" b="1" dirty="0" smtClean="0">
                <a:solidFill>
                  <a:srgbClr val="2C2C4F"/>
                </a:solidFill>
                <a:latin typeface="+mj-lt"/>
              </a:rPr>
              <a:t>	24-25</a:t>
            </a:r>
            <a:r>
              <a:rPr lang="en-GB" b="1" dirty="0">
                <a:solidFill>
                  <a:srgbClr val="2C2C4F"/>
                </a:solidFill>
                <a:latin typeface="+mj-lt"/>
              </a:rPr>
              <a:t>	</a:t>
            </a:r>
            <a:r>
              <a:rPr lang="en-GB" b="1" dirty="0" smtClean="0">
                <a:solidFill>
                  <a:srgbClr val="2C2C4F"/>
                </a:solidFill>
                <a:latin typeface="+mj-lt"/>
              </a:rPr>
              <a:t>	Total</a:t>
            </a:r>
            <a:endParaRPr lang="en-GB" b="1" dirty="0">
              <a:solidFill>
                <a:srgbClr val="2C2C4F"/>
              </a:solidFill>
              <a:latin typeface="+mj-lt"/>
            </a:endParaRPr>
          </a:p>
          <a:p>
            <a:r>
              <a:rPr lang="en-GB" b="1" dirty="0">
                <a:solidFill>
                  <a:srgbClr val="2C2C4F"/>
                </a:solidFill>
                <a:latin typeface="+mj-lt"/>
              </a:rPr>
              <a:t>North Yorkshire	£2,050,116	£4,100,231	£10,742,605	£16,892,952</a:t>
            </a:r>
          </a:p>
        </p:txBody>
      </p:sp>
    </p:spTree>
    <p:extLst>
      <p:ext uri="{BB962C8B-B14F-4D97-AF65-F5344CB8AC3E}">
        <p14:creationId xmlns:p14="http://schemas.microsoft.com/office/powerpoint/2010/main" val="15994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045" y="169392"/>
            <a:ext cx="10136058" cy="828056"/>
          </a:xfrm>
          <a:prstGeom prst="rect">
            <a:avLst/>
          </a:prstGeom>
          <a:solidFill>
            <a:srgbClr val="2C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749" y="322817"/>
            <a:ext cx="9482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SHARED PROSPERITY FUND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92"/>
            <a:ext cx="379535" cy="75907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0037141" y="1120275"/>
            <a:ext cx="2154858" cy="1936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045" y="1288524"/>
            <a:ext cx="678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The investment plans will feature three broad stages</a:t>
            </a:r>
            <a:r>
              <a:rPr lang="en-GB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622749" y="1919817"/>
            <a:ext cx="822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  <a:r>
              <a:rPr lang="en-GB" dirty="0">
                <a:solidFill>
                  <a:schemeClr val="accent2"/>
                </a:solidFill>
              </a:rPr>
              <a:t>. </a:t>
            </a:r>
            <a:r>
              <a:rPr lang="en-GB" sz="2400" b="1" dirty="0">
                <a:solidFill>
                  <a:schemeClr val="accent2"/>
                </a:solidFill>
              </a:rPr>
              <a:t>Local context</a:t>
            </a:r>
            <a:r>
              <a:rPr lang="en-GB" sz="2400" b="1" dirty="0" smtClean="0">
                <a:solidFill>
                  <a:schemeClr val="accent2"/>
                </a:solidFill>
              </a:rPr>
              <a:t>: local </a:t>
            </a:r>
            <a:r>
              <a:rPr lang="en-GB" sz="2400" b="1" dirty="0">
                <a:solidFill>
                  <a:schemeClr val="accent2"/>
                </a:solidFill>
              </a:rPr>
              <a:t>evidence of opportunities and challenges </a:t>
            </a:r>
          </a:p>
        </p:txBody>
      </p:sp>
      <p:sp>
        <p:nvSpPr>
          <p:cNvPr id="9" name="Rectangle 8"/>
          <p:cNvSpPr/>
          <p:nvPr/>
        </p:nvSpPr>
        <p:spPr>
          <a:xfrm>
            <a:off x="622749" y="2498145"/>
            <a:ext cx="98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2. Selection of outcomes and </a:t>
            </a:r>
            <a:r>
              <a:rPr lang="en-GB" sz="2400" dirty="0" smtClean="0"/>
              <a:t>interventions </a:t>
            </a:r>
            <a:r>
              <a:rPr lang="en-GB" sz="2400" dirty="0" err="1" smtClean="0"/>
              <a:t>inc</a:t>
            </a:r>
            <a:r>
              <a:rPr lang="en-GB" sz="2400" dirty="0" smtClean="0"/>
              <a:t> local voluntary projects at </a:t>
            </a:r>
            <a:r>
              <a:rPr lang="en-GB" sz="2400" dirty="0"/>
              <a:t>r</a:t>
            </a:r>
            <a:r>
              <a:rPr lang="en-GB" sz="2400" dirty="0" smtClean="0"/>
              <a:t>isk 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622749" y="3274123"/>
            <a:ext cx="1435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3. </a:t>
            </a:r>
            <a:r>
              <a:rPr lang="en-GB" sz="2400" dirty="0"/>
              <a:t>Delivery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51680" y="4012213"/>
            <a:ext cx="97293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</a:t>
            </a:r>
            <a:r>
              <a:rPr lang="en-GB" sz="2400" dirty="0"/>
              <a:t>. Approach to delivery and </a:t>
            </a:r>
            <a:r>
              <a:rPr lang="en-GB" sz="2400" dirty="0" smtClean="0"/>
              <a:t>governance </a:t>
            </a:r>
            <a:r>
              <a:rPr lang="en-GB" sz="2400" dirty="0" err="1" smtClean="0"/>
              <a:t>inc</a:t>
            </a:r>
            <a:r>
              <a:rPr lang="en-GB" sz="2400" dirty="0" smtClean="0"/>
              <a:t> stakeholder engagement, project</a:t>
            </a:r>
          </a:p>
          <a:p>
            <a:r>
              <a:rPr lang="en-GB" sz="2400" dirty="0"/>
              <a:t>s</a:t>
            </a:r>
            <a:r>
              <a:rPr lang="en-GB" sz="2400" dirty="0" smtClean="0"/>
              <a:t>election, cross area working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1451680" y="4854026"/>
            <a:ext cx="4044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b. </a:t>
            </a:r>
            <a:r>
              <a:rPr lang="en-GB" sz="2400" dirty="0"/>
              <a:t>Expenditure and deliverables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51680" y="5420872"/>
            <a:ext cx="341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c. </a:t>
            </a:r>
            <a:r>
              <a:rPr lang="en-GB" sz="2400" dirty="0"/>
              <a:t>Capability and resource</a:t>
            </a:r>
          </a:p>
        </p:txBody>
      </p:sp>
    </p:spTree>
    <p:extLst>
      <p:ext uri="{BB962C8B-B14F-4D97-AF65-F5344CB8AC3E}">
        <p14:creationId xmlns:p14="http://schemas.microsoft.com/office/powerpoint/2010/main" val="127553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045" y="169392"/>
            <a:ext cx="10136058" cy="828056"/>
          </a:xfrm>
          <a:prstGeom prst="rect">
            <a:avLst/>
          </a:prstGeom>
          <a:solidFill>
            <a:srgbClr val="2C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749" y="322817"/>
            <a:ext cx="9482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SHARED PROSPERITY FUND –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 Plan Timeline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92"/>
            <a:ext cx="379535" cy="75907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0037141" y="1120275"/>
            <a:ext cx="2154858" cy="1936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536045" y="1276332"/>
          <a:ext cx="10821853" cy="4714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18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045" y="169392"/>
            <a:ext cx="10136058" cy="828056"/>
          </a:xfrm>
          <a:prstGeom prst="rect">
            <a:avLst/>
          </a:prstGeom>
          <a:solidFill>
            <a:srgbClr val="2C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749" y="322817"/>
            <a:ext cx="9482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SHARED PROSPERITY FUND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92"/>
            <a:ext cx="379535" cy="75907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0037141" y="1120275"/>
            <a:ext cx="2154858" cy="1936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397" y="2435548"/>
            <a:ext cx="101360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Evidence of need: challenges and opportunities and supporting data/resources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mtClean="0"/>
              <a:t>Involvement</a:t>
            </a:r>
            <a:r>
              <a:rPr lang="en-GB" sz="2400" smtClean="0"/>
              <a:t> </a:t>
            </a:r>
            <a:r>
              <a:rPr lang="en-GB" sz="2400" dirty="0" smtClean="0"/>
              <a:t>on groups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536045" y="3167390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2749" y="1580083"/>
            <a:ext cx="8250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VCSE Engagement and Input – Investment Plan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309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5485</TotalTime>
  <Words>495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Leeming</dc:creator>
  <cp:lastModifiedBy>Tracy Watts</cp:lastModifiedBy>
  <cp:revision>51</cp:revision>
  <dcterms:created xsi:type="dcterms:W3CDTF">2022-03-04T10:57:18Z</dcterms:created>
  <dcterms:modified xsi:type="dcterms:W3CDTF">2022-05-19T07:25:09Z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f27b87-3675-4fb5-85ad-fce3efd3a6b0_Enabled">
    <vt:lpwstr>true</vt:lpwstr>
  </property>
  <property fmtid="{D5CDD505-2E9C-101B-9397-08002B2CF9AE}" pid="3" name="MSIP_Label_13f27b87-3675-4fb5-85ad-fce3efd3a6b0_SetDate">
    <vt:lpwstr>2022-04-14T15:40:13Z</vt:lpwstr>
  </property>
  <property fmtid="{D5CDD505-2E9C-101B-9397-08002B2CF9AE}" pid="4" name="MSIP_Label_13f27b87-3675-4fb5-85ad-fce3efd3a6b0_Method">
    <vt:lpwstr>Standard</vt:lpwstr>
  </property>
  <property fmtid="{D5CDD505-2E9C-101B-9397-08002B2CF9AE}" pid="5" name="MSIP_Label_13f27b87-3675-4fb5-85ad-fce3efd3a6b0_Name">
    <vt:lpwstr>OFFICIAL - SENSITIVE</vt:lpwstr>
  </property>
  <property fmtid="{D5CDD505-2E9C-101B-9397-08002B2CF9AE}" pid="6" name="MSIP_Label_13f27b87-3675-4fb5-85ad-fce3efd3a6b0_SiteId">
    <vt:lpwstr>ad3d9c73-9830-44a1-b487-e1055441c70e</vt:lpwstr>
  </property>
  <property fmtid="{D5CDD505-2E9C-101B-9397-08002B2CF9AE}" pid="7" name="MSIP_Label_13f27b87-3675-4fb5-85ad-fce3efd3a6b0_ActionId">
    <vt:lpwstr>e6304d9d-8507-4453-8075-00002ca7b14b</vt:lpwstr>
  </property>
  <property fmtid="{D5CDD505-2E9C-101B-9397-08002B2CF9AE}" pid="8" name="MSIP_Label_13f27b87-3675-4fb5-85ad-fce3efd3a6b0_ContentBits">
    <vt:lpwstr>2</vt:lpwstr>
  </property>
</Properties>
</file>