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3" r:id="rId7"/>
    <p:sldId id="264"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3"/>
    <a:srgbClr val="FFFFFF"/>
    <a:srgbClr val="EAF2F3"/>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EC196C-5075-4E21-8991-634D6CAA5D24}" type="datetimeFigureOut">
              <a:rPr lang="en-GB" smtClean="0"/>
              <a:t>06/04/2022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2633441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EC196C-5075-4E21-8991-634D6CAA5D24}" type="datetimeFigureOut">
              <a:rPr lang="en-GB" smtClean="0"/>
              <a:t>06/04/2022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43461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EC196C-5075-4E21-8991-634D6CAA5D24}" type="datetimeFigureOut">
              <a:rPr lang="en-GB" smtClean="0"/>
              <a:t>06/04/2022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1003777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EC196C-5075-4E21-8991-634D6CAA5D24}" type="datetimeFigureOut">
              <a:rPr lang="en-GB" smtClean="0"/>
              <a:t>06/04/2022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2332223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EC196C-5075-4E21-8991-634D6CAA5D24}" type="datetimeFigureOut">
              <a:rPr lang="en-GB" smtClean="0"/>
              <a:t>06/04/2022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374581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EC196C-5075-4E21-8991-634D6CAA5D24}" type="datetimeFigureOut">
              <a:rPr lang="en-GB" smtClean="0"/>
              <a:t>06/04/2022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4195866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EC196C-5075-4E21-8991-634D6CAA5D24}" type="datetimeFigureOut">
              <a:rPr lang="en-GB" smtClean="0"/>
              <a:t>06/04/2022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318502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EC196C-5075-4E21-8991-634D6CAA5D24}" type="datetimeFigureOut">
              <a:rPr lang="en-GB" smtClean="0"/>
              <a:t>06/04/2022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2268613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C196C-5075-4E21-8991-634D6CAA5D24}" type="datetimeFigureOut">
              <a:rPr lang="en-GB" smtClean="0"/>
              <a:t>06/04/2022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241766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EC196C-5075-4E21-8991-634D6CAA5D24}" type="datetimeFigureOut">
              <a:rPr lang="en-GB" smtClean="0"/>
              <a:t>06/04/2022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795523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EC196C-5075-4E21-8991-634D6CAA5D24}" type="datetimeFigureOut">
              <a:rPr lang="en-GB" smtClean="0"/>
              <a:t>06/04/2022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AF9193-2B8D-4E32-B04B-197B31EB2CF3}" type="slidenum">
              <a:rPr lang="en-GB" smtClean="0"/>
              <a:t>‹#›</a:t>
            </a:fld>
            <a:endParaRPr lang="en-GB"/>
          </a:p>
        </p:txBody>
      </p:sp>
    </p:spTree>
    <p:extLst>
      <p:ext uri="{BB962C8B-B14F-4D97-AF65-F5344CB8AC3E}">
        <p14:creationId xmlns:p14="http://schemas.microsoft.com/office/powerpoint/2010/main" val="2201483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C196C-5075-4E21-8991-634D6CAA5D24}" type="datetimeFigureOut">
              <a:rPr lang="en-GB" smtClean="0"/>
              <a:t>06/04/2022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F9193-2B8D-4E32-B04B-197B31EB2CF3}" type="slidenum">
              <a:rPr lang="en-GB" smtClean="0"/>
              <a:t>‹#›</a:t>
            </a:fld>
            <a:endParaRPr lang="en-GB"/>
          </a:p>
        </p:txBody>
      </p:sp>
      <p:sp>
        <p:nvSpPr>
          <p:cNvPr id="7" name="MSIPCMContentMarking" descr="{&quot;HashCode&quot;:455321412,&quot;Placement&quot;:&quot;Footer&quot;,&quot;Top&quot;:519.343,&quot;Left&quot;:451.105438,&quot;SlideWidth&quot;:960,&quot;SlideHeight&quot;:540}"/>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smtClean="0">
                <a:solidFill>
                  <a:srgbClr val="FF0000"/>
                </a:solidFill>
                <a:latin typeface="Calibri" panose="020F0502020204030204" pitchFamily="34" charset="0"/>
              </a:rPr>
              <a:t>OFFICIAL</a:t>
            </a:r>
            <a:endParaRPr lang="en-GB" sz="1000">
              <a:solidFill>
                <a:srgbClr val="FF0000"/>
              </a:solidFill>
              <a:latin typeface="Calibri" panose="020F0502020204030204" pitchFamily="34" charset="0"/>
            </a:endParaRPr>
          </a:p>
        </p:txBody>
      </p:sp>
    </p:spTree>
    <p:extLst>
      <p:ext uri="{BB962C8B-B14F-4D97-AF65-F5344CB8AC3E}">
        <p14:creationId xmlns:p14="http://schemas.microsoft.com/office/powerpoint/2010/main" val="3335004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ypartnerships.org.uk/learningdisabilitypartnershipboard" TargetMode="External"/><Relationship Id="rId2" Type="http://schemas.openxmlformats.org/officeDocument/2006/relationships/hyperlink" Target="https://www.nypartnerships.org.uk/nydf" TargetMode="External"/><Relationship Id="rId1" Type="http://schemas.openxmlformats.org/officeDocument/2006/relationships/slideLayout" Target="../slideLayouts/slideLayout2.xml"/><Relationship Id="rId5" Type="http://schemas.openxmlformats.org/officeDocument/2006/relationships/hyperlink" Target="mailto:HASengagement@northyorks.gov.uk" TargetMode="External"/><Relationship Id="rId4" Type="http://schemas.openxmlformats.org/officeDocument/2006/relationships/hyperlink" Target="mailto:Shanna.carrell@northyork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97891"/>
            <a:ext cx="9144000" cy="2004147"/>
          </a:xfrm>
          <a:solidFill>
            <a:schemeClr val="accent6">
              <a:lumMod val="20000"/>
              <a:lumOff val="80000"/>
            </a:schemeClr>
          </a:solidFill>
        </p:spPr>
        <p:txBody>
          <a:bodyPr/>
          <a:lstStyle/>
          <a:p>
            <a:r>
              <a:rPr lang="en-GB" dirty="0" smtClean="0"/>
              <a:t>Digital engagement during Covid – sharing our learning</a:t>
            </a:r>
            <a:endParaRPr lang="en-GB" dirty="0"/>
          </a:p>
        </p:txBody>
      </p:sp>
      <p:sp>
        <p:nvSpPr>
          <p:cNvPr id="3" name="Subtitle 2"/>
          <p:cNvSpPr>
            <a:spLocks noGrp="1"/>
          </p:cNvSpPr>
          <p:nvPr>
            <p:ph type="subTitle" idx="1"/>
          </p:nvPr>
        </p:nvSpPr>
        <p:spPr>
          <a:xfrm>
            <a:off x="1524000" y="3943928"/>
            <a:ext cx="9144000" cy="1154546"/>
          </a:xfrm>
        </p:spPr>
        <p:txBody>
          <a:bodyPr/>
          <a:lstStyle/>
          <a:p>
            <a:endParaRPr lang="en-GB" dirty="0" smtClean="0"/>
          </a:p>
          <a:p>
            <a:r>
              <a:rPr lang="en-GB" dirty="0" smtClean="0"/>
              <a:t>NYCC Health and Adult Services – Engagement and Governance Team</a:t>
            </a:r>
            <a:endParaRPr lang="en-GB" dirty="0"/>
          </a:p>
        </p:txBody>
      </p:sp>
    </p:spTree>
    <p:extLst>
      <p:ext uri="{BB962C8B-B14F-4D97-AF65-F5344CB8AC3E}">
        <p14:creationId xmlns:p14="http://schemas.microsoft.com/office/powerpoint/2010/main" val="95608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1054"/>
            <a:ext cx="10515600" cy="914401"/>
          </a:xfrm>
          <a:solidFill>
            <a:schemeClr val="accent6">
              <a:lumMod val="20000"/>
              <a:lumOff val="80000"/>
            </a:schemeClr>
          </a:solidFill>
        </p:spPr>
        <p:txBody>
          <a:bodyPr/>
          <a:lstStyle/>
          <a:p>
            <a:r>
              <a:rPr lang="en-GB" dirty="0" smtClean="0"/>
              <a:t>The situation	</a:t>
            </a:r>
            <a:endParaRPr lang="en-GB" dirty="0"/>
          </a:p>
        </p:txBody>
      </p:sp>
      <p:sp>
        <p:nvSpPr>
          <p:cNvPr id="3" name="Content Placeholder 2"/>
          <p:cNvSpPr>
            <a:spLocks noGrp="1"/>
          </p:cNvSpPr>
          <p:nvPr>
            <p:ph idx="1"/>
          </p:nvPr>
        </p:nvSpPr>
        <p:spPr>
          <a:xfrm>
            <a:off x="838200" y="1616364"/>
            <a:ext cx="10515600" cy="4560599"/>
          </a:xfrm>
        </p:spPr>
        <p:txBody>
          <a:bodyPr/>
          <a:lstStyle/>
          <a:p>
            <a:r>
              <a:rPr lang="en-GB" dirty="0" smtClean="0"/>
              <a:t>Much of our engagement activity was carried out in person – meeting people at community </a:t>
            </a:r>
            <a:r>
              <a:rPr lang="en-GB" dirty="0" smtClean="0"/>
              <a:t>forums, events and so on</a:t>
            </a:r>
            <a:endParaRPr lang="en-GB" dirty="0" smtClean="0"/>
          </a:p>
          <a:p>
            <a:pPr lvl="1"/>
            <a:r>
              <a:rPr lang="en-GB" dirty="0" smtClean="0"/>
              <a:t>North Yorkshire Disability Forum and local forums</a:t>
            </a:r>
          </a:p>
          <a:p>
            <a:pPr lvl="1"/>
            <a:r>
              <a:rPr lang="en-GB" dirty="0" smtClean="0"/>
              <a:t>North Yorkshire Learning Disability Partnership Board and local groups</a:t>
            </a:r>
          </a:p>
          <a:p>
            <a:pPr lvl="1"/>
            <a:r>
              <a:rPr lang="en-GB" dirty="0" smtClean="0"/>
              <a:t>Older people’s forums</a:t>
            </a:r>
          </a:p>
          <a:p>
            <a:pPr lvl="1"/>
            <a:r>
              <a:rPr lang="en-GB" dirty="0" smtClean="0"/>
              <a:t>Going where people already gather</a:t>
            </a:r>
          </a:p>
          <a:p>
            <a:r>
              <a:rPr lang="en-GB" dirty="0" smtClean="0"/>
              <a:t>Covid-19 – had to rapidly pivot to </a:t>
            </a:r>
            <a:r>
              <a:rPr lang="en-GB" dirty="0" smtClean="0"/>
              <a:t>online </a:t>
            </a:r>
            <a:r>
              <a:rPr lang="en-GB" dirty="0" smtClean="0"/>
              <a:t>and other distance methods</a:t>
            </a:r>
          </a:p>
          <a:p>
            <a:r>
              <a:rPr lang="en-GB" dirty="0" smtClean="0"/>
              <a:t>Not something that we, or the people we regularly work with, had done much of!</a:t>
            </a:r>
          </a:p>
        </p:txBody>
      </p:sp>
    </p:spTree>
    <p:extLst>
      <p:ext uri="{BB962C8B-B14F-4D97-AF65-F5344CB8AC3E}">
        <p14:creationId xmlns:p14="http://schemas.microsoft.com/office/powerpoint/2010/main" val="1453414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1054"/>
            <a:ext cx="10023764" cy="868219"/>
          </a:xfrm>
          <a:solidFill>
            <a:schemeClr val="accent6">
              <a:lumMod val="20000"/>
              <a:lumOff val="80000"/>
            </a:schemeClr>
          </a:solidFill>
        </p:spPr>
        <p:txBody>
          <a:bodyPr/>
          <a:lstStyle/>
          <a:p>
            <a:r>
              <a:rPr lang="en-GB" dirty="0" smtClean="0"/>
              <a:t>What did we do?</a:t>
            </a:r>
            <a:endParaRPr lang="en-GB" dirty="0"/>
          </a:p>
        </p:txBody>
      </p:sp>
      <p:sp>
        <p:nvSpPr>
          <p:cNvPr id="3" name="Content Placeholder 2"/>
          <p:cNvSpPr>
            <a:spLocks noGrp="1"/>
          </p:cNvSpPr>
          <p:nvPr>
            <p:ph idx="1"/>
          </p:nvPr>
        </p:nvSpPr>
        <p:spPr>
          <a:xfrm>
            <a:off x="838200" y="1607127"/>
            <a:ext cx="10515600" cy="4719782"/>
          </a:xfrm>
        </p:spPr>
        <p:txBody>
          <a:bodyPr>
            <a:normAutofit/>
          </a:bodyPr>
          <a:lstStyle/>
          <a:p>
            <a:r>
              <a:rPr lang="en-GB" dirty="0" smtClean="0"/>
              <a:t>Sourced an accessible online platform (not perfect but better than Skype)</a:t>
            </a:r>
          </a:p>
          <a:p>
            <a:r>
              <a:rPr lang="en-GB" dirty="0" smtClean="0"/>
              <a:t>Supported people to access it via easy read guidelines, individual coaching, trial meetings to get used to it</a:t>
            </a:r>
          </a:p>
          <a:p>
            <a:r>
              <a:rPr lang="en-GB" dirty="0" smtClean="0"/>
              <a:t>Quizzes and other fun stuff to help self-advocates feel comfortable and confident</a:t>
            </a:r>
          </a:p>
          <a:p>
            <a:r>
              <a:rPr lang="en-GB" dirty="0" smtClean="0"/>
              <a:t>Changed the way we run meetings</a:t>
            </a:r>
          </a:p>
          <a:p>
            <a:r>
              <a:rPr lang="en-GB" dirty="0" smtClean="0"/>
              <a:t>Helped some people to access digital kit</a:t>
            </a:r>
          </a:p>
          <a:p>
            <a:r>
              <a:rPr lang="en-GB" dirty="0" smtClean="0"/>
              <a:t>We all learned together – lots of feedback, adjusting and finding solutions</a:t>
            </a:r>
            <a:endParaRPr lang="en-GB" dirty="0"/>
          </a:p>
        </p:txBody>
      </p:sp>
    </p:spTree>
    <p:extLst>
      <p:ext uri="{BB962C8B-B14F-4D97-AF65-F5344CB8AC3E}">
        <p14:creationId xmlns:p14="http://schemas.microsoft.com/office/powerpoint/2010/main" val="3819806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1055"/>
            <a:ext cx="10374745" cy="858981"/>
          </a:xfrm>
          <a:solidFill>
            <a:schemeClr val="accent6">
              <a:lumMod val="20000"/>
              <a:lumOff val="80000"/>
            </a:schemeClr>
          </a:solidFill>
        </p:spPr>
        <p:txBody>
          <a:bodyPr/>
          <a:lstStyle/>
          <a:p>
            <a:r>
              <a:rPr lang="en-GB" dirty="0" smtClean="0"/>
              <a:t>Capturing the learning</a:t>
            </a:r>
            <a:endParaRPr lang="en-GB" dirty="0"/>
          </a:p>
        </p:txBody>
      </p:sp>
      <p:sp>
        <p:nvSpPr>
          <p:cNvPr id="3" name="Content Placeholder 2"/>
          <p:cNvSpPr>
            <a:spLocks noGrp="1"/>
          </p:cNvSpPr>
          <p:nvPr>
            <p:ph idx="1"/>
          </p:nvPr>
        </p:nvSpPr>
        <p:spPr>
          <a:xfrm>
            <a:off x="838200" y="1477818"/>
            <a:ext cx="10515600" cy="4699145"/>
          </a:xfrm>
        </p:spPr>
        <p:txBody>
          <a:bodyPr>
            <a:normAutofit/>
          </a:bodyPr>
          <a:lstStyle/>
          <a:p>
            <a:r>
              <a:rPr lang="en-GB" dirty="0" smtClean="0"/>
              <a:t>We didn’t want to lose our learning so we pulled it together into a report: </a:t>
            </a:r>
            <a:r>
              <a:rPr lang="en-GB" i="1" dirty="0" smtClean="0"/>
              <a:t>Digital Inclusion and Accessibility: Learning from Participation and Engagement Activity During Covid-19  </a:t>
            </a:r>
          </a:p>
          <a:p>
            <a:r>
              <a:rPr lang="en-GB" dirty="0" smtClean="0"/>
              <a:t>Accessibility – four main areas to consider:</a:t>
            </a:r>
          </a:p>
          <a:p>
            <a:pPr marL="914400" lvl="1" indent="-457200">
              <a:buFont typeface="+mj-lt"/>
              <a:buAutoNum type="arabicPeriod"/>
            </a:pPr>
            <a:r>
              <a:rPr lang="en-GB" dirty="0" smtClean="0"/>
              <a:t>Access to digital kit – practical ‘how to’ and affordability</a:t>
            </a:r>
          </a:p>
          <a:p>
            <a:pPr marL="914400" lvl="1" indent="-457200">
              <a:buFont typeface="+mj-lt"/>
              <a:buAutoNum type="arabicPeriod"/>
            </a:pPr>
            <a:r>
              <a:rPr lang="en-GB" dirty="0" smtClean="0"/>
              <a:t>Access to data – practical ‘how to’ and affordability</a:t>
            </a:r>
          </a:p>
          <a:p>
            <a:pPr marL="914400" lvl="1" indent="-457200">
              <a:buFont typeface="+mj-lt"/>
              <a:buAutoNum type="arabicPeriod"/>
            </a:pPr>
            <a:r>
              <a:rPr lang="en-GB" dirty="0" smtClean="0"/>
              <a:t>Support to learn how to use kit, software, apps </a:t>
            </a:r>
            <a:r>
              <a:rPr lang="en-GB" dirty="0" err="1" smtClean="0"/>
              <a:t>etc</a:t>
            </a:r>
            <a:r>
              <a:rPr lang="en-GB" dirty="0" smtClean="0"/>
              <a:t>, and online security</a:t>
            </a:r>
          </a:p>
          <a:p>
            <a:pPr marL="914400" lvl="1" indent="-457200">
              <a:buFont typeface="+mj-lt"/>
              <a:buAutoNum type="arabicPeriod"/>
            </a:pPr>
            <a:r>
              <a:rPr lang="en-GB" dirty="0" smtClean="0"/>
              <a:t>Accessibility of online meetings/events – how they are planned, communicated and facilitated </a:t>
            </a:r>
          </a:p>
          <a:p>
            <a:r>
              <a:rPr lang="en-GB" dirty="0" smtClean="0"/>
              <a:t>Benefits of online working and some constraints </a:t>
            </a:r>
          </a:p>
          <a:p>
            <a:r>
              <a:rPr lang="en-GB" dirty="0"/>
              <a:t>I</a:t>
            </a:r>
            <a:r>
              <a:rPr lang="en-GB" dirty="0" smtClean="0"/>
              <a:t>t’s not an option for some people so how do we include them?</a:t>
            </a:r>
          </a:p>
          <a:p>
            <a:pPr marL="457200" lvl="1" indent="0">
              <a:buNone/>
            </a:pPr>
            <a:endParaRPr lang="en-GB" dirty="0" smtClean="0"/>
          </a:p>
          <a:p>
            <a:pPr lvl="1"/>
            <a:endParaRPr lang="en-GB" dirty="0"/>
          </a:p>
        </p:txBody>
      </p:sp>
    </p:spTree>
    <p:extLst>
      <p:ext uri="{BB962C8B-B14F-4D97-AF65-F5344CB8AC3E}">
        <p14:creationId xmlns:p14="http://schemas.microsoft.com/office/powerpoint/2010/main" val="3307371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673" y="88034"/>
            <a:ext cx="10515600" cy="863311"/>
          </a:xfrm>
        </p:spPr>
        <p:txBody>
          <a:bodyPr>
            <a:normAutofit/>
          </a:bodyPr>
          <a:lstStyle/>
          <a:p>
            <a:pPr algn="ctr"/>
            <a:r>
              <a:rPr lang="en-GB" sz="3600" b="1" dirty="0" smtClean="0">
                <a:solidFill>
                  <a:srgbClr val="7030A0"/>
                </a:solidFill>
              </a:rPr>
              <a:t>Top tips for effective online meetings</a:t>
            </a:r>
            <a:endParaRPr lang="en-GB" sz="3600" b="1" dirty="0">
              <a:solidFill>
                <a:srgbClr val="7030A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971544884"/>
              </p:ext>
            </p:extLst>
          </p:nvPr>
        </p:nvGraphicFramePr>
        <p:xfrm>
          <a:off x="618837" y="831272"/>
          <a:ext cx="11176000" cy="5550589"/>
        </p:xfrm>
        <a:graphic>
          <a:graphicData uri="http://schemas.openxmlformats.org/drawingml/2006/table">
            <a:tbl>
              <a:tblPr firstRow="1" bandRow="1">
                <a:tableStyleId>{5C22544A-7EE6-4342-B048-85BDC9FD1C3A}</a:tableStyleId>
              </a:tblPr>
              <a:tblGrid>
                <a:gridCol w="11176000">
                  <a:extLst>
                    <a:ext uri="{9D8B030D-6E8A-4147-A177-3AD203B41FA5}">
                      <a16:colId xmlns:a16="http://schemas.microsoft.com/office/drawing/2014/main" val="173716665"/>
                    </a:ext>
                  </a:extLst>
                </a:gridCol>
              </a:tblGrid>
              <a:tr h="1223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smtClean="0">
                          <a:solidFill>
                            <a:schemeClr val="tx1"/>
                          </a:solidFill>
                        </a:rPr>
                        <a:t>Do your research</a:t>
                      </a:r>
                      <a:r>
                        <a:rPr lang="en-GB" sz="1800" dirty="0" smtClean="0">
                          <a:solidFill>
                            <a:schemeClr val="tx1"/>
                          </a:solidFill>
                        </a:rPr>
                        <a:t>. </a:t>
                      </a:r>
                      <a:r>
                        <a:rPr lang="en-GB" sz="1800" b="0" dirty="0" smtClean="0">
                          <a:solidFill>
                            <a:schemeClr val="tx1"/>
                          </a:solidFill>
                        </a:rPr>
                        <a:t>Find out what participants’ needs are and, wherever possible, select the platform that best meets them. If you need partners from other organisations to join, check if they have any restrictions on which platforms they are able to access.</a:t>
                      </a:r>
                    </a:p>
                    <a:p>
                      <a:endParaRPr lang="en-GB" dirty="0"/>
                    </a:p>
                  </a:txBody>
                  <a:tcPr>
                    <a:solidFill>
                      <a:srgbClr val="EAEFF7"/>
                    </a:solidFill>
                  </a:tcPr>
                </a:tc>
                <a:extLst>
                  <a:ext uri="{0D108BD9-81ED-4DB2-BD59-A6C34878D82A}">
                    <a16:rowId xmlns:a16="http://schemas.microsoft.com/office/drawing/2014/main" val="1760017398"/>
                  </a:ext>
                </a:extLst>
              </a:tr>
              <a:tr h="1223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smtClean="0"/>
                        <a:t>Number of participants</a:t>
                      </a:r>
                      <a:r>
                        <a:rPr lang="en-GB" sz="1800" dirty="0" smtClean="0"/>
                        <a:t>. If you have too many people present it will be difficult to manage the meeting so that everyone can contribute. The ideal number will depend on the type of meeting but, generally, we would recommend a maximum of 15-20 people for working meetings with active discussion. </a:t>
                      </a:r>
                    </a:p>
                    <a:p>
                      <a:endParaRPr lang="en-GB" dirty="0"/>
                    </a:p>
                  </a:txBody>
                  <a:tcPr/>
                </a:tc>
                <a:extLst>
                  <a:ext uri="{0D108BD9-81ED-4DB2-BD59-A6C34878D82A}">
                    <a16:rowId xmlns:a16="http://schemas.microsoft.com/office/drawing/2014/main" val="2747657161"/>
                  </a:ext>
                </a:extLst>
              </a:tr>
              <a:tr h="940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smtClean="0"/>
                        <a:t>Meeting length</a:t>
                      </a:r>
                      <a:r>
                        <a:rPr lang="en-GB" sz="1800" dirty="0" smtClean="0"/>
                        <a:t>. People can tire quicker than in face-to-face meetings so do not make meetings too long. We would recommend an hour and half, or two hours with a break, as a maximum. </a:t>
                      </a:r>
                    </a:p>
                    <a:p>
                      <a:endParaRPr lang="en-GB" dirty="0"/>
                    </a:p>
                  </a:txBody>
                  <a:tcPr/>
                </a:tc>
                <a:extLst>
                  <a:ext uri="{0D108BD9-81ED-4DB2-BD59-A6C34878D82A}">
                    <a16:rowId xmlns:a16="http://schemas.microsoft.com/office/drawing/2014/main" val="3450611117"/>
                  </a:ext>
                </a:extLst>
              </a:tr>
              <a:tr h="940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smtClean="0"/>
                        <a:t>Agenda</a:t>
                      </a:r>
                      <a:r>
                        <a:rPr lang="en-GB" sz="1800" dirty="0" smtClean="0"/>
                        <a:t>. Do not be overambitious about how much you can fit in. It can take longer to get through each issue in online meetings, particularly if there are technological difficulties. </a:t>
                      </a:r>
                    </a:p>
                    <a:p>
                      <a:endParaRPr lang="en-GB" dirty="0"/>
                    </a:p>
                  </a:txBody>
                  <a:tcPr/>
                </a:tc>
                <a:extLst>
                  <a:ext uri="{0D108BD9-81ED-4DB2-BD59-A6C34878D82A}">
                    <a16:rowId xmlns:a16="http://schemas.microsoft.com/office/drawing/2014/main" val="2738623633"/>
                  </a:ext>
                </a:extLst>
              </a:tr>
              <a:tr h="1223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smtClean="0"/>
                        <a:t>Offer a 1-1 practice session</a:t>
                      </a:r>
                      <a:r>
                        <a:rPr lang="en-GB" sz="1800" dirty="0" smtClean="0"/>
                        <a:t> before the meeting—this allows people to get used to the platform and enables you to troubleshoot any problems beforehand. This can require a significant amount of time so ensure you plan accordingly and be prepared to offer follow-up sessions. </a:t>
                      </a:r>
                    </a:p>
                    <a:p>
                      <a:endParaRPr lang="en-GB" dirty="0"/>
                    </a:p>
                  </a:txBody>
                  <a:tcPr>
                    <a:solidFill>
                      <a:srgbClr val="EAEFF7"/>
                    </a:solidFill>
                  </a:tcPr>
                </a:tc>
                <a:extLst>
                  <a:ext uri="{0D108BD9-81ED-4DB2-BD59-A6C34878D82A}">
                    <a16:rowId xmlns:a16="http://schemas.microsoft.com/office/drawing/2014/main" val="435958851"/>
                  </a:ext>
                </a:extLst>
              </a:tr>
            </a:tbl>
          </a:graphicData>
        </a:graphic>
      </p:graphicFrame>
    </p:spTree>
    <p:extLst>
      <p:ext uri="{BB962C8B-B14F-4D97-AF65-F5344CB8AC3E}">
        <p14:creationId xmlns:p14="http://schemas.microsoft.com/office/powerpoint/2010/main" val="3436537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55932533"/>
              </p:ext>
            </p:extLst>
          </p:nvPr>
        </p:nvGraphicFramePr>
        <p:xfrm>
          <a:off x="822035" y="719666"/>
          <a:ext cx="10520219" cy="5486400"/>
        </p:xfrm>
        <a:graphic>
          <a:graphicData uri="http://schemas.openxmlformats.org/drawingml/2006/table">
            <a:tbl>
              <a:tblPr firstRow="1" bandRow="1">
                <a:tableStyleId>{5C22544A-7EE6-4342-B048-85BDC9FD1C3A}</a:tableStyleId>
              </a:tblPr>
              <a:tblGrid>
                <a:gridCol w="10520219">
                  <a:extLst>
                    <a:ext uri="{9D8B030D-6E8A-4147-A177-3AD203B41FA5}">
                      <a16:colId xmlns:a16="http://schemas.microsoft.com/office/drawing/2014/main" val="330232719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solidFill>
                            <a:schemeClr val="tx1"/>
                          </a:solidFill>
                        </a:rPr>
                        <a:t>Ensure that participants are familiar with different features and layouts </a:t>
                      </a:r>
                      <a:r>
                        <a:rPr lang="en-GB" b="0" dirty="0" smtClean="0">
                          <a:solidFill>
                            <a:schemeClr val="tx1"/>
                          </a:solidFill>
                        </a:rPr>
                        <a:t>ahead of the meeting. This will help people configure the experience to suit them and participate fully. </a:t>
                      </a:r>
                    </a:p>
                    <a:p>
                      <a:endParaRPr lang="en-GB" dirty="0"/>
                    </a:p>
                  </a:txBody>
                  <a:tcPr>
                    <a:solidFill>
                      <a:srgbClr val="EAEFF7"/>
                    </a:solidFill>
                  </a:tcPr>
                </a:tc>
                <a:extLst>
                  <a:ext uri="{0D108BD9-81ED-4DB2-BD59-A6C34878D82A}">
                    <a16:rowId xmlns:a16="http://schemas.microsoft.com/office/drawing/2014/main" val="35197108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Find out what the platform looks like on different devices</a:t>
                      </a:r>
                      <a:r>
                        <a:rPr lang="en-GB" dirty="0" smtClean="0"/>
                        <a:t>. The screen is often laid out differently on smartphones, tablets and laptops. Being familiar with the various layouts will help you better support people remotely. </a:t>
                      </a:r>
                    </a:p>
                    <a:p>
                      <a:endParaRPr lang="en-GB" dirty="0"/>
                    </a:p>
                  </a:txBody>
                  <a:tcPr/>
                </a:tc>
                <a:extLst>
                  <a:ext uri="{0D108BD9-81ED-4DB2-BD59-A6C34878D82A}">
                    <a16:rowId xmlns:a16="http://schemas.microsoft.com/office/drawing/2014/main" val="807129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Provide people with accessible information </a:t>
                      </a:r>
                      <a:r>
                        <a:rPr lang="en-GB" dirty="0" smtClean="0"/>
                        <a:t>– let people know how to take part in the meeting, how to use the platform and different functions like the mute button and chat box, and what to do if they have problems. </a:t>
                      </a:r>
                    </a:p>
                    <a:p>
                      <a:endParaRPr lang="en-GB" dirty="0"/>
                    </a:p>
                  </a:txBody>
                  <a:tcPr/>
                </a:tc>
                <a:extLst>
                  <a:ext uri="{0D108BD9-81ED-4DB2-BD59-A6C34878D82A}">
                    <a16:rowId xmlns:a16="http://schemas.microsoft.com/office/drawing/2014/main" val="9328768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Review your </a:t>
                      </a:r>
                      <a:r>
                        <a:rPr lang="en-GB" b="1" dirty="0" smtClean="0"/>
                        <a:t>meeting rules </a:t>
                      </a:r>
                      <a:r>
                        <a:rPr lang="en-GB" dirty="0" smtClean="0"/>
                        <a:t>to make sure they allow everyone to have their say. </a:t>
                      </a:r>
                    </a:p>
                    <a:p>
                      <a:endParaRPr lang="en-GB" dirty="0"/>
                    </a:p>
                  </a:txBody>
                  <a:tcPr/>
                </a:tc>
                <a:extLst>
                  <a:ext uri="{0D108BD9-81ED-4DB2-BD59-A6C34878D82A}">
                    <a16:rowId xmlns:a16="http://schemas.microsoft.com/office/drawing/2014/main" val="26833934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Remind people to </a:t>
                      </a:r>
                      <a:r>
                        <a:rPr lang="en-GB" b="1" dirty="0" smtClean="0"/>
                        <a:t>use the mute button </a:t>
                      </a:r>
                      <a:r>
                        <a:rPr lang="en-GB" dirty="0" smtClean="0"/>
                        <a:t>when they are not talking. This is especially important to improve the sound quality for people with hearing loss. </a:t>
                      </a:r>
                    </a:p>
                    <a:p>
                      <a:endParaRPr lang="en-GB" dirty="0"/>
                    </a:p>
                  </a:txBody>
                  <a:tcPr/>
                </a:tc>
                <a:extLst>
                  <a:ext uri="{0D108BD9-81ED-4DB2-BD59-A6C34878D82A}">
                    <a16:rowId xmlns:a16="http://schemas.microsoft.com/office/drawing/2014/main" val="293972278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Encourage people to participate by </a:t>
                      </a:r>
                      <a:r>
                        <a:rPr lang="en-GB" b="1" dirty="0" smtClean="0"/>
                        <a:t>using the chat box </a:t>
                      </a:r>
                      <a:r>
                        <a:rPr lang="en-GB" dirty="0" smtClean="0"/>
                        <a:t>as well as by speaking. Make sure that someone is keeping an eye on the chat box and can feed this into the meeting as well as the minutes. </a:t>
                      </a:r>
                    </a:p>
                    <a:p>
                      <a:endParaRPr lang="en-GB" dirty="0"/>
                    </a:p>
                  </a:txBody>
                  <a:tcPr/>
                </a:tc>
                <a:extLst>
                  <a:ext uri="{0D108BD9-81ED-4DB2-BD59-A6C34878D82A}">
                    <a16:rowId xmlns:a16="http://schemas.microsoft.com/office/drawing/2014/main" val="2506291818"/>
                  </a:ext>
                </a:extLst>
              </a:tr>
            </a:tbl>
          </a:graphicData>
        </a:graphic>
      </p:graphicFrame>
    </p:spTree>
    <p:extLst>
      <p:ext uri="{BB962C8B-B14F-4D97-AF65-F5344CB8AC3E}">
        <p14:creationId xmlns:p14="http://schemas.microsoft.com/office/powerpoint/2010/main" val="2657706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4661874"/>
              </p:ext>
            </p:extLst>
          </p:nvPr>
        </p:nvGraphicFramePr>
        <p:xfrm>
          <a:off x="905163" y="719666"/>
          <a:ext cx="10409381" cy="5310886"/>
        </p:xfrm>
        <a:graphic>
          <a:graphicData uri="http://schemas.openxmlformats.org/drawingml/2006/table">
            <a:tbl>
              <a:tblPr firstRow="1" bandRow="1">
                <a:tableStyleId>{5C22544A-7EE6-4342-B048-85BDC9FD1C3A}</a:tableStyleId>
              </a:tblPr>
              <a:tblGrid>
                <a:gridCol w="10409381">
                  <a:extLst>
                    <a:ext uri="{9D8B030D-6E8A-4147-A177-3AD203B41FA5}">
                      <a16:colId xmlns:a16="http://schemas.microsoft.com/office/drawing/2014/main" val="2968375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solidFill>
                            <a:schemeClr val="tx1"/>
                          </a:solidFill>
                        </a:rPr>
                        <a:t>Consider safeguarding. </a:t>
                      </a:r>
                      <a:r>
                        <a:rPr lang="en-GB" b="0" dirty="0" smtClean="0">
                          <a:solidFill>
                            <a:schemeClr val="tx1"/>
                          </a:solidFill>
                        </a:rPr>
                        <a:t>Set ground rules about how to use the messaging function and ensure that the meeting organiser always checks the chat log after the meeting. </a:t>
                      </a:r>
                    </a:p>
                    <a:p>
                      <a:endParaRPr lang="en-GB" dirty="0"/>
                    </a:p>
                  </a:txBody>
                  <a:tcPr>
                    <a:solidFill>
                      <a:srgbClr val="EAEFF7"/>
                    </a:solidFill>
                  </a:tcPr>
                </a:tc>
                <a:extLst>
                  <a:ext uri="{0D108BD9-81ED-4DB2-BD59-A6C34878D82A}">
                    <a16:rowId xmlns:a16="http://schemas.microsoft.com/office/drawing/2014/main" val="374284613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Open the meeting room 10-15 minutes before the meeting starts. </a:t>
                      </a:r>
                      <a:r>
                        <a:rPr lang="en-GB" b="1" dirty="0" smtClean="0"/>
                        <a:t>Encourage people to join early </a:t>
                      </a:r>
                      <a:r>
                        <a:rPr lang="en-GB" dirty="0" smtClean="0"/>
                        <a:t>so they can resolve issues and get settled. </a:t>
                      </a:r>
                    </a:p>
                    <a:p>
                      <a:endParaRPr lang="en-GB" dirty="0"/>
                    </a:p>
                  </a:txBody>
                  <a:tcPr/>
                </a:tc>
                <a:extLst>
                  <a:ext uri="{0D108BD9-81ED-4DB2-BD59-A6C34878D82A}">
                    <a16:rowId xmlns:a16="http://schemas.microsoft.com/office/drawing/2014/main" val="11475179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Make sure people have a </a:t>
                      </a:r>
                      <a:r>
                        <a:rPr lang="en-GB" b="1" dirty="0" smtClean="0"/>
                        <a:t>contact number </a:t>
                      </a:r>
                      <a:r>
                        <a:rPr lang="en-GB" dirty="0" smtClean="0"/>
                        <a:t>for the meeting organiser in case of problems. </a:t>
                      </a:r>
                    </a:p>
                    <a:p>
                      <a:endParaRPr lang="en-GB" dirty="0"/>
                    </a:p>
                  </a:txBody>
                  <a:tcPr/>
                </a:tc>
                <a:extLst>
                  <a:ext uri="{0D108BD9-81ED-4DB2-BD59-A6C34878D82A}">
                    <a16:rowId xmlns:a16="http://schemas.microsoft.com/office/drawing/2014/main" val="283792535"/>
                  </a:ext>
                </a:extLst>
              </a:tr>
              <a:tr h="370840">
                <a:tc>
                  <a:txBody>
                    <a:bodyPr/>
                    <a:lstStyle/>
                    <a:p>
                      <a:pPr>
                        <a:lnSpc>
                          <a:spcPct val="134000"/>
                        </a:lnSpc>
                        <a:spcBef>
                          <a:spcPts val="0"/>
                        </a:spcBef>
                      </a:pPr>
                      <a:r>
                        <a:rPr lang="en-GB" b="1" dirty="0" smtClean="0"/>
                        <a:t>Support phone participants </a:t>
                      </a:r>
                      <a:r>
                        <a:rPr lang="en-GB" dirty="0" smtClean="0"/>
                        <a:t>– remember they cannot see who else is in the meeting or anything being shared on screen and they cannot read the chat box. </a:t>
                      </a:r>
                    </a:p>
                  </a:txBody>
                  <a:tcPr/>
                </a:tc>
                <a:extLst>
                  <a:ext uri="{0D108BD9-81ED-4DB2-BD59-A6C34878D82A}">
                    <a16:rowId xmlns:a16="http://schemas.microsoft.com/office/drawing/2014/main" val="32171619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Offer people </a:t>
                      </a:r>
                      <a:r>
                        <a:rPr lang="en-GB" b="1" dirty="0" smtClean="0"/>
                        <a:t>different ways to signal </a:t>
                      </a:r>
                      <a:r>
                        <a:rPr lang="en-GB" dirty="0" smtClean="0"/>
                        <a:t>that they would like to speak – not everyone can raise their hand, including people who are joining by phone. </a:t>
                      </a:r>
                    </a:p>
                    <a:p>
                      <a:endParaRPr lang="en-GB" dirty="0"/>
                    </a:p>
                  </a:txBody>
                  <a:tcPr/>
                </a:tc>
                <a:extLst>
                  <a:ext uri="{0D108BD9-81ED-4DB2-BD59-A6C34878D82A}">
                    <a16:rowId xmlns:a16="http://schemas.microsoft.com/office/drawing/2014/main" val="4027133255"/>
                  </a:ext>
                </a:extLst>
              </a:tr>
              <a:tr h="370840">
                <a:tc>
                  <a:txBody>
                    <a:bodyPr/>
                    <a:lstStyle/>
                    <a:p>
                      <a:pPr>
                        <a:lnSpc>
                          <a:spcPct val="134000"/>
                        </a:lnSpc>
                        <a:spcBef>
                          <a:spcPts val="0"/>
                        </a:spcBef>
                      </a:pPr>
                      <a:r>
                        <a:rPr lang="en-GB" dirty="0" smtClean="0"/>
                        <a:t>Be aware that </a:t>
                      </a:r>
                      <a:r>
                        <a:rPr lang="en-GB" b="1" dirty="0" smtClean="0"/>
                        <a:t>sharing documents on screen can reduce accessibility</a:t>
                      </a:r>
                      <a:r>
                        <a:rPr lang="en-GB" dirty="0" smtClean="0"/>
                        <a:t> for some participants – keep the use of presentations to a minimum. </a:t>
                      </a:r>
                    </a:p>
                    <a:p>
                      <a:endParaRPr lang="en-GB" dirty="0"/>
                    </a:p>
                  </a:txBody>
                  <a:tcPr/>
                </a:tc>
                <a:extLst>
                  <a:ext uri="{0D108BD9-81ED-4DB2-BD59-A6C34878D82A}">
                    <a16:rowId xmlns:a16="http://schemas.microsoft.com/office/drawing/2014/main" val="1775948293"/>
                  </a:ext>
                </a:extLst>
              </a:tr>
            </a:tbl>
          </a:graphicData>
        </a:graphic>
      </p:graphicFrame>
    </p:spTree>
    <p:extLst>
      <p:ext uri="{BB962C8B-B14F-4D97-AF65-F5344CB8AC3E}">
        <p14:creationId xmlns:p14="http://schemas.microsoft.com/office/powerpoint/2010/main" val="3544167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71417"/>
            <a:ext cx="10515600" cy="3722255"/>
          </a:xfrm>
        </p:spPr>
        <p:txBody>
          <a:bodyPr>
            <a:normAutofit fontScale="70000" lnSpcReduction="20000"/>
          </a:bodyPr>
          <a:lstStyle/>
          <a:p>
            <a:pPr marL="0" indent="0">
              <a:buNone/>
            </a:pPr>
            <a:endParaRPr lang="en-GB" dirty="0">
              <a:hlinkClick r:id="rId2"/>
            </a:endParaRPr>
          </a:p>
          <a:p>
            <a:pPr marL="0" indent="0">
              <a:buNone/>
            </a:pPr>
            <a:r>
              <a:rPr lang="en-GB" dirty="0" smtClean="0">
                <a:hlinkClick r:id="rId2"/>
              </a:rPr>
              <a:t>North Yorkshire Disability Forum | North Yorkshire Partnerships (nypartnerships.org.uk)</a:t>
            </a:r>
            <a:endParaRPr lang="en-GB" dirty="0" smtClean="0"/>
          </a:p>
          <a:p>
            <a:pPr marL="0" indent="0">
              <a:buNone/>
            </a:pPr>
            <a:r>
              <a:rPr lang="en-GB" dirty="0" smtClean="0">
                <a:hlinkClick r:id="rId3"/>
              </a:rPr>
              <a:t>Learning Disability Partnership Board | North Yorkshire Partnerships (nypartnerships.org.uk)</a:t>
            </a:r>
            <a:endParaRPr lang="en-GB" dirty="0" smtClean="0"/>
          </a:p>
          <a:p>
            <a:pPr marL="0" indent="0">
              <a:buNone/>
            </a:pPr>
            <a:endParaRPr lang="en-GB" dirty="0"/>
          </a:p>
          <a:p>
            <a:pPr marL="0" indent="0">
              <a:buNone/>
            </a:pPr>
            <a:r>
              <a:rPr lang="en-GB" dirty="0" smtClean="0"/>
              <a:t>Shanna Carrell</a:t>
            </a:r>
          </a:p>
          <a:p>
            <a:pPr marL="0" indent="0">
              <a:buNone/>
            </a:pPr>
            <a:r>
              <a:rPr lang="en-GB" dirty="0" smtClean="0"/>
              <a:t>NYCC Health and Adult Services</a:t>
            </a:r>
          </a:p>
          <a:p>
            <a:pPr marL="0" indent="0">
              <a:buNone/>
            </a:pPr>
            <a:r>
              <a:rPr lang="en-GB" dirty="0" smtClean="0"/>
              <a:t>Equality, Diversity and Inclusion Manager</a:t>
            </a:r>
          </a:p>
          <a:p>
            <a:pPr marL="0" indent="0">
              <a:buNone/>
            </a:pPr>
            <a:r>
              <a:rPr lang="en-GB" dirty="0" smtClean="0">
                <a:hlinkClick r:id="rId4"/>
              </a:rPr>
              <a:t>Shanna.carrell@northyorks.gov.uk</a:t>
            </a:r>
            <a:r>
              <a:rPr lang="en-GB" dirty="0" smtClean="0"/>
              <a:t> </a:t>
            </a:r>
          </a:p>
          <a:p>
            <a:pPr marL="0" indent="0">
              <a:buNone/>
            </a:pPr>
            <a:endParaRPr lang="en-GB" dirty="0"/>
          </a:p>
          <a:p>
            <a:pPr marL="0" indent="0">
              <a:buNone/>
            </a:pPr>
            <a:r>
              <a:rPr lang="en-GB" dirty="0" smtClean="0"/>
              <a:t>NYCC HAS Participation and Engagement Team: </a:t>
            </a:r>
            <a:r>
              <a:rPr lang="en-GB" dirty="0" smtClean="0">
                <a:hlinkClick r:id="rId5"/>
              </a:rPr>
              <a:t>HASengagement@northyorks.gov.uk</a:t>
            </a:r>
            <a:r>
              <a:rPr lang="en-GB" dirty="0" smtClean="0"/>
              <a:t> </a:t>
            </a:r>
          </a:p>
          <a:p>
            <a:pPr marL="0" indent="0">
              <a:buNone/>
            </a:pPr>
            <a:endParaRPr lang="en-GB" dirty="0"/>
          </a:p>
          <a:p>
            <a:pPr marL="0" indent="0">
              <a:buNone/>
            </a:pPr>
            <a:endParaRPr lang="en-GB" dirty="0"/>
          </a:p>
        </p:txBody>
      </p:sp>
      <p:sp>
        <p:nvSpPr>
          <p:cNvPr id="4" name="TextBox 3"/>
          <p:cNvSpPr txBox="1"/>
          <p:nvPr/>
        </p:nvSpPr>
        <p:spPr>
          <a:xfrm>
            <a:off x="838200" y="572655"/>
            <a:ext cx="9765145" cy="369332"/>
          </a:xfrm>
          <a:prstGeom prst="rect">
            <a:avLst/>
          </a:prstGeom>
          <a:solidFill>
            <a:schemeClr val="accent6">
              <a:lumMod val="20000"/>
              <a:lumOff val="80000"/>
            </a:schemeClr>
          </a:solidFill>
        </p:spPr>
        <p:txBody>
          <a:bodyPr wrap="square" rtlCol="0">
            <a:spAutoFit/>
          </a:bodyPr>
          <a:lstStyle/>
          <a:p>
            <a:r>
              <a:rPr lang="en-GB" b="1" dirty="0" smtClean="0"/>
              <a:t>Contact details and more information about the forums</a:t>
            </a:r>
            <a:endParaRPr lang="en-GB" b="1" dirty="0"/>
          </a:p>
        </p:txBody>
      </p:sp>
    </p:spTree>
    <p:extLst>
      <p:ext uri="{BB962C8B-B14F-4D97-AF65-F5344CB8AC3E}">
        <p14:creationId xmlns:p14="http://schemas.microsoft.com/office/powerpoint/2010/main" val="3049304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905</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Digital engagement during Covid – sharing our learning</vt:lpstr>
      <vt:lpstr>The situation </vt:lpstr>
      <vt:lpstr>What did we do?</vt:lpstr>
      <vt:lpstr>Capturing the learning</vt:lpstr>
      <vt:lpstr>Top tips for effective online meetings</vt:lpstr>
      <vt:lpstr>PowerPoint Presentation</vt:lpstr>
      <vt:lpstr>PowerPoint Presentation</vt:lpstr>
      <vt:lpstr>PowerPoint Presentation</vt:lpstr>
    </vt:vector>
  </TitlesOfParts>
  <Company>NYCC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Shanna Carrell</dc:creator>
  <cp:lastModifiedBy>Shanna Carrell</cp:lastModifiedBy>
  <cp:revision>31</cp:revision>
  <dcterms:created xsi:type="dcterms:W3CDTF">2022-03-30T12:12:45Z</dcterms:created>
  <dcterms:modified xsi:type="dcterms:W3CDTF">2022-04-06T11:48:01Z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cdfc32-7be5-4b17-9f97-00453388bdd7_Enabled">
    <vt:lpwstr>true</vt:lpwstr>
  </property>
  <property fmtid="{D5CDD505-2E9C-101B-9397-08002B2CF9AE}" pid="3" name="MSIP_Label_3ecdfc32-7be5-4b17-9f97-00453388bdd7_SetDate">
    <vt:lpwstr>2022-03-30T12:12:49Z</vt:lpwstr>
  </property>
  <property fmtid="{D5CDD505-2E9C-101B-9397-08002B2CF9AE}" pid="4" name="MSIP_Label_3ecdfc32-7be5-4b17-9f97-00453388bdd7_Method">
    <vt:lpwstr>Standard</vt:lpwstr>
  </property>
  <property fmtid="{D5CDD505-2E9C-101B-9397-08002B2CF9AE}" pid="5" name="MSIP_Label_3ecdfc32-7be5-4b17-9f97-00453388bdd7_Name">
    <vt:lpwstr>OFFICIAL</vt:lpwstr>
  </property>
  <property fmtid="{D5CDD505-2E9C-101B-9397-08002B2CF9AE}" pid="6" name="MSIP_Label_3ecdfc32-7be5-4b17-9f97-00453388bdd7_SiteId">
    <vt:lpwstr>ad3d9c73-9830-44a1-b487-e1055441c70e</vt:lpwstr>
  </property>
  <property fmtid="{D5CDD505-2E9C-101B-9397-08002B2CF9AE}" pid="7" name="MSIP_Label_3ecdfc32-7be5-4b17-9f97-00453388bdd7_ActionId">
    <vt:lpwstr>2f077160-548d-44c7-9795-000032413cd7</vt:lpwstr>
  </property>
  <property fmtid="{D5CDD505-2E9C-101B-9397-08002B2CF9AE}" pid="8" name="MSIP_Label_3ecdfc32-7be5-4b17-9f97-00453388bdd7_ContentBits">
    <vt:lpwstr>2</vt:lpwstr>
  </property>
</Properties>
</file>