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0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7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28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73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26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20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2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59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41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3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6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1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9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8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935183-CCF8-471E-A4A8-14CE859F964B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C9D6A17-2174-4C26-B1DC-B1120447B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40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008033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Radicalisation </a:t>
            </a:r>
            <a:b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</a:t>
            </a:r>
            <a:r>
              <a:rPr lang="en-GB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ffice Funding </a:t>
            </a:r>
            <a:b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738" y="4403188"/>
            <a:ext cx="9683262" cy="178659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Lesley Gray</a:t>
            </a:r>
          </a:p>
          <a:p>
            <a:r>
              <a:rPr lang="en-GB" b="1" dirty="0" smtClean="0"/>
              <a:t>Principal Safer Communities Officer, </a:t>
            </a:r>
          </a:p>
          <a:p>
            <a:r>
              <a:rPr lang="en-GB" b="1" dirty="0" smtClean="0"/>
              <a:t>Safer Communities Team</a:t>
            </a:r>
          </a:p>
          <a:p>
            <a:r>
              <a:rPr lang="en-GB" b="1" dirty="0" smtClean="0"/>
              <a:t>NYCC</a:t>
            </a:r>
          </a:p>
          <a:p>
            <a:r>
              <a:rPr lang="en-GB" b="1" dirty="0" smtClean="0"/>
              <a:t>12</a:t>
            </a:r>
            <a:r>
              <a:rPr lang="en-GB" b="1" baseline="30000" dirty="0" smtClean="0"/>
              <a:t>th</a:t>
            </a:r>
            <a:r>
              <a:rPr lang="en-GB" b="1" dirty="0" smtClean="0"/>
              <a:t> October 2022</a:t>
            </a:r>
            <a:endParaRPr lang="en-GB" b="1" dirty="0"/>
          </a:p>
        </p:txBody>
      </p:sp>
      <p:pic>
        <p:nvPicPr>
          <p:cNvPr id="4" name="Picture 3" descr="N:\CEG-DATA\PPP\Corporate Development\Community Safety\NY CSP &amp; Prevent\NY CPS\logo\North Yorkshire Community Safety Partnership_YNCSP logo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297" y="5012494"/>
            <a:ext cx="3442335" cy="1177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409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 Civil Society Organisation (CSO) Strategy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02" y="2349305"/>
            <a:ext cx="11324492" cy="4178104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 smtClean="0"/>
              <a:t>The Prevent CSO Strategy sets out the ambition to ensure our future partnership work with CSOs is closely aligned to Counter Terrorism (CT) objectives, effectively utilising cross-cutting capabilities within the Prevent Directorate to tackle the causes of radicalisation and provide early interventions. </a:t>
            </a:r>
          </a:p>
          <a:p>
            <a:r>
              <a:rPr lang="en-GB" sz="1800" b="1" dirty="0" smtClean="0"/>
              <a:t>Capability Building</a:t>
            </a:r>
            <a:r>
              <a:rPr lang="en-GB" sz="1800" dirty="0" smtClean="0"/>
              <a:t>: increases sustainability, ensures best practice in Prevent project delivery and equips partners to deliver effective interventions against radicalising influences.</a:t>
            </a:r>
          </a:p>
          <a:p>
            <a:r>
              <a:rPr lang="en-GB" sz="1800" b="1" dirty="0" smtClean="0"/>
              <a:t>Targeted projects and communication activity</a:t>
            </a:r>
            <a:r>
              <a:rPr lang="en-GB" sz="1800" dirty="0"/>
              <a:t>:</a:t>
            </a:r>
            <a:r>
              <a:rPr lang="en-GB" sz="1800" dirty="0" smtClean="0"/>
              <a:t> builds resilience to radicalisation and supports early intervention in Prevent funded and non-funded areas</a:t>
            </a:r>
          </a:p>
          <a:p>
            <a:r>
              <a:rPr lang="en-GB" sz="1800" b="1" dirty="0" smtClean="0"/>
              <a:t>Engagement:</a:t>
            </a:r>
            <a:r>
              <a:rPr lang="en-GB" sz="1800" dirty="0" smtClean="0"/>
              <a:t> facilitates greater networking opportunities, enables insight into community sentiment and promotes transparency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Our new Funding Model called Preventing Radicalisation will be administered by Groundwork our Grant Administrator (GA) and will be officially launching in September</a:t>
            </a:r>
          </a:p>
          <a:p>
            <a:pPr marL="0" indent="0">
              <a:buNone/>
            </a:pPr>
            <a:r>
              <a:rPr lang="en-GB" sz="1800" dirty="0" smtClean="0"/>
              <a:t>The funding initiative will be available for Local Authorities (LAs) to bid for a Prevent project, if they identify a radicalisation threat/risk. (450K = max 30K per application)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0223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 of projects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2293035"/>
            <a:ext cx="9608233" cy="4164036"/>
          </a:xfrm>
        </p:spPr>
      </p:pic>
    </p:spTree>
    <p:extLst>
      <p:ext uri="{BB962C8B-B14F-4D97-AF65-F5344CB8AC3E}">
        <p14:creationId xmlns:p14="http://schemas.microsoft.com/office/powerpoint/2010/main" val="191783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of projects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3" y="2391508"/>
            <a:ext cx="11684390" cy="2808207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66" y="5199715"/>
            <a:ext cx="11099409" cy="142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7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794" y="844062"/>
            <a:ext cx="10515600" cy="97067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Counter Terrorism Local Profile (CTLP) Recommendations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3218" y="2321168"/>
            <a:ext cx="11788727" cy="4536831"/>
          </a:xfrm>
        </p:spPr>
        <p:txBody>
          <a:bodyPr numCol="2">
            <a:normAutofit fontScale="25000" lnSpcReduction="20000"/>
          </a:bodyPr>
          <a:lstStyle/>
          <a:p>
            <a:pPr lvl="0"/>
            <a:r>
              <a:rPr lang="en-GB" sz="5600" b="1" dirty="0" smtClean="0"/>
              <a:t>Raise </a:t>
            </a:r>
            <a:r>
              <a:rPr lang="en-GB" sz="5600" b="1" dirty="0"/>
              <a:t>awareness for both professionals and public</a:t>
            </a:r>
            <a:r>
              <a:rPr lang="en-GB" sz="5600" dirty="0"/>
              <a:t> via an effective multi agency communications </a:t>
            </a:r>
            <a:r>
              <a:rPr lang="en-GB" sz="5600" dirty="0" smtClean="0"/>
              <a:t>strategy._ including </a:t>
            </a:r>
            <a:r>
              <a:rPr lang="en-GB" sz="5600" dirty="0"/>
              <a:t>social media and online opportunities, to encourage the public, including friends and family, to report concerns.</a:t>
            </a:r>
          </a:p>
          <a:p>
            <a:pPr marL="0" indent="0">
              <a:buNone/>
            </a:pPr>
            <a:endParaRPr lang="en-GB" sz="5600" dirty="0"/>
          </a:p>
          <a:p>
            <a:pPr lvl="0"/>
            <a:r>
              <a:rPr lang="en-GB" sz="5600" b="1" dirty="0"/>
              <a:t>To develop and implement an effective multi-agency training programme</a:t>
            </a:r>
            <a:r>
              <a:rPr lang="en-GB" sz="5600" dirty="0" smtClean="0"/>
              <a:t>. </a:t>
            </a:r>
            <a:r>
              <a:rPr lang="en-GB" sz="5600" dirty="0"/>
              <a:t>The training will be influenced by identified local need and findings from the Counter Terrorism Local Profile</a:t>
            </a:r>
            <a:r>
              <a:rPr lang="en-GB" sz="5600" dirty="0" smtClean="0"/>
              <a:t>.</a:t>
            </a:r>
          </a:p>
          <a:p>
            <a:pPr lvl="0"/>
            <a:r>
              <a:rPr lang="en-GB" sz="5600" dirty="0" smtClean="0"/>
              <a:t> </a:t>
            </a:r>
            <a:r>
              <a:rPr lang="en-GB" sz="5600" dirty="0">
                <a:solidFill>
                  <a:srgbClr val="FF0000"/>
                </a:solidFill>
              </a:rPr>
              <a:t>It will aim to</a:t>
            </a:r>
          </a:p>
          <a:p>
            <a:pPr lvl="1"/>
            <a:r>
              <a:rPr lang="en-GB" sz="5600" dirty="0">
                <a:solidFill>
                  <a:srgbClr val="FF0000"/>
                </a:solidFill>
              </a:rPr>
              <a:t>Enhance our knowledge and understanding of Extreme Right Wing Terrorism</a:t>
            </a:r>
          </a:p>
          <a:p>
            <a:pPr lvl="1"/>
            <a:r>
              <a:rPr lang="en-GB" sz="5600" dirty="0">
                <a:solidFill>
                  <a:srgbClr val="FF0000"/>
                </a:solidFill>
              </a:rPr>
              <a:t>Enhance our knowledge around on-line extremism and  radicalisation</a:t>
            </a:r>
          </a:p>
          <a:p>
            <a:pPr lvl="1"/>
            <a:r>
              <a:rPr lang="en-GB" sz="5600" dirty="0">
                <a:solidFill>
                  <a:srgbClr val="FF0000"/>
                </a:solidFill>
              </a:rPr>
              <a:t>Increase our understanding of hate crime and community tensions</a:t>
            </a:r>
          </a:p>
          <a:p>
            <a:pPr lvl="1"/>
            <a:r>
              <a:rPr lang="en-GB" sz="5600" dirty="0">
                <a:solidFill>
                  <a:srgbClr val="FF0000"/>
                </a:solidFill>
              </a:rPr>
              <a:t>Support Prevent delivery via an effective Prevent champion’s programme.</a:t>
            </a:r>
          </a:p>
          <a:p>
            <a:endParaRPr lang="en-GB" sz="5600" dirty="0"/>
          </a:p>
          <a:p>
            <a:pPr lvl="0"/>
            <a:r>
              <a:rPr lang="en-GB" sz="5600" dirty="0"/>
              <a:t>To continue to develop and deliver programmes and interventions that will support communities, groups and individuals e.g. Wake Up Call, KYMS game.</a:t>
            </a:r>
          </a:p>
          <a:p>
            <a:endParaRPr lang="en-GB" sz="5600" dirty="0"/>
          </a:p>
          <a:p>
            <a:pPr lvl="0"/>
            <a:endParaRPr lang="en-GB" sz="5600" dirty="0" smtClean="0"/>
          </a:p>
          <a:p>
            <a:pPr lvl="0"/>
            <a:endParaRPr lang="en-GB" sz="5600" dirty="0"/>
          </a:p>
          <a:p>
            <a:pPr lvl="0"/>
            <a:r>
              <a:rPr lang="en-GB" sz="5600" dirty="0" smtClean="0"/>
              <a:t>In </a:t>
            </a:r>
            <a:r>
              <a:rPr lang="en-GB" sz="5600" dirty="0"/>
              <a:t>line with the requirements of the Prevent duty, there will be a specific focus on partners’ activity to develop and deliver improved</a:t>
            </a:r>
          </a:p>
          <a:p>
            <a:pPr lvl="0"/>
            <a:r>
              <a:rPr lang="en-GB" sz="5600" dirty="0"/>
              <a:t>Local risk assessments </a:t>
            </a:r>
          </a:p>
          <a:p>
            <a:pPr lvl="0"/>
            <a:r>
              <a:rPr lang="en-GB" sz="5600" dirty="0"/>
              <a:t>Prevent partnership plan</a:t>
            </a:r>
          </a:p>
          <a:p>
            <a:pPr lvl="0"/>
            <a:r>
              <a:rPr lang="en-GB" sz="5600" dirty="0"/>
              <a:t>Venue hire and IT policies</a:t>
            </a:r>
          </a:p>
          <a:p>
            <a:pPr lvl="0"/>
            <a:r>
              <a:rPr lang="en-GB" sz="5600" b="1" dirty="0">
                <a:solidFill>
                  <a:srgbClr val="FF0000"/>
                </a:solidFill>
              </a:rPr>
              <a:t>Engagement delivery with local communities.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35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Gaps/challenges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14" y="2391508"/>
            <a:ext cx="9333499" cy="3628292"/>
          </a:xfrm>
        </p:spPr>
        <p:txBody>
          <a:bodyPr>
            <a:normAutofit fontScale="85000" lnSpcReduction="20000"/>
          </a:bodyPr>
          <a:lstStyle/>
          <a:p>
            <a:r>
              <a:rPr lang="en-GB" sz="3200" b="1" dirty="0"/>
              <a:t>Communication</a:t>
            </a:r>
          </a:p>
          <a:p>
            <a:r>
              <a:rPr lang="en-GB" sz="3200" b="1" dirty="0"/>
              <a:t>Engagement </a:t>
            </a:r>
            <a:r>
              <a:rPr lang="en-GB" sz="3200" b="1" dirty="0" smtClean="0"/>
              <a:t>with </a:t>
            </a:r>
          </a:p>
          <a:p>
            <a:pPr lvl="2"/>
            <a:r>
              <a:rPr lang="en-GB" sz="2800" b="1" dirty="0" smtClean="0"/>
              <a:t>those organisations outside statutory settings</a:t>
            </a:r>
          </a:p>
          <a:p>
            <a:pPr lvl="2"/>
            <a:r>
              <a:rPr lang="en-GB" sz="3000" b="1" dirty="0" smtClean="0"/>
              <a:t>‘hard </a:t>
            </a:r>
            <a:r>
              <a:rPr lang="en-GB" sz="3000" b="1" dirty="0"/>
              <a:t>to reach’ groups</a:t>
            </a:r>
          </a:p>
          <a:p>
            <a:r>
              <a:rPr lang="en-GB" sz="3200" b="1" dirty="0" smtClean="0"/>
              <a:t>Sustainability </a:t>
            </a:r>
          </a:p>
          <a:p>
            <a:r>
              <a:rPr lang="en-GB" sz="3200" b="1" dirty="0" smtClean="0"/>
              <a:t>Capacity </a:t>
            </a:r>
          </a:p>
          <a:p>
            <a:r>
              <a:rPr lang="en-GB" sz="3200" b="1" dirty="0" smtClean="0"/>
              <a:t>Ongoing building of resilience</a:t>
            </a:r>
          </a:p>
          <a:p>
            <a:r>
              <a:rPr lang="en-GB" sz="3200" b="1" dirty="0" smtClean="0"/>
              <a:t>Knowing what is needed and what already exists</a:t>
            </a:r>
          </a:p>
        </p:txBody>
      </p:sp>
    </p:spTree>
    <p:extLst>
      <p:ext uri="{BB962C8B-B14F-4D97-AF65-F5344CB8AC3E}">
        <p14:creationId xmlns:p14="http://schemas.microsoft.com/office/powerpoint/2010/main" val="78506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14" y="2461846"/>
            <a:ext cx="10649243" cy="3557954"/>
          </a:xfrm>
        </p:spPr>
        <p:txBody>
          <a:bodyPr/>
          <a:lstStyle/>
          <a:p>
            <a:r>
              <a:rPr lang="en-GB" b="1" dirty="0" smtClean="0"/>
              <a:t>Creative approach</a:t>
            </a:r>
            <a:endParaRPr lang="en-GB" b="1" dirty="0"/>
          </a:p>
          <a:p>
            <a:r>
              <a:rPr lang="en-GB" b="1" dirty="0" smtClean="0"/>
              <a:t>A ‘community ambassador’ approach</a:t>
            </a:r>
          </a:p>
          <a:p>
            <a:r>
              <a:rPr lang="en-GB" b="1" dirty="0" smtClean="0"/>
              <a:t>Training resources </a:t>
            </a:r>
            <a:r>
              <a:rPr lang="en-GB" dirty="0" smtClean="0"/>
              <a:t>to raise awareness on prevent/radicalisation - can link to Hate Crime </a:t>
            </a:r>
            <a:r>
              <a:rPr lang="en-GB" dirty="0" err="1" smtClean="0"/>
              <a:t>i.e</a:t>
            </a:r>
            <a:r>
              <a:rPr lang="en-GB" dirty="0" smtClean="0"/>
              <a:t> electronic training </a:t>
            </a:r>
            <a:r>
              <a:rPr lang="en-GB" dirty="0"/>
              <a:t> </a:t>
            </a:r>
            <a:r>
              <a:rPr lang="en-GB" dirty="0" smtClean="0"/>
              <a:t>such as short films/videos specific to NY risks</a:t>
            </a:r>
          </a:p>
          <a:p>
            <a:r>
              <a:rPr lang="en-GB" b="1" dirty="0" smtClean="0"/>
              <a:t>Community messaging</a:t>
            </a:r>
            <a:r>
              <a:rPr lang="en-GB" dirty="0" smtClean="0"/>
              <a:t> (populate messages timely to address growing threats/risks </a:t>
            </a:r>
            <a:r>
              <a:rPr lang="en-GB" dirty="0" err="1" smtClean="0"/>
              <a:t>i.e</a:t>
            </a:r>
            <a:r>
              <a:rPr lang="en-GB" dirty="0" smtClean="0"/>
              <a:t> online safety)</a:t>
            </a:r>
          </a:p>
          <a:p>
            <a:r>
              <a:rPr lang="en-GB" b="1" dirty="0" smtClean="0"/>
              <a:t>Mentoring </a:t>
            </a:r>
            <a:r>
              <a:rPr lang="en-GB" dirty="0"/>
              <a:t>(</a:t>
            </a:r>
            <a:r>
              <a:rPr lang="en-GB" dirty="0" smtClean="0"/>
              <a:t>critical thinking) 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9655" y="576775"/>
            <a:ext cx="9875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you help to build resilience within our communities?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16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Discussion….Ideas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 &amp; F Group to explore further?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63077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D015A79A34D14FA4FA8F8160EF5B30" ma:contentTypeVersion="13" ma:contentTypeDescription="Create a new document." ma:contentTypeScope="" ma:versionID="64be8d76455c67855e2c339ba60865c0">
  <xsd:schema xmlns:xsd="http://www.w3.org/2001/XMLSchema" xmlns:xs="http://www.w3.org/2001/XMLSchema" xmlns:p="http://schemas.microsoft.com/office/2006/metadata/properties" xmlns:ns3="4ff11ea8-dd28-4503-a603-6fbb47e3db80" xmlns:ns4="2f047996-4a75-4cb8-b9e5-7a48b01288dd" targetNamespace="http://schemas.microsoft.com/office/2006/metadata/properties" ma:root="true" ma:fieldsID="5d1f1018cf7d4eb79bff722e9286414c" ns3:_="" ns4:_="">
    <xsd:import namespace="4ff11ea8-dd28-4503-a603-6fbb47e3db80"/>
    <xsd:import namespace="2f047996-4a75-4cb8-b9e5-7a48b01288d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11ea8-dd28-4503-a603-6fbb47e3db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47996-4a75-4cb8-b9e5-7a48b01288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C15FBF-9574-4B0E-AACD-10707B381DE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f047996-4a75-4cb8-b9e5-7a48b01288dd"/>
    <ds:schemaRef ds:uri="4ff11ea8-dd28-4503-a603-6fbb47e3db8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257186-48EC-4F6B-9F2E-8A4B71CFB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942855-9696-44F4-8865-D55467655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f11ea8-dd28-4503-a603-6fbb47e3db80"/>
    <ds:schemaRef ds:uri="2f047996-4a75-4cb8-b9e5-7a48b01288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104</TotalTime>
  <Words>484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Preventing Radicalisation  Home Office Funding  </vt:lpstr>
      <vt:lpstr>Prevent Civil Society Organisation (CSO) Strategy</vt:lpstr>
      <vt:lpstr>Type of projects</vt:lpstr>
      <vt:lpstr>Type of projects</vt:lpstr>
      <vt:lpstr>Counter Terrorism Local Profile (CTLP) Recommendations</vt:lpstr>
      <vt:lpstr>Gaps/challenges</vt:lpstr>
      <vt:lpstr>PowerPoint Presentation</vt:lpstr>
      <vt:lpstr>Discussion….Ideas</vt:lpstr>
    </vt:vector>
  </TitlesOfParts>
  <Company>NYCC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Radicalisation Home office Funding</dc:title>
  <dc:creator>Lesley Gray</dc:creator>
  <cp:lastModifiedBy>Jo Fox</cp:lastModifiedBy>
  <cp:revision>13</cp:revision>
  <dcterms:created xsi:type="dcterms:W3CDTF">2022-10-12T09:47:34Z</dcterms:created>
  <dcterms:modified xsi:type="dcterms:W3CDTF">2022-10-13T09:07:50Z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0x01010085D015A79A34D14FA4FA8F8160EF5B30</vt:lpwstr>
  </property>
</Properties>
</file>