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7374687" r:id="rId5"/>
    <p:sldId id="2147473275" r:id="rId6"/>
    <p:sldId id="2147473320" r:id="rId7"/>
    <p:sldId id="2147473319" r:id="rId8"/>
    <p:sldId id="2147374633" r:id="rId9"/>
    <p:sldId id="2147473322" r:id="rId10"/>
    <p:sldId id="2147473323" r:id="rId11"/>
    <p:sldId id="2147473324" r:id="rId12"/>
    <p:sldId id="2147374580" r:id="rId13"/>
    <p:sldId id="214737458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Webb" initials="RW" lastIdx="21" clrIdx="0">
    <p:extLst>
      <p:ext uri="{19B8F6BF-5375-455C-9EA6-DF929625EA0E}">
        <p15:presenceInfo xmlns:p15="http://schemas.microsoft.com/office/powerpoint/2012/main" userId="S-1-5-21-1203662302-1304183567-10236677-49957" providerId="AD"/>
      </p:ext>
    </p:extLst>
  </p:cmAuthor>
  <p:cmAuthor id="2" name="TURNER, Christian (NHS NORTH YORKSHIRE CCG)" initials="TC(NYC" lastIdx="14" clrIdx="1">
    <p:extLst>
      <p:ext uri="{19B8F6BF-5375-455C-9EA6-DF929625EA0E}">
        <p15:presenceInfo xmlns:p15="http://schemas.microsoft.com/office/powerpoint/2012/main" userId="S::christian.turner@nhs.net::ae772ca6-5e41-4d15-90f0-f07d2d1a0b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2F2F2"/>
    <a:srgbClr val="BDD7EE"/>
    <a:srgbClr val="FFE699"/>
    <a:srgbClr val="C5E0B4"/>
    <a:srgbClr val="4472C4"/>
    <a:srgbClr val="E6E6E6"/>
    <a:srgbClr val="AC327C"/>
    <a:srgbClr val="F1A55D"/>
    <a:srgbClr val="75A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3" autoAdjust="0"/>
    <p:restoredTop sz="95118" autoAdjust="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1FC5-690B-4C82-AD51-9079B3A920B4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4B83-1A00-4224-BCCA-1E32CF06D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03BF4-C999-4426-B75B-DF62669793B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5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612CC-38AC-4C4A-90D8-60E055B019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4B83-1A00-4224-BCCA-1E32CF06DD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4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4B83-1A00-4224-BCCA-1E32CF06DD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5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4B83-1A00-4224-BCCA-1E32CF06DD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4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D6DE5-C47F-4719-A6BF-BBFECFDB06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32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D6DE5-C47F-4719-A6BF-BBFECFDB06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71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D6DE5-C47F-4719-A6BF-BBFECFDB06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2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03BF4-C999-4426-B75B-DF62669793B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40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612CC-38AC-4C4A-90D8-60E055B019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CA75-5C0C-4184-A226-BD56A5FD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BD2F-CC22-4537-8356-A976C7B77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0B8A9-957F-4335-84A5-C4B80A0F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2E72-0FA6-4B33-83E3-8CEFDEE8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FD68-7007-4B26-A659-D873A49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B663C-2D86-42CE-A540-B5BF904F05F2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1E33-6095-45B3-9DAB-AB4A0F2C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3088A-3849-41CB-95F9-58FC8A934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8A6A-C874-435C-ADDF-FA7C292B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B143-B810-47B2-A2E4-DECB81EA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7BBF-0691-4506-BB21-56F39CEB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3715E-10A6-4D57-92DE-1952674A813D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FF223-CCBD-40C8-B945-E60A154ED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7F96-8C24-44F1-A448-FCEB717B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8626-C233-491F-A2DC-FA42A08C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704E-1FF2-42C9-8471-F14C101A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C291-501B-4F5B-A2F1-A8D3066A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A0400-18D4-4E7F-9908-D772247F8C61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34AC-2937-4EF5-AFA9-3ECA8597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10515600" cy="1009651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EA06-C0DE-49F4-A1F2-0AE16E3D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2DCD-2FB0-487F-91BE-2183F59A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3D79-6415-4E1D-A014-09A1556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4B46-F88A-4435-8E3A-420A4A86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3B2AB-EAF6-4222-BCF6-90C101EA6E3A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67F-3DBA-4A4F-B312-AD7DBEC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1975D-6340-4F8E-BC8A-B4A91174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063C-52A5-4278-BE75-68BD4AD9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E9F1-F06F-400F-8F48-0DF9F9D5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2827-6550-4B64-A366-F69754B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55238-C4C7-422C-A644-E2DE330F9CCE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DA3-2054-4AFD-B9DE-CC336A46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FFE3-44BF-48CE-A770-A7EC535D2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72159-FCF1-424F-8D47-0F8A4031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339C-51B4-4AFC-BFDE-3FAA011F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C58C-4007-4F6A-8CEC-B0ACD4B6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B9C9F-5149-4AF3-A905-58005692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3DEC4-F9D3-4BA6-B438-E5ED8BB1F289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AC2E-290E-42B1-9588-F44E861A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18E56-2471-4A6D-807B-4FDFEEB1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EB355-6781-4AFE-BAA4-F26C8EE8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21623-DFE5-44A5-B426-564C9509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5BC1-E608-43E6-AA0C-56E14AA1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76584-2EF7-4DB4-BDB6-DCEF31BB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BF5CE-C37F-48B2-89EE-FF7ADF81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C7600-99E7-4E3E-B545-F087255B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83E65-2056-4AFF-97D7-24CA0E69A842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1F7F-A4B5-4F28-8287-035D1B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E894-AC6B-4B02-B32B-11ADCA35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58084-43FE-41EB-A66D-74125945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DB5-82B8-41BA-B93F-F7D912DA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1B643-616A-4DA5-9A86-FE4995916C96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F560E-813A-4F83-A832-D79D5225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0C6A4-964C-467B-B856-8D06E1F4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E6528-43A0-44E4-BA27-63B8F14C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04CBB-A282-4A1E-85F2-9AD60D327294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A768-7F13-4979-965A-1A8C86FD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E337-6262-422C-92D6-85657D82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2A10C-54A1-45AE-B3A8-05BB8884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A00B-EE48-411D-B94A-B297805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9EB8B-030A-47FB-A075-43BDC415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8A490-C955-4F6F-8FFF-2E06D46B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04173-BBA7-49A6-BA9D-BAFA48C85F67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49AC-2E61-45A2-AE6A-17B06312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83885-F29A-4720-8D6B-0D6A61113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E983-C8F3-47DB-8462-78B215B1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5F0C-B1FA-4035-AFC9-064FC1A0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F128F-A268-4394-B121-16B06B629BC0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DE4EE-2538-4ED8-98D7-67BCBCB7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F1744-3E63-47CC-8CDC-57C2CC02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6A37E8-03F2-4A2A-B1E5-E6479DDAD5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89F33-CD34-4183-91F1-723035025A97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07EE-B4D0-405F-8280-0078FD7A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FFBEB-9B40-4759-92CA-0CD70FC5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3081-43B9-4F38-A764-42D4D50C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128F-A268-4394-B121-16B06B629BC0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D2039-6CC0-4938-9FB0-81896E79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EFA5-DD67-4891-B53C-20EC9351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37E8-03F2-4A2A-B1E5-E6479DDAD58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71DC4-5A9C-427A-8BE7-2BDB8FB32896}"/>
              </a:ext>
            </a:extLst>
          </p:cNvPr>
          <p:cNvSpPr/>
          <p:nvPr userDrawn="1"/>
        </p:nvSpPr>
        <p:spPr>
          <a:xfrm>
            <a:off x="9277350" y="533400"/>
            <a:ext cx="245745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3572-C569-4632-BF4D-5770290AC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263" y="2827253"/>
            <a:ext cx="11261124" cy="470886"/>
          </a:xfr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Arial" panose="020B0604020202020204"/>
                <a:ea typeface="+mn-ea"/>
                <a:cs typeface="+mn-cs"/>
              </a:rPr>
              <a:t>Humber and North Yorkshire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Inclusion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847C5-CFE2-4D19-94D1-49AFC3324351}"/>
              </a:ext>
            </a:extLst>
          </p:cNvPr>
          <p:cNvSpPr/>
          <p:nvPr/>
        </p:nvSpPr>
        <p:spPr>
          <a:xfrm>
            <a:off x="9298745" y="689317"/>
            <a:ext cx="23586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341148-33D2-41BF-95AD-FF797CC95CE7}"/>
              </a:ext>
            </a:extLst>
          </p:cNvPr>
          <p:cNvCxnSpPr>
            <a:cxnSpLocks/>
          </p:cNvCxnSpPr>
          <p:nvPr/>
        </p:nvCxnSpPr>
        <p:spPr>
          <a:xfrm>
            <a:off x="0" y="3396615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14BDB9-487F-474B-A3AA-946C13FAC1F3}"/>
              </a:ext>
            </a:extLst>
          </p:cNvPr>
          <p:cNvSpPr txBox="1">
            <a:spLocks/>
          </p:cNvSpPr>
          <p:nvPr/>
        </p:nvSpPr>
        <p:spPr>
          <a:xfrm>
            <a:off x="900331" y="3517657"/>
            <a:ext cx="11261124" cy="94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/>
                <a:ea typeface="+mn-ea"/>
                <a:cs typeface="+mn-cs"/>
              </a:rPr>
              <a:t>North Yorkshire Equality and Inclusion Partnership Meeting</a:t>
            </a:r>
          </a:p>
          <a:p>
            <a:pPr algn="l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/>
                <a:ea typeface="+mn-ea"/>
                <a:cs typeface="+mn-cs"/>
              </a:rPr>
              <a:t>11 October 2023</a:t>
            </a:r>
          </a:p>
          <a:p>
            <a:pPr algn="l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/>
                <a:ea typeface="+mn-ea"/>
                <a:cs typeface="+mn-cs"/>
              </a:rPr>
              <a:t>Christian Turner</a:t>
            </a:r>
          </a:p>
        </p:txBody>
      </p:sp>
      <p:pic>
        <p:nvPicPr>
          <p:cNvPr id="3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63B19721-7AF2-E6F9-CA68-5030012A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84" y="70339"/>
            <a:ext cx="2725665" cy="52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7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B934D394-735F-49EE-B6BD-6F56EBD6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47E2ED-144C-48D4-9606-9198595E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" y="173981"/>
            <a:ext cx="18621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ubtitle 2">
            <a:extLst>
              <a:ext uri="{FF2B5EF4-FFF2-40B4-BE49-F238E27FC236}">
                <a16:creationId xmlns:a16="http://schemas.microsoft.com/office/drawing/2014/main" id="{8FFEFEF6-D236-4046-9B03-FEF60506504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3330575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>
              <a:solidFill>
                <a:srgbClr val="34B0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E99918E-B738-4809-9A0E-881AE46E5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938755" y="131814"/>
            <a:ext cx="1118430" cy="59848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FF7C77-3B85-42FE-9619-0477C13A51F5}"/>
              </a:ext>
            </a:extLst>
          </p:cNvPr>
          <p:cNvSpPr txBox="1"/>
          <p:nvPr/>
        </p:nvSpPr>
        <p:spPr>
          <a:xfrm>
            <a:off x="2086048" y="181901"/>
            <a:ext cx="823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ICS Digital Inclusion Principles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3B58C5-37E5-48A5-8D1C-E44DE3825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475" y="804998"/>
            <a:ext cx="4993005" cy="2838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22AF7-65D3-4179-91A4-A1B5ED554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108" y="3643127"/>
            <a:ext cx="4958655" cy="2713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B2DF57-ADB0-4FBD-B433-931B9D7B3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674" y="1498600"/>
            <a:ext cx="4889851" cy="26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3608AA44-7FC1-4E8C-B4FC-6DD8A8F4FCB0}"/>
              </a:ext>
            </a:extLst>
          </p:cNvPr>
          <p:cNvSpPr txBox="1"/>
          <p:nvPr/>
        </p:nvSpPr>
        <p:spPr>
          <a:xfrm>
            <a:off x="-1" y="0"/>
            <a:ext cx="1065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A2D27F8-3327-4AE0-AAC5-122222189FF3}"/>
              </a:ext>
            </a:extLst>
          </p:cNvPr>
          <p:cNvCxnSpPr>
            <a:cxnSpLocks/>
          </p:cNvCxnSpPr>
          <p:nvPr/>
        </p:nvCxnSpPr>
        <p:spPr>
          <a:xfrm>
            <a:off x="-49529" y="52322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E5CC97-E9F9-E5CD-BE0E-BABF3D96F9EA}"/>
              </a:ext>
            </a:extLst>
          </p:cNvPr>
          <p:cNvSpPr txBox="1"/>
          <p:nvPr/>
        </p:nvSpPr>
        <p:spPr>
          <a:xfrm>
            <a:off x="508001" y="778890"/>
            <a:ext cx="11041574" cy="56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over 4 years ago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purposes: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 inclusion principles and strategy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digital inclusion in the HCV Digital Strategy and the HCV Operational Plan.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and share research and analysis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impact of digital tools on patient outcomes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non-digital options where appropriate</a:t>
            </a: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share and promote best practice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 membership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care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care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care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Voluntary, community and social enterprise sector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government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Healthwatch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81ED432C-C56F-BD92-7867-F9AE2D4C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88" y="70339"/>
            <a:ext cx="2222097" cy="4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1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3608AA44-7FC1-4E8C-B4FC-6DD8A8F4FCB0}"/>
              </a:ext>
            </a:extLst>
          </p:cNvPr>
          <p:cNvSpPr txBox="1"/>
          <p:nvPr/>
        </p:nvSpPr>
        <p:spPr>
          <a:xfrm>
            <a:off x="-1" y="0"/>
            <a:ext cx="1065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Strategy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A2D27F8-3327-4AE0-AAC5-122222189FF3}"/>
              </a:ext>
            </a:extLst>
          </p:cNvPr>
          <p:cNvCxnSpPr>
            <a:cxnSpLocks/>
          </p:cNvCxnSpPr>
          <p:nvPr/>
        </p:nvCxnSpPr>
        <p:spPr>
          <a:xfrm>
            <a:off x="6454" y="504559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79E439E0-2134-FF4E-E36D-3D6CCAD3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88" y="70339"/>
            <a:ext cx="2222097" cy="4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A2320E-7416-EB8B-D43B-29BB1A52CFCD}"/>
              </a:ext>
            </a:extLst>
          </p:cNvPr>
          <p:cNvSpPr/>
          <p:nvPr/>
        </p:nvSpPr>
        <p:spPr>
          <a:xfrm>
            <a:off x="1823863" y="1304778"/>
            <a:ext cx="8586228" cy="1283677"/>
          </a:xfrm>
          <a:prstGeom prst="roundRect">
            <a:avLst/>
          </a:prstGeom>
          <a:solidFill>
            <a:srgbClr val="86B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Everyone can choose and use</a:t>
            </a:r>
          </a:p>
          <a:p>
            <a:pPr algn="ctr"/>
            <a:r>
              <a:rPr lang="en-GB" sz="32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digital services to improve their lives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0AAB3-B8A6-ECB0-6A3B-8269CF8A4B8E}"/>
              </a:ext>
            </a:extLst>
          </p:cNvPr>
          <p:cNvSpPr/>
          <p:nvPr/>
        </p:nvSpPr>
        <p:spPr>
          <a:xfrm>
            <a:off x="1823864" y="3308458"/>
            <a:ext cx="2625303" cy="125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Education</a:t>
            </a:r>
          </a:p>
          <a:p>
            <a:pPr algn="ctr"/>
            <a:r>
              <a:rPr lang="en-GB" b="1" dirty="0"/>
              <a:t>(Skills, awareness)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3917A-D7DE-1620-59AF-38451BE34774}"/>
              </a:ext>
            </a:extLst>
          </p:cNvPr>
          <p:cNvSpPr/>
          <p:nvPr/>
        </p:nvSpPr>
        <p:spPr>
          <a:xfrm>
            <a:off x="4803431" y="3308458"/>
            <a:ext cx="2625303" cy="125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Access</a:t>
            </a:r>
          </a:p>
          <a:p>
            <a:pPr algn="ctr"/>
            <a:r>
              <a:rPr lang="en-GB" b="1" dirty="0"/>
              <a:t>(Devices and connectivity)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5EBBF-C79A-672A-E3A3-BECAB37C4D40}"/>
              </a:ext>
            </a:extLst>
          </p:cNvPr>
          <p:cNvSpPr/>
          <p:nvPr/>
        </p:nvSpPr>
        <p:spPr>
          <a:xfrm>
            <a:off x="7781354" y="3308457"/>
            <a:ext cx="2625303" cy="125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Co-production</a:t>
            </a:r>
          </a:p>
          <a:p>
            <a:pPr algn="ctr"/>
            <a:r>
              <a:rPr lang="en-GB" b="1" dirty="0"/>
              <a:t>(User experience)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1E02E0-702D-2CE2-47C7-8C0B63B807CD}"/>
              </a:ext>
            </a:extLst>
          </p:cNvPr>
          <p:cNvSpPr/>
          <p:nvPr/>
        </p:nvSpPr>
        <p:spPr>
          <a:xfrm>
            <a:off x="1823863" y="5094196"/>
            <a:ext cx="858279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Performance and Intelligence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D31DA0-2378-E1B0-34AD-69692C5B5AE7}"/>
              </a:ext>
            </a:extLst>
          </p:cNvPr>
          <p:cNvCxnSpPr/>
          <p:nvPr/>
        </p:nvCxnSpPr>
        <p:spPr>
          <a:xfrm flipV="1">
            <a:off x="3277772" y="2588455"/>
            <a:ext cx="2363373" cy="720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7715BA-B2B3-6800-2311-5832C1E182DF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6116083" y="2588455"/>
            <a:ext cx="894" cy="72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9EA68E-7B33-71D5-99F0-C9C28DF6D0BD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638925" y="2588454"/>
            <a:ext cx="2455081" cy="72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2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3608AA44-7FC1-4E8C-B4FC-6DD8A8F4FCB0}"/>
              </a:ext>
            </a:extLst>
          </p:cNvPr>
          <p:cNvSpPr txBox="1"/>
          <p:nvPr/>
        </p:nvSpPr>
        <p:spPr>
          <a:xfrm>
            <a:off x="-1" y="0"/>
            <a:ext cx="1065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pieces of work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A2D27F8-3327-4AE0-AAC5-122222189FF3}"/>
              </a:ext>
            </a:extLst>
          </p:cNvPr>
          <p:cNvCxnSpPr>
            <a:cxnSpLocks/>
          </p:cNvCxnSpPr>
          <p:nvPr/>
        </p:nvCxnSpPr>
        <p:spPr>
          <a:xfrm>
            <a:off x="6454" y="504559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A7EDBA-AE76-B82B-6A6E-D786720B9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53210"/>
              </p:ext>
            </p:extLst>
          </p:nvPr>
        </p:nvGraphicFramePr>
        <p:xfrm>
          <a:off x="850746" y="1170540"/>
          <a:ext cx="9802740" cy="3771720"/>
        </p:xfrm>
        <a:graphic>
          <a:graphicData uri="http://schemas.openxmlformats.org/drawingml/2006/table">
            <a:tbl>
              <a:tblPr/>
              <a:tblGrid>
                <a:gridCol w="4901370">
                  <a:extLst>
                    <a:ext uri="{9D8B030D-6E8A-4147-A177-3AD203B41FA5}">
                      <a16:colId xmlns:a16="http://schemas.microsoft.com/office/drawing/2014/main" val="2853737016"/>
                    </a:ext>
                  </a:extLst>
                </a:gridCol>
                <a:gridCol w="4901370">
                  <a:extLst>
                    <a:ext uri="{9D8B030D-6E8A-4147-A177-3AD203B41FA5}">
                      <a16:colId xmlns:a16="http://schemas.microsoft.com/office/drawing/2014/main" val="1953086080"/>
                    </a:ext>
                  </a:extLst>
                </a:gridCol>
              </a:tblGrid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Strategic Alignment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64038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Digital Inclusion Networking pilot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179341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Improving Digital Inclusion in General Practice - HNY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Education, Access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391714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Sign-posting website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Education, Access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252404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Village Halls Digital Hubs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Education, Access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7289455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East Riding/LGA Digital Inclusion Triage and Support Tool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Access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874133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Digital Prescribers 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Education, Access, Experience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23691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Digital ‘Pod’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Access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8414249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Shared Prosperity Fund - Scheme Development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727546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Improving Digital Inclusion with NHS App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Education, Access</a:t>
                      </a:r>
                    </a:p>
                  </a:txBody>
                  <a:tcPr marL="108000" marR="108000" marT="72000" marB="7200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548129"/>
                  </a:ext>
                </a:extLst>
              </a:tr>
            </a:tbl>
          </a:graphicData>
        </a:graphic>
      </p:graphicFrame>
      <p:pic>
        <p:nvPicPr>
          <p:cNvPr id="6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1BD8B006-C7F0-38B3-35DD-B1112369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88" y="70339"/>
            <a:ext cx="2222097" cy="4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EB820-A107-920A-D0D0-45FFA0C5D924}"/>
              </a:ext>
            </a:extLst>
          </p:cNvPr>
          <p:cNvSpPr txBox="1"/>
          <p:nvPr/>
        </p:nvSpPr>
        <p:spPr>
          <a:xfrm>
            <a:off x="850746" y="5267986"/>
            <a:ext cx="9802740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scalable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linked to health (primary care)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0DFC703-5308-4E7F-860A-558A38C0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2743200" cy="365125"/>
          </a:xfrm>
        </p:spPr>
        <p:txBody>
          <a:bodyPr/>
          <a:lstStyle/>
          <a:p>
            <a:pPr>
              <a:defRPr/>
            </a:pPr>
            <a:fld id="{56EFCB87-0B9A-429A-9AEB-C541382244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45AB8-F19E-456D-96CA-603529B61A8E}"/>
              </a:ext>
            </a:extLst>
          </p:cNvPr>
          <p:cNvSpPr txBox="1"/>
          <p:nvPr/>
        </p:nvSpPr>
        <p:spPr>
          <a:xfrm>
            <a:off x="-1" y="42204"/>
            <a:ext cx="1065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people to use the NHS App to help address Digital exclusion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794C8-DE0F-40AF-84BF-3418DC249FD2}"/>
              </a:ext>
            </a:extLst>
          </p:cNvPr>
          <p:cNvCxnSpPr>
            <a:cxnSpLocks/>
          </p:cNvCxnSpPr>
          <p:nvPr/>
        </p:nvCxnSpPr>
        <p:spPr>
          <a:xfrm>
            <a:off x="0" y="505278"/>
            <a:ext cx="121920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1D10181-7284-4C8B-9F41-DD7715135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43" y="-979"/>
            <a:ext cx="2559685" cy="4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B7E3AF4D-9190-48EF-8759-7802AFCE8C8B}"/>
              </a:ext>
            </a:extLst>
          </p:cNvPr>
          <p:cNvSpPr txBox="1">
            <a:spLocks/>
          </p:cNvSpPr>
          <p:nvPr/>
        </p:nvSpPr>
        <p:spPr>
          <a:xfrm>
            <a:off x="6530609" y="549434"/>
            <a:ext cx="4823191" cy="902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519238" algn="l"/>
                <a:tab pos="4037013" algn="l"/>
                <a:tab pos="7078663" algn="l"/>
              </a:tabLst>
            </a:pPr>
            <a:r>
              <a:rPr lang="en-GB" sz="14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EFFE4-0A8B-85B4-D5B0-6C44FABC3068}"/>
              </a:ext>
            </a:extLst>
          </p:cNvPr>
          <p:cNvSpPr txBox="1"/>
          <p:nvPr/>
        </p:nvSpPr>
        <p:spPr>
          <a:xfrm>
            <a:off x="633046" y="865256"/>
            <a:ext cx="101709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Aim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work with cohorts of patients/people within areas of high risk of digital exclusion: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Encourage downloading the NHS App (where not already done so)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provided with the digital skills to use the App to book appointments, cancel appointments and order prescriptions.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further support within people’s communities to learn how to access and use other digital tools and the internet more broadly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Demonstrate positive impact on health and wellbeing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Focus on Lower Super Output Areas at higher risk of digital exclusion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Exclusion Risk Index (DERI) to help identify geographical locations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Further analysis on patient cohorts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0DFC703-5308-4E7F-860A-558A38C0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2743200" cy="365125"/>
          </a:xfrm>
        </p:spPr>
        <p:txBody>
          <a:bodyPr/>
          <a:lstStyle/>
          <a:p>
            <a:pPr>
              <a:defRPr/>
            </a:pPr>
            <a:fld id="{56EFCB87-0B9A-429A-9AEB-C541382244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45AB8-F19E-456D-96CA-603529B61A8E}"/>
              </a:ext>
            </a:extLst>
          </p:cNvPr>
          <p:cNvSpPr txBox="1"/>
          <p:nvPr/>
        </p:nvSpPr>
        <p:spPr>
          <a:xfrm>
            <a:off x="-1" y="42204"/>
            <a:ext cx="1065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people to use the NHS App to help address Digital exclusion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794C8-DE0F-40AF-84BF-3418DC249FD2}"/>
              </a:ext>
            </a:extLst>
          </p:cNvPr>
          <p:cNvCxnSpPr>
            <a:cxnSpLocks/>
          </p:cNvCxnSpPr>
          <p:nvPr/>
        </p:nvCxnSpPr>
        <p:spPr>
          <a:xfrm>
            <a:off x="0" y="505278"/>
            <a:ext cx="121920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1D10181-7284-4C8B-9F41-DD7715135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43" y="-979"/>
            <a:ext cx="2559685" cy="4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B7E3AF4D-9190-48EF-8759-7802AFCE8C8B}"/>
              </a:ext>
            </a:extLst>
          </p:cNvPr>
          <p:cNvSpPr txBox="1">
            <a:spLocks/>
          </p:cNvSpPr>
          <p:nvPr/>
        </p:nvSpPr>
        <p:spPr>
          <a:xfrm>
            <a:off x="6530609" y="549434"/>
            <a:ext cx="4823191" cy="902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519238" algn="l"/>
                <a:tab pos="4037013" algn="l"/>
                <a:tab pos="7078663" algn="l"/>
              </a:tabLst>
            </a:pPr>
            <a:r>
              <a:rPr lang="en-GB" sz="1400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7717E-D2D4-DB9C-694B-B6DD43BE1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" r="16970" b="5496"/>
          <a:stretch/>
        </p:blipFill>
        <p:spPr>
          <a:xfrm>
            <a:off x="763167" y="658150"/>
            <a:ext cx="11170161" cy="595537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621112-FF24-2BF5-EEF8-AA44D138C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30563"/>
              </p:ext>
            </p:extLst>
          </p:nvPr>
        </p:nvGraphicFramePr>
        <p:xfrm>
          <a:off x="914400" y="3587262"/>
          <a:ext cx="4247052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008709">
                  <a:extLst>
                    <a:ext uri="{9D8B030D-6E8A-4147-A177-3AD203B41FA5}">
                      <a16:colId xmlns:a16="http://schemas.microsoft.com/office/drawing/2014/main" val="826326233"/>
                    </a:ext>
                  </a:extLst>
                </a:gridCol>
                <a:gridCol w="2565099">
                  <a:extLst>
                    <a:ext uri="{9D8B030D-6E8A-4147-A177-3AD203B41FA5}">
                      <a16:colId xmlns:a16="http://schemas.microsoft.com/office/drawing/2014/main" val="978394295"/>
                    </a:ext>
                  </a:extLst>
                </a:gridCol>
                <a:gridCol w="673244">
                  <a:extLst>
                    <a:ext uri="{9D8B030D-6E8A-4147-A177-3AD203B41FA5}">
                      <a16:colId xmlns:a16="http://schemas.microsoft.com/office/drawing/2014/main" val="1198249603"/>
                    </a:ext>
                  </a:extLst>
                </a:gridCol>
              </a:tblGrid>
              <a:tr h="344112">
                <a:tc>
                  <a:txBody>
                    <a:bodyPr/>
                    <a:lstStyle/>
                    <a:p>
                      <a:pPr marL="27305" algn="just"/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just"/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LSOA - Ward Name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just"/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DERI Score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550804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Yorkshire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Harrogate Bilton Woodfield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6.589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44639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Yorkshire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Gilling West (Richmondshire)</a:t>
                      </a:r>
                      <a:endParaRPr lang="en-GB" sz="12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6.497</a:t>
                      </a:r>
                      <a:endParaRPr lang="en-GB" sz="12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62351"/>
                  </a:ext>
                </a:extLst>
              </a:tr>
              <a:tr h="172056"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 Riding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Bridlington</a:t>
                      </a: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Central and Old Town</a:t>
                      </a:r>
                    </a:p>
                    <a:p>
                      <a:pPr marL="27305"/>
                      <a:endParaRPr lang="en-GB" sz="12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6.405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84411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Yorkshire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Thornton Dale (</a:t>
                      </a:r>
                      <a:r>
                        <a:rPr lang="en-US" sz="1200" kern="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Ryedale</a:t>
                      </a: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6.185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180532"/>
                  </a:ext>
                </a:extLst>
              </a:tr>
              <a:tr h="344112"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Yorkshire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/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Swaledale and Arkengarthendale (Richmondshire)</a:t>
                      </a:r>
                      <a:endParaRPr lang="en-GB" sz="12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6.127</a:t>
                      </a:r>
                      <a:endParaRPr lang="en-GB" sz="12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2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8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0DFC703-5308-4E7F-860A-558A38C0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2743200" cy="365125"/>
          </a:xfrm>
        </p:spPr>
        <p:txBody>
          <a:bodyPr/>
          <a:lstStyle/>
          <a:p>
            <a:pPr>
              <a:defRPr/>
            </a:pPr>
            <a:fld id="{56EFCB87-0B9A-429A-9AEB-C541382244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45AB8-F19E-456D-96CA-603529B61A8E}"/>
              </a:ext>
            </a:extLst>
          </p:cNvPr>
          <p:cNvSpPr txBox="1"/>
          <p:nvPr/>
        </p:nvSpPr>
        <p:spPr>
          <a:xfrm>
            <a:off x="-1" y="42204"/>
            <a:ext cx="1065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discussion</a:t>
            </a:r>
            <a:endParaRPr lang="en-GB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794C8-DE0F-40AF-84BF-3418DC249FD2}"/>
              </a:ext>
            </a:extLst>
          </p:cNvPr>
          <p:cNvCxnSpPr>
            <a:cxnSpLocks/>
          </p:cNvCxnSpPr>
          <p:nvPr/>
        </p:nvCxnSpPr>
        <p:spPr>
          <a:xfrm>
            <a:off x="0" y="505278"/>
            <a:ext cx="121920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1D10181-7284-4C8B-9F41-DD7715135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43" y="-979"/>
            <a:ext cx="2559685" cy="4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B7E3AF4D-9190-48EF-8759-7802AFCE8C8B}"/>
              </a:ext>
            </a:extLst>
          </p:cNvPr>
          <p:cNvSpPr txBox="1">
            <a:spLocks/>
          </p:cNvSpPr>
          <p:nvPr/>
        </p:nvSpPr>
        <p:spPr>
          <a:xfrm>
            <a:off x="6530609" y="549434"/>
            <a:ext cx="4823191" cy="902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519238" algn="l"/>
                <a:tab pos="4037013" algn="l"/>
                <a:tab pos="7078663" algn="l"/>
              </a:tabLst>
            </a:pPr>
            <a:r>
              <a:rPr lang="en-GB" sz="1400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EFFE4-0A8B-85B4-D5B0-6C44FABC3068}"/>
              </a:ext>
            </a:extLst>
          </p:cNvPr>
          <p:cNvSpPr txBox="1"/>
          <p:nvPr/>
        </p:nvSpPr>
        <p:spPr>
          <a:xfrm>
            <a:off x="787791" y="1496487"/>
            <a:ext cx="101709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identify the people who are digitally excluded and need support or could benefit from support to be digitally enabled?</a:t>
            </a:r>
            <a:endParaRPr lang="en-GB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evidence that we are 'digitally including' people and that they are benefiting from this? </a:t>
            </a:r>
            <a:endParaRPr lang="en-GB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GB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6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3572-C569-4632-BF4D-5770290AC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263" y="2827253"/>
            <a:ext cx="11261124" cy="470886"/>
          </a:xfr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Arial" panose="020B0604020202020204"/>
                <a:ea typeface="+mn-ea"/>
                <a:cs typeface="+mn-cs"/>
              </a:rPr>
              <a:t>Humber and North Yorkshire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Inclusion Principles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847C5-CFE2-4D19-94D1-49AFC3324351}"/>
              </a:ext>
            </a:extLst>
          </p:cNvPr>
          <p:cNvSpPr/>
          <p:nvPr/>
        </p:nvSpPr>
        <p:spPr>
          <a:xfrm>
            <a:off x="9298745" y="689317"/>
            <a:ext cx="23586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341148-33D2-41BF-95AD-FF797CC95CE7}"/>
              </a:ext>
            </a:extLst>
          </p:cNvPr>
          <p:cNvCxnSpPr>
            <a:cxnSpLocks/>
          </p:cNvCxnSpPr>
          <p:nvPr/>
        </p:nvCxnSpPr>
        <p:spPr>
          <a:xfrm>
            <a:off x="0" y="3396615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14BDB9-487F-474B-A3AA-946C13FAC1F3}"/>
              </a:ext>
            </a:extLst>
          </p:cNvPr>
          <p:cNvSpPr txBox="1">
            <a:spLocks/>
          </p:cNvSpPr>
          <p:nvPr/>
        </p:nvSpPr>
        <p:spPr>
          <a:xfrm>
            <a:off x="900331" y="3517657"/>
            <a:ext cx="11261124" cy="94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Arial" panose="020B0604020202020204"/>
                <a:ea typeface="+mn-ea"/>
                <a:cs typeface="+mn-cs"/>
              </a:rPr>
              <a:t>Appendix</a:t>
            </a:r>
          </a:p>
        </p:txBody>
      </p:sp>
      <p:pic>
        <p:nvPicPr>
          <p:cNvPr id="3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63B19721-7AF2-E6F9-CA68-5030012A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84" y="70339"/>
            <a:ext cx="2725665" cy="52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8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B934D394-735F-49EE-B6BD-6F56EBD6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47E2ED-144C-48D4-9606-9198595E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" y="173981"/>
            <a:ext cx="18621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ubtitle 2">
            <a:extLst>
              <a:ext uri="{FF2B5EF4-FFF2-40B4-BE49-F238E27FC236}">
                <a16:creationId xmlns:a16="http://schemas.microsoft.com/office/drawing/2014/main" id="{8FFEFEF6-D236-4046-9B03-FEF60506504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3330575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>
              <a:solidFill>
                <a:srgbClr val="34B0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E99918E-B738-4809-9A0E-881AE46E5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938755" y="131814"/>
            <a:ext cx="1118430" cy="59848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FF7C77-3B85-42FE-9619-0477C13A51F5}"/>
              </a:ext>
            </a:extLst>
          </p:cNvPr>
          <p:cNvSpPr txBox="1"/>
          <p:nvPr/>
        </p:nvSpPr>
        <p:spPr>
          <a:xfrm>
            <a:off x="2086048" y="181901"/>
            <a:ext cx="823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ICS Digital Inclusion Principles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45C6A-27F3-4FC3-8E1A-3504B83F7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15" y="1210001"/>
            <a:ext cx="4990910" cy="270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7D121-40ED-4E84-B21A-19CCC435C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000" y="752036"/>
            <a:ext cx="5073745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29D861-C70E-45A2-B47D-8B8C6D6E5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70" y="3915101"/>
            <a:ext cx="5149655" cy="2350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84EB0-E021-4779-845B-541EB34F9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5525" y="3577593"/>
            <a:ext cx="4988800" cy="20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0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2A0BDE-A175-4A11-8E91-F9A722563A32}" vid="{8AC18460-2919-4BDB-B83B-F77B74549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AF532C353724DA4FCA5B8CC37C952" ma:contentTypeVersion="4" ma:contentTypeDescription="Create a new document." ma:contentTypeScope="" ma:versionID="6c389c2c36ad685222fe8535d0efb352">
  <xsd:schema xmlns:xsd="http://www.w3.org/2001/XMLSchema" xmlns:xs="http://www.w3.org/2001/XMLSchema" xmlns:p="http://schemas.microsoft.com/office/2006/metadata/properties" xmlns:ns3="d10928b3-b113-40fb-a8fa-eb6b18607619" targetNamespace="http://schemas.microsoft.com/office/2006/metadata/properties" ma:root="true" ma:fieldsID="c29a7317c6ec83f94f42b80f0e10b33f" ns3:_="">
    <xsd:import namespace="d10928b3-b113-40fb-a8fa-eb6b186076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928b3-b113-40fb-a8fa-eb6b18607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4B6163-1B4A-420F-817F-DE1A5663D0A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d10928b3-b113-40fb-a8fa-eb6b18607619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1FBCEE-6075-468D-9F5B-52880E98F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0928b3-b113-40fb-a8fa-eb6b18607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D6F36B-7B12-4C55-AE6E-AE26BC9D50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9953</TotalTime>
  <Words>469</Words>
  <Application>Microsoft Office PowerPoint</Application>
  <PresentationFormat>Widescreen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 Theme</vt:lpstr>
      <vt:lpstr>Humber and North Yorkshire Digital Inclusion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Humber and North Yorkshire Digital Inclusion Principles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SYKES, Richard (NHS EAST RIDING OF YORKSHIRE CCG)</dc:creator>
  <cp:lastModifiedBy>TURNER, Christian (NHS HUMBER AND NORTH YORKSHIRE ICB - 42D)</cp:lastModifiedBy>
  <cp:revision>348</cp:revision>
  <cp:lastPrinted>2023-10-11T11:08:11Z</cp:lastPrinted>
  <dcterms:created xsi:type="dcterms:W3CDTF">2022-03-28T10:14:50Z</dcterms:created>
  <dcterms:modified xsi:type="dcterms:W3CDTF">2023-10-11T12:27:36Z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0x0101009DEAF532C353724DA4FCA5B8CC37C952</vt:lpwstr>
  </property>
</Properties>
</file>