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9"/>
  </p:notesMasterIdLst>
  <p:sldIdLst>
    <p:sldId id="2147473357" r:id="rId6"/>
    <p:sldId id="2147473379"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omi Smith" initials="NS" lastIdx="1" clrIdx="0">
    <p:extLst>
      <p:ext uri="{19B8F6BF-5375-455C-9EA6-DF929625EA0E}">
        <p15:presenceInfo xmlns:p15="http://schemas.microsoft.com/office/powerpoint/2012/main" userId="S::Naomi.Smith@northyorks.gov.uk::c34817ad-d39d-4e44-b251-ae27ac4ff7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04T15:39:08.767" idx="1">
    <p:pos x="10" y="10"/>
    <p:text>Steering Group 9th Oct - check ordering of priorities (we have had some feedback to suggest assessment/diagnosis should come first?)</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B08C48-EB1E-423C-97ED-1DB68687D503}"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GB"/>
        </a:p>
      </dgm:t>
    </dgm:pt>
    <dgm:pt modelId="{DB99BFA5-5AAA-495B-A91C-45B9678051C9}">
      <dgm:prSet phldrT="[Text]"/>
      <dgm:spPr/>
      <dgm:t>
        <a:bodyPr/>
        <a:lstStyle/>
        <a:p>
          <a:r>
            <a:rPr lang="en-GB"/>
            <a:t>April - May 2023</a:t>
          </a:r>
        </a:p>
      </dgm:t>
      <dgm:extLst>
        <a:ext uri="{E40237B7-FDA0-4F09-8148-C483321AD2D9}">
          <dgm14:cNvPr xmlns:dgm14="http://schemas.microsoft.com/office/drawing/2010/diagram" id="0" name="" descr="April - May 2023&#10;"/>
        </a:ext>
      </dgm:extLst>
    </dgm:pt>
    <dgm:pt modelId="{BEE17A00-B1D0-4E29-B73A-AF1BF109F300}" type="parTrans" cxnId="{07BCCDC5-535E-4745-89EB-2B4251A9431E}">
      <dgm:prSet/>
      <dgm:spPr/>
      <dgm:t>
        <a:bodyPr/>
        <a:lstStyle/>
        <a:p>
          <a:endParaRPr lang="en-GB"/>
        </a:p>
      </dgm:t>
    </dgm:pt>
    <dgm:pt modelId="{91226852-5F9A-4FD0-9B76-8ACCD7609BC3}" type="sibTrans" cxnId="{07BCCDC5-535E-4745-89EB-2B4251A9431E}">
      <dgm:prSet/>
      <dgm:spPr/>
      <dgm:t>
        <a:bodyPr/>
        <a:lstStyle/>
        <a:p>
          <a:endParaRPr lang="en-GB"/>
        </a:p>
      </dgm:t>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9B1D968F-7FC0-4BEB-A985-E70B106CBD13}">
      <dgm:prSet phldrT="[Text]"/>
      <dgm:spPr/>
      <dgm:t>
        <a:bodyPr/>
        <a:lstStyle/>
        <a:p>
          <a:r>
            <a:rPr lang="en-GB"/>
            <a:t>Autistic people &amp; carers (72 attended)</a:t>
          </a:r>
          <a:endParaRPr lang="en-GB">
            <a:solidFill>
              <a:srgbClr val="FF00FF"/>
            </a:solidFill>
          </a:endParaRPr>
        </a:p>
      </dgm:t>
      <dgm:extLst>
        <a:ext uri="{E40237B7-FDA0-4F09-8148-C483321AD2D9}">
          <dgm14:cNvPr xmlns:dgm14="http://schemas.microsoft.com/office/drawing/2010/diagram" id="0" name="" descr="Autistic people &amp; carers (#?) Stacey - IN&#10;8 events (local &amp; virtual)&#10;170 survey responses&#10;"/>
        </a:ext>
      </dgm:extLst>
    </dgm:pt>
    <dgm:pt modelId="{A31C8E1A-BF68-4BC7-B9B5-EE2A71B165F4}" type="parTrans" cxnId="{614A1531-D283-42F5-9DF5-474F4DFDED6A}">
      <dgm:prSet/>
      <dgm:spPr/>
      <dgm:t>
        <a:bodyPr/>
        <a:lstStyle/>
        <a:p>
          <a:endParaRPr lang="en-GB"/>
        </a:p>
      </dgm:t>
    </dgm:pt>
    <dgm:pt modelId="{04A81659-EA8B-4C4D-BC0E-9CA9F5AF9CC4}" type="sibTrans" cxnId="{614A1531-D283-42F5-9DF5-474F4DFDED6A}">
      <dgm:prSet/>
      <dgm:spPr/>
      <dgm:t>
        <a:bodyPr/>
        <a:lstStyle/>
        <a:p>
          <a:endParaRPr lang="en-GB"/>
        </a:p>
      </dgm:t>
    </dgm:pt>
    <dgm:pt modelId="{410BE5B7-9D55-4139-95B5-2D68CAA044CB}">
      <dgm:prSet phldrT="[Text]"/>
      <dgm:spPr/>
      <dgm:t>
        <a:bodyPr/>
        <a:lstStyle/>
        <a:p>
          <a:r>
            <a:rPr lang="en-GB"/>
            <a:t>July 2023</a:t>
          </a:r>
        </a:p>
      </dgm:t>
      <dgm:extLst>
        <a:ext uri="{E40237B7-FDA0-4F09-8148-C483321AD2D9}">
          <dgm14:cNvPr xmlns:dgm14="http://schemas.microsoft.com/office/drawing/2010/diagram" id="0" name="" descr="July 2023&#10;"/>
        </a:ext>
      </dgm:extLst>
    </dgm:pt>
    <dgm:pt modelId="{F8DA6784-F9D1-4907-8E6F-B2F09C20B4E6}" type="parTrans" cxnId="{51777745-1064-4661-A334-B2D32ACDC1E0}">
      <dgm:prSet/>
      <dgm:spPr/>
      <dgm:t>
        <a:bodyPr/>
        <a:lstStyle/>
        <a:p>
          <a:endParaRPr lang="en-GB"/>
        </a:p>
      </dgm:t>
    </dgm:pt>
    <dgm:pt modelId="{8AA3AEA7-D99A-47BF-B43A-827CBD50F17B}" type="sibTrans" cxnId="{51777745-1064-4661-A334-B2D32ACDC1E0}">
      <dgm:prSet/>
      <dgm:spPr/>
      <dgm:t>
        <a:bodyPr/>
        <a:lstStyle/>
        <a:p>
          <a:endParaRPr lang="en-GB"/>
        </a:p>
      </dgm:t>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5BD9B649-3762-4F70-8C69-A907DD545DFC}">
      <dgm:prSet phldrT="[Text]"/>
      <dgm:spPr/>
      <dgm:t>
        <a:bodyPr/>
        <a:lstStyle/>
        <a:p>
          <a:r>
            <a:rPr lang="en-GB"/>
            <a:t>Practitioners from across partner organisations</a:t>
          </a:r>
        </a:p>
      </dgm:t>
      <dgm:extLst>
        <a:ext uri="{E40237B7-FDA0-4F09-8148-C483321AD2D9}">
          <dgm14:cNvPr xmlns:dgm14="http://schemas.microsoft.com/office/drawing/2010/diagram" id="0" name="" descr="Practitioners from across partner organisations&#10;7 events, 104 people&#10;2 partnership meetings, 40 people&#10;"/>
        </a:ext>
      </dgm:extLst>
    </dgm:pt>
    <dgm:pt modelId="{40B11890-FD84-470D-B523-7EAD0A332953}" type="parTrans" cxnId="{3FF3EA62-E444-4992-AFD4-85EB396C5259}">
      <dgm:prSet/>
      <dgm:spPr/>
      <dgm:t>
        <a:bodyPr/>
        <a:lstStyle/>
        <a:p>
          <a:endParaRPr lang="en-GB"/>
        </a:p>
      </dgm:t>
    </dgm:pt>
    <dgm:pt modelId="{8014B8C1-3224-45AE-A2E8-D7135410F294}" type="sibTrans" cxnId="{3FF3EA62-E444-4992-AFD4-85EB396C5259}">
      <dgm:prSet/>
      <dgm:spPr/>
      <dgm:t>
        <a:bodyPr/>
        <a:lstStyle/>
        <a:p>
          <a:endParaRPr lang="en-GB"/>
        </a:p>
      </dgm:t>
    </dgm:pt>
    <dgm:pt modelId="{5A743F8E-68C2-4012-A707-B25AF4BCA4B4}">
      <dgm:prSet phldrT="[Text]"/>
      <dgm:spPr/>
      <dgm:t>
        <a:bodyPr/>
        <a:lstStyle/>
        <a:p>
          <a:r>
            <a:rPr lang="en-GB"/>
            <a:t>Sept 2023</a:t>
          </a:r>
        </a:p>
      </dgm:t>
      <dgm:extLst>
        <a:ext uri="{E40237B7-FDA0-4F09-8148-C483321AD2D9}">
          <dgm14:cNvPr xmlns:dgm14="http://schemas.microsoft.com/office/drawing/2010/diagram" id="0" name="" descr="Sept 2023&#10;"/>
        </a:ext>
      </dgm:extLst>
    </dgm:pt>
    <dgm:pt modelId="{F348B651-7026-4281-90AE-C6B3D1D9D23E}" type="parTrans" cxnId="{DC8AF83B-E0F5-49C4-94CD-434EB4902E8E}">
      <dgm:prSet/>
      <dgm:spPr/>
      <dgm:t>
        <a:bodyPr/>
        <a:lstStyle/>
        <a:p>
          <a:endParaRPr lang="en-GB"/>
        </a:p>
      </dgm:t>
    </dgm:pt>
    <dgm:pt modelId="{47D7B30B-2F3E-4BD1-86CF-3198AD80B371}" type="sibTrans" cxnId="{DC8AF83B-E0F5-49C4-94CD-434EB4902E8E}">
      <dgm:prSet/>
      <dgm:spPr/>
      <dgm:t>
        <a:bodyPr/>
        <a:lstStyle/>
        <a:p>
          <a:endParaRPr lang="en-GB"/>
        </a:p>
      </dgm:t>
    </dgm:pt>
    <dgm:pt modelId="{A765EEB7-567A-42E0-816D-76F8008D7159}">
      <dgm:prSet phldrT="[Text]"/>
      <dgm:spPr/>
      <dgm:t>
        <a:bodyPr/>
        <a:lstStyle/>
        <a:p>
          <a:r>
            <a:rPr lang="en-GB"/>
            <a:t>Autistic people, carers, practitioners and partners together</a:t>
          </a:r>
        </a:p>
      </dgm:t>
      <dgm:extLst>
        <a:ext uri="{E40237B7-FDA0-4F09-8148-C483321AD2D9}">
          <dgm14:cNvPr xmlns:dgm14="http://schemas.microsoft.com/office/drawing/2010/diagram" id="0" name="" descr="Autistic people, carers, practitioners and partners together&#10;7 action-planning sessions with 77 people participating&#10;"/>
        </a:ext>
      </dgm:extLst>
    </dgm:pt>
    <dgm:pt modelId="{C9E320E4-E14F-4C37-989B-0D5114DDCDB4}" type="parTrans" cxnId="{78444149-005B-4E20-83B8-FB31B805FD75}">
      <dgm:prSet/>
      <dgm:spPr/>
      <dgm:t>
        <a:bodyPr/>
        <a:lstStyle/>
        <a:p>
          <a:endParaRPr lang="en-GB"/>
        </a:p>
      </dgm:t>
    </dgm:pt>
    <dgm:pt modelId="{2686FE3F-EAB2-44E9-871A-904E5EC856EA}" type="sibTrans" cxnId="{78444149-005B-4E20-83B8-FB31B805FD75}">
      <dgm:prSet/>
      <dgm:spPr/>
      <dgm:t>
        <a:bodyPr/>
        <a:lstStyle/>
        <a:p>
          <a:endParaRPr lang="en-GB"/>
        </a:p>
      </dgm:t>
    </dgm:pt>
    <dgm:pt modelId="{8EF29807-00AC-4140-A795-F8FFB63F70CF}">
      <dgm:prSet phldrT="[Text]"/>
      <dgm:spPr/>
      <dgm:t>
        <a:bodyPr/>
        <a:lstStyle/>
        <a:p>
          <a:r>
            <a:rPr lang="en-GB"/>
            <a:t>170 survey responses</a:t>
          </a:r>
        </a:p>
      </dgm:t>
    </dgm:pt>
    <dgm:pt modelId="{607D532D-1A73-4F04-9B40-663A417BC576}" type="parTrans" cxnId="{7EFCEA84-7A8A-4B2E-892F-1CD361EF2103}">
      <dgm:prSet/>
      <dgm:spPr/>
      <dgm:t>
        <a:bodyPr/>
        <a:lstStyle/>
        <a:p>
          <a:endParaRPr lang="en-GB"/>
        </a:p>
      </dgm:t>
    </dgm:pt>
    <dgm:pt modelId="{D0B2A7C9-2B16-419E-92C5-9B854BF1E858}" type="sibTrans" cxnId="{7EFCEA84-7A8A-4B2E-892F-1CD361EF2103}">
      <dgm:prSet/>
      <dgm:spPr/>
      <dgm:t>
        <a:bodyPr/>
        <a:lstStyle/>
        <a:p>
          <a:endParaRPr lang="en-GB"/>
        </a:p>
      </dgm:t>
    </dgm:pt>
    <dgm:pt modelId="{352DA4A8-E7A2-4BEB-A18D-F1A4365B0AFA}">
      <dgm:prSet phldrT="[Text]"/>
      <dgm:spPr/>
      <dgm:t>
        <a:bodyPr/>
        <a:lstStyle/>
        <a:p>
          <a:r>
            <a:rPr lang="en-GB"/>
            <a:t>7 events, 104 people</a:t>
          </a:r>
        </a:p>
      </dgm:t>
    </dgm:pt>
    <dgm:pt modelId="{756B88CC-3257-4381-9C99-535759DD3FE2}" type="parTrans" cxnId="{5C41112E-E543-42D9-AD8C-F01A3DF4EE56}">
      <dgm:prSet/>
      <dgm:spPr/>
      <dgm:t>
        <a:bodyPr/>
        <a:lstStyle/>
        <a:p>
          <a:endParaRPr lang="en-GB"/>
        </a:p>
      </dgm:t>
    </dgm:pt>
    <dgm:pt modelId="{7E9A3A21-3309-4158-A422-B8ED111C6861}" type="sibTrans" cxnId="{5C41112E-E543-42D9-AD8C-F01A3DF4EE56}">
      <dgm:prSet/>
      <dgm:spPr/>
      <dgm:t>
        <a:bodyPr/>
        <a:lstStyle/>
        <a:p>
          <a:endParaRPr lang="en-GB"/>
        </a:p>
      </dgm:t>
    </dgm:pt>
    <dgm:pt modelId="{FF1079FC-CF54-493D-8084-37B2D67E18B9}">
      <dgm:prSet phldrT="[Text]"/>
      <dgm:spPr/>
      <dgm:t>
        <a:bodyPr/>
        <a:lstStyle/>
        <a:p>
          <a:r>
            <a:rPr lang="en-GB"/>
            <a:t>2 partnership meetings, 40 people</a:t>
          </a:r>
        </a:p>
      </dgm:t>
    </dgm:pt>
    <dgm:pt modelId="{76A722C0-4E4B-4412-977D-8F1C7E79CF4E}" type="parTrans" cxnId="{9F4A253E-B653-4387-9DE0-E9784EAE2D23}">
      <dgm:prSet/>
      <dgm:spPr/>
      <dgm:t>
        <a:bodyPr/>
        <a:lstStyle/>
        <a:p>
          <a:endParaRPr lang="en-GB"/>
        </a:p>
      </dgm:t>
    </dgm:pt>
    <dgm:pt modelId="{9CF11EEA-6ABB-4EC9-A13B-94D331AC80D6}" type="sibTrans" cxnId="{9F4A253E-B653-4387-9DE0-E9784EAE2D23}">
      <dgm:prSet/>
      <dgm:spPr/>
      <dgm:t>
        <a:bodyPr/>
        <a:lstStyle/>
        <a:p>
          <a:endParaRPr lang="en-GB"/>
        </a:p>
      </dgm:t>
    </dgm:pt>
    <dgm:pt modelId="{010EA105-81E8-4F63-9813-D8F18F123BCA}">
      <dgm:prSet phldrT="[Text]"/>
      <dgm:spPr/>
      <dgm:t>
        <a:bodyPr/>
        <a:lstStyle/>
        <a:p>
          <a:r>
            <a:rPr lang="en-GB">
              <a:solidFill>
                <a:schemeClr val="tx1"/>
              </a:solidFill>
            </a:rPr>
            <a:t>7 action-planning sessions with 77 people participating</a:t>
          </a:r>
        </a:p>
      </dgm:t>
    </dgm:pt>
    <dgm:pt modelId="{DA5D3594-6AB5-44FC-A514-AC87629EB6CD}" type="sibTrans" cxnId="{21577F41-C530-45E2-852B-B444BF6D46AA}">
      <dgm:prSet/>
      <dgm:spPr/>
      <dgm:t>
        <a:bodyPr/>
        <a:lstStyle/>
        <a:p>
          <a:endParaRPr lang="en-GB"/>
        </a:p>
      </dgm:t>
    </dgm:pt>
    <dgm:pt modelId="{C699D6ED-CD6A-432A-BB07-E51F82BE93CE}" type="parTrans" cxnId="{21577F41-C530-45E2-852B-B444BF6D46AA}">
      <dgm:prSet/>
      <dgm:spPr/>
      <dgm:t>
        <a:bodyPr/>
        <a:lstStyle/>
        <a:p>
          <a:endParaRPr lang="en-GB"/>
        </a:p>
      </dgm:t>
    </dgm:pt>
    <dgm:pt modelId="{B832F83E-F88B-4A9A-A4C6-66DA0138E088}">
      <dgm:prSet phldrT="[Text]"/>
      <dgm:spPr/>
      <dgm:t>
        <a:bodyPr/>
        <a:lstStyle/>
        <a:p>
          <a:r>
            <a:rPr lang="en-GB"/>
            <a:t>8 events (local &amp; virtual, 104 participants)</a:t>
          </a:r>
          <a:endParaRPr lang="en-GB">
            <a:solidFill>
              <a:srgbClr val="FF00FF"/>
            </a:solidFill>
          </a:endParaRPr>
        </a:p>
      </dgm:t>
    </dgm:pt>
    <dgm:pt modelId="{FC0F24B2-23A2-44B4-A855-AF5FCD9B9E98}" type="parTrans" cxnId="{CD8E90D1-BE89-44C6-B8F1-83DCE907189A}">
      <dgm:prSet/>
      <dgm:spPr/>
      <dgm:t>
        <a:bodyPr/>
        <a:lstStyle/>
        <a:p>
          <a:endParaRPr lang="en-GB"/>
        </a:p>
      </dgm:t>
    </dgm:pt>
    <dgm:pt modelId="{0D598A83-B5F7-4C4D-9E9B-7162AD9CF1B6}" type="sibTrans" cxnId="{CD8E90D1-BE89-44C6-B8F1-83DCE907189A}">
      <dgm:prSet/>
      <dgm:spPr/>
      <dgm:t>
        <a:bodyPr/>
        <a:lstStyle/>
        <a:p>
          <a:endParaRPr lang="en-GB"/>
        </a:p>
      </dgm:t>
    </dgm:pt>
    <dgm:pt modelId="{8A03C601-A86A-4AA3-9DC4-E21D2932F98B}" type="pres">
      <dgm:prSet presAssocID="{02B08C48-EB1E-423C-97ED-1DB68687D503}" presName="linearFlow" presStyleCnt="0">
        <dgm:presLayoutVars>
          <dgm:dir/>
          <dgm:animLvl val="lvl"/>
          <dgm:resizeHandles val="exact"/>
        </dgm:presLayoutVars>
      </dgm:prSet>
      <dgm:spPr/>
    </dgm:pt>
    <dgm:pt modelId="{D68FB303-C0F2-43F9-8EFD-5A91595F1031}" type="pres">
      <dgm:prSet presAssocID="{DB99BFA5-5AAA-495B-A91C-45B9678051C9}" presName="composite" presStyleCnt="0"/>
      <dgm:spPr/>
    </dgm:pt>
    <dgm:pt modelId="{EA16CF35-59CD-49EA-A08D-3E082B1FEC6E}" type="pres">
      <dgm:prSet presAssocID="{DB99BFA5-5AAA-495B-A91C-45B9678051C9}" presName="parTx" presStyleLbl="node1" presStyleIdx="0" presStyleCnt="3">
        <dgm:presLayoutVars>
          <dgm:chMax val="0"/>
          <dgm:chPref val="0"/>
          <dgm:bulletEnabled val="1"/>
        </dgm:presLayoutVars>
      </dgm:prSet>
      <dgm:spPr/>
    </dgm:pt>
    <dgm:pt modelId="{6082322D-DFC2-4B96-A701-A3372890CBE0}" type="pres">
      <dgm:prSet presAssocID="{DB99BFA5-5AAA-495B-A91C-45B9678051C9}" presName="parSh" presStyleLbl="node1" presStyleIdx="0" presStyleCnt="3"/>
      <dgm:spPr/>
    </dgm:pt>
    <dgm:pt modelId="{6F82DD4E-B69E-44D2-BD02-3E3F8290D3CA}" type="pres">
      <dgm:prSet presAssocID="{DB99BFA5-5AAA-495B-A91C-45B9678051C9}" presName="desTx" presStyleLbl="fgAcc1" presStyleIdx="0" presStyleCnt="3">
        <dgm:presLayoutVars>
          <dgm:bulletEnabled val="1"/>
        </dgm:presLayoutVars>
      </dgm:prSet>
      <dgm:spPr/>
    </dgm:pt>
    <dgm:pt modelId="{5C3FDFCC-E626-42B2-B124-94DACF92ED35}" type="pres">
      <dgm:prSet presAssocID="{91226852-5F9A-4FD0-9B76-8ACCD7609BC3}" presName="sibTrans" presStyleLbl="sibTrans2D1" presStyleIdx="0" presStyleCnt="2"/>
      <dgm:spPr/>
    </dgm:pt>
    <dgm:pt modelId="{4D06665F-A2F0-4892-8A29-F0C3879FE6C6}" type="pres">
      <dgm:prSet presAssocID="{91226852-5F9A-4FD0-9B76-8ACCD7609BC3}" presName="connTx" presStyleLbl="sibTrans2D1" presStyleIdx="0" presStyleCnt="2"/>
      <dgm:spPr/>
    </dgm:pt>
    <dgm:pt modelId="{3951956A-1238-43A0-AB83-341E388A7E13}" type="pres">
      <dgm:prSet presAssocID="{410BE5B7-9D55-4139-95B5-2D68CAA044CB}" presName="composite" presStyleCnt="0"/>
      <dgm:spPr/>
    </dgm:pt>
    <dgm:pt modelId="{EB5C4E3B-D644-473C-8A34-786A5EBF8C57}" type="pres">
      <dgm:prSet presAssocID="{410BE5B7-9D55-4139-95B5-2D68CAA044CB}" presName="parTx" presStyleLbl="node1" presStyleIdx="0" presStyleCnt="3">
        <dgm:presLayoutVars>
          <dgm:chMax val="0"/>
          <dgm:chPref val="0"/>
          <dgm:bulletEnabled val="1"/>
        </dgm:presLayoutVars>
      </dgm:prSet>
      <dgm:spPr/>
    </dgm:pt>
    <dgm:pt modelId="{7722FAF5-29E1-4361-9C48-F4AF0C23D1F3}" type="pres">
      <dgm:prSet presAssocID="{410BE5B7-9D55-4139-95B5-2D68CAA044CB}" presName="parSh" presStyleLbl="node1" presStyleIdx="1" presStyleCnt="3"/>
      <dgm:spPr/>
    </dgm:pt>
    <dgm:pt modelId="{6D44CE6F-7817-49E4-A7F4-5265CC4E1EB0}" type="pres">
      <dgm:prSet presAssocID="{410BE5B7-9D55-4139-95B5-2D68CAA044CB}" presName="desTx" presStyleLbl="fgAcc1" presStyleIdx="1" presStyleCnt="3">
        <dgm:presLayoutVars>
          <dgm:bulletEnabled val="1"/>
        </dgm:presLayoutVars>
      </dgm:prSet>
      <dgm:spPr/>
    </dgm:pt>
    <dgm:pt modelId="{F7DF5FC4-F9E9-4448-9D96-887F257D514C}" type="pres">
      <dgm:prSet presAssocID="{8AA3AEA7-D99A-47BF-B43A-827CBD50F17B}" presName="sibTrans" presStyleLbl="sibTrans2D1" presStyleIdx="1" presStyleCnt="2"/>
      <dgm:spPr/>
    </dgm:pt>
    <dgm:pt modelId="{B1C83D92-C4D1-4BEF-AACB-8EEB2E1A0043}" type="pres">
      <dgm:prSet presAssocID="{8AA3AEA7-D99A-47BF-B43A-827CBD50F17B}" presName="connTx" presStyleLbl="sibTrans2D1" presStyleIdx="1" presStyleCnt="2"/>
      <dgm:spPr/>
    </dgm:pt>
    <dgm:pt modelId="{211918C8-EDBD-4D83-99B6-8051B72A13E5}" type="pres">
      <dgm:prSet presAssocID="{5A743F8E-68C2-4012-A707-B25AF4BCA4B4}" presName="composite" presStyleCnt="0"/>
      <dgm:spPr/>
    </dgm:pt>
    <dgm:pt modelId="{7611C0B0-F725-41C5-AB78-9D3A619949E5}" type="pres">
      <dgm:prSet presAssocID="{5A743F8E-68C2-4012-A707-B25AF4BCA4B4}" presName="parTx" presStyleLbl="node1" presStyleIdx="1" presStyleCnt="3">
        <dgm:presLayoutVars>
          <dgm:chMax val="0"/>
          <dgm:chPref val="0"/>
          <dgm:bulletEnabled val="1"/>
        </dgm:presLayoutVars>
      </dgm:prSet>
      <dgm:spPr/>
    </dgm:pt>
    <dgm:pt modelId="{4447E296-EB12-40F4-B1CF-4D97AED9A750}" type="pres">
      <dgm:prSet presAssocID="{5A743F8E-68C2-4012-A707-B25AF4BCA4B4}" presName="parSh" presStyleLbl="node1" presStyleIdx="2" presStyleCnt="3"/>
      <dgm:spPr/>
    </dgm:pt>
    <dgm:pt modelId="{09717B86-0093-4B0B-98C8-7E73F6F0E0A1}" type="pres">
      <dgm:prSet presAssocID="{5A743F8E-68C2-4012-A707-B25AF4BCA4B4}" presName="desTx" presStyleLbl="fgAcc1" presStyleIdx="2" presStyleCnt="3">
        <dgm:presLayoutVars>
          <dgm:bulletEnabled val="1"/>
        </dgm:presLayoutVars>
      </dgm:prSet>
      <dgm:spPr/>
    </dgm:pt>
  </dgm:ptLst>
  <dgm:cxnLst>
    <dgm:cxn modelId="{1E452421-D1F7-438B-84EE-26E83E986781}" type="presOf" srcId="{9B1D968F-7FC0-4BEB-A985-E70B106CBD13}" destId="{6F82DD4E-B69E-44D2-BD02-3E3F8290D3CA}" srcOrd="0" destOrd="0" presId="urn:microsoft.com/office/officeart/2005/8/layout/process3"/>
    <dgm:cxn modelId="{5C41112E-E543-42D9-AD8C-F01A3DF4EE56}" srcId="{410BE5B7-9D55-4139-95B5-2D68CAA044CB}" destId="{352DA4A8-E7A2-4BEB-A18D-F1A4365B0AFA}" srcOrd="1" destOrd="0" parTransId="{756B88CC-3257-4381-9C99-535759DD3FE2}" sibTransId="{7E9A3A21-3309-4158-A422-B8ED111C6861}"/>
    <dgm:cxn modelId="{614A1531-D283-42F5-9DF5-474F4DFDED6A}" srcId="{DB99BFA5-5AAA-495B-A91C-45B9678051C9}" destId="{9B1D968F-7FC0-4BEB-A985-E70B106CBD13}" srcOrd="0" destOrd="0" parTransId="{A31C8E1A-BF68-4BC7-B9B5-EE2A71B165F4}" sibTransId="{04A81659-EA8B-4C4D-BC0E-9CA9F5AF9CC4}"/>
    <dgm:cxn modelId="{57436A31-E68A-473D-B4DE-0E3EA6553958}" type="presOf" srcId="{410BE5B7-9D55-4139-95B5-2D68CAA044CB}" destId="{7722FAF5-29E1-4361-9C48-F4AF0C23D1F3}" srcOrd="1" destOrd="0" presId="urn:microsoft.com/office/officeart/2005/8/layout/process3"/>
    <dgm:cxn modelId="{DC8AF83B-E0F5-49C4-94CD-434EB4902E8E}" srcId="{02B08C48-EB1E-423C-97ED-1DB68687D503}" destId="{5A743F8E-68C2-4012-A707-B25AF4BCA4B4}" srcOrd="2" destOrd="0" parTransId="{F348B651-7026-4281-90AE-C6B3D1D9D23E}" sibTransId="{47D7B30B-2F3E-4BD1-86CF-3198AD80B371}"/>
    <dgm:cxn modelId="{34C8BB3C-99E8-4606-8074-A288BE4DB8B8}" type="presOf" srcId="{8EF29807-00AC-4140-A795-F8FFB63F70CF}" destId="{6F82DD4E-B69E-44D2-BD02-3E3F8290D3CA}" srcOrd="0" destOrd="2" presId="urn:microsoft.com/office/officeart/2005/8/layout/process3"/>
    <dgm:cxn modelId="{9F4A253E-B653-4387-9DE0-E9784EAE2D23}" srcId="{410BE5B7-9D55-4139-95B5-2D68CAA044CB}" destId="{FF1079FC-CF54-493D-8084-37B2D67E18B9}" srcOrd="2" destOrd="0" parTransId="{76A722C0-4E4B-4412-977D-8F1C7E79CF4E}" sibTransId="{9CF11EEA-6ABB-4EC9-A13B-94D331AC80D6}"/>
    <dgm:cxn modelId="{21577F41-C530-45E2-852B-B444BF6D46AA}" srcId="{5A743F8E-68C2-4012-A707-B25AF4BCA4B4}" destId="{010EA105-81E8-4F63-9813-D8F18F123BCA}" srcOrd="1" destOrd="0" parTransId="{C699D6ED-CD6A-432A-BB07-E51F82BE93CE}" sibTransId="{DA5D3594-6AB5-44FC-A514-AC87629EB6CD}"/>
    <dgm:cxn modelId="{3FF3EA62-E444-4992-AFD4-85EB396C5259}" srcId="{410BE5B7-9D55-4139-95B5-2D68CAA044CB}" destId="{5BD9B649-3762-4F70-8C69-A907DD545DFC}" srcOrd="0" destOrd="0" parTransId="{40B11890-FD84-470D-B523-7EAD0A332953}" sibTransId="{8014B8C1-3224-45AE-A2E8-D7135410F294}"/>
    <dgm:cxn modelId="{51777745-1064-4661-A334-B2D32ACDC1E0}" srcId="{02B08C48-EB1E-423C-97ED-1DB68687D503}" destId="{410BE5B7-9D55-4139-95B5-2D68CAA044CB}" srcOrd="1" destOrd="0" parTransId="{F8DA6784-F9D1-4907-8E6F-B2F09C20B4E6}" sibTransId="{8AA3AEA7-D99A-47BF-B43A-827CBD50F17B}"/>
    <dgm:cxn modelId="{78444149-005B-4E20-83B8-FB31B805FD75}" srcId="{5A743F8E-68C2-4012-A707-B25AF4BCA4B4}" destId="{A765EEB7-567A-42E0-816D-76F8008D7159}" srcOrd="0" destOrd="0" parTransId="{C9E320E4-E14F-4C37-989B-0D5114DDCDB4}" sibTransId="{2686FE3F-EAB2-44E9-871A-904E5EC856EA}"/>
    <dgm:cxn modelId="{94B1EB4B-FE88-46E1-8100-5BB37F52A4F6}" type="presOf" srcId="{DB99BFA5-5AAA-495B-A91C-45B9678051C9}" destId="{6082322D-DFC2-4B96-A701-A3372890CBE0}" srcOrd="1" destOrd="0" presId="urn:microsoft.com/office/officeart/2005/8/layout/process3"/>
    <dgm:cxn modelId="{25C5D252-72CC-4C46-A49F-61467CF311CF}" type="presOf" srcId="{010EA105-81E8-4F63-9813-D8F18F123BCA}" destId="{09717B86-0093-4B0B-98C8-7E73F6F0E0A1}" srcOrd="0" destOrd="1" presId="urn:microsoft.com/office/officeart/2005/8/layout/process3"/>
    <dgm:cxn modelId="{A3216F56-9131-4FFB-951C-E76399EF09B4}" type="presOf" srcId="{DB99BFA5-5AAA-495B-A91C-45B9678051C9}" destId="{EA16CF35-59CD-49EA-A08D-3E082B1FEC6E}" srcOrd="0" destOrd="0" presId="urn:microsoft.com/office/officeart/2005/8/layout/process3"/>
    <dgm:cxn modelId="{76784479-0E78-41B1-8E91-C20BC89CA225}" type="presOf" srcId="{B832F83E-F88B-4A9A-A4C6-66DA0138E088}" destId="{6F82DD4E-B69E-44D2-BD02-3E3F8290D3CA}" srcOrd="0" destOrd="1" presId="urn:microsoft.com/office/officeart/2005/8/layout/process3"/>
    <dgm:cxn modelId="{EEC66759-388D-4AD8-9293-82D7AD4632DD}" type="presOf" srcId="{5A743F8E-68C2-4012-A707-B25AF4BCA4B4}" destId="{4447E296-EB12-40F4-B1CF-4D97AED9A750}" srcOrd="1" destOrd="0" presId="urn:microsoft.com/office/officeart/2005/8/layout/process3"/>
    <dgm:cxn modelId="{7EFCEA84-7A8A-4B2E-892F-1CD361EF2103}" srcId="{DB99BFA5-5AAA-495B-A91C-45B9678051C9}" destId="{8EF29807-00AC-4140-A795-F8FFB63F70CF}" srcOrd="2" destOrd="0" parTransId="{607D532D-1A73-4F04-9B40-663A417BC576}" sibTransId="{D0B2A7C9-2B16-419E-92C5-9B854BF1E858}"/>
    <dgm:cxn modelId="{543F138E-E695-45B3-BDE8-FB0659057982}" type="presOf" srcId="{02B08C48-EB1E-423C-97ED-1DB68687D503}" destId="{8A03C601-A86A-4AA3-9DC4-E21D2932F98B}" srcOrd="0" destOrd="0" presId="urn:microsoft.com/office/officeart/2005/8/layout/process3"/>
    <dgm:cxn modelId="{DFF4DE94-DA91-4766-9601-A073C10C3C9F}" type="presOf" srcId="{8AA3AEA7-D99A-47BF-B43A-827CBD50F17B}" destId="{B1C83D92-C4D1-4BEF-AACB-8EEB2E1A0043}" srcOrd="1" destOrd="0" presId="urn:microsoft.com/office/officeart/2005/8/layout/process3"/>
    <dgm:cxn modelId="{A262A7B3-5DE5-4840-9F50-73B8F3463422}" type="presOf" srcId="{410BE5B7-9D55-4139-95B5-2D68CAA044CB}" destId="{EB5C4E3B-D644-473C-8A34-786A5EBF8C57}" srcOrd="0" destOrd="0" presId="urn:microsoft.com/office/officeart/2005/8/layout/process3"/>
    <dgm:cxn modelId="{EF3301B4-5D0D-4755-B3BB-60AE5072FDF4}" type="presOf" srcId="{91226852-5F9A-4FD0-9B76-8ACCD7609BC3}" destId="{5C3FDFCC-E626-42B2-B124-94DACF92ED35}" srcOrd="0" destOrd="0" presId="urn:microsoft.com/office/officeart/2005/8/layout/process3"/>
    <dgm:cxn modelId="{AC7992B8-0AF6-416C-95E0-0BA77C4356E4}" type="presOf" srcId="{8AA3AEA7-D99A-47BF-B43A-827CBD50F17B}" destId="{F7DF5FC4-F9E9-4448-9D96-887F257D514C}" srcOrd="0" destOrd="0" presId="urn:microsoft.com/office/officeart/2005/8/layout/process3"/>
    <dgm:cxn modelId="{0A3354BF-D17E-4E15-8287-25E694AE1220}" type="presOf" srcId="{FF1079FC-CF54-493D-8084-37B2D67E18B9}" destId="{6D44CE6F-7817-49E4-A7F4-5265CC4E1EB0}" srcOrd="0" destOrd="2" presId="urn:microsoft.com/office/officeart/2005/8/layout/process3"/>
    <dgm:cxn modelId="{07BCCDC5-535E-4745-89EB-2B4251A9431E}" srcId="{02B08C48-EB1E-423C-97ED-1DB68687D503}" destId="{DB99BFA5-5AAA-495B-A91C-45B9678051C9}" srcOrd="0" destOrd="0" parTransId="{BEE17A00-B1D0-4E29-B73A-AF1BF109F300}" sibTransId="{91226852-5F9A-4FD0-9B76-8ACCD7609BC3}"/>
    <dgm:cxn modelId="{3719BCCA-00B5-401F-AA85-4BB6497E62C9}" type="presOf" srcId="{A765EEB7-567A-42E0-816D-76F8008D7159}" destId="{09717B86-0093-4B0B-98C8-7E73F6F0E0A1}" srcOrd="0" destOrd="0" presId="urn:microsoft.com/office/officeart/2005/8/layout/process3"/>
    <dgm:cxn modelId="{755B94CD-E8BB-4F45-B2A7-25CFF5CE205F}" type="presOf" srcId="{5A743F8E-68C2-4012-A707-B25AF4BCA4B4}" destId="{7611C0B0-F725-41C5-AB78-9D3A619949E5}" srcOrd="0" destOrd="0" presId="urn:microsoft.com/office/officeart/2005/8/layout/process3"/>
    <dgm:cxn modelId="{78F89ECE-CF9A-487E-9B91-ACB3774F7D96}" type="presOf" srcId="{352DA4A8-E7A2-4BEB-A18D-F1A4365B0AFA}" destId="{6D44CE6F-7817-49E4-A7F4-5265CC4E1EB0}" srcOrd="0" destOrd="1" presId="urn:microsoft.com/office/officeart/2005/8/layout/process3"/>
    <dgm:cxn modelId="{CD8E90D1-BE89-44C6-B8F1-83DCE907189A}" srcId="{DB99BFA5-5AAA-495B-A91C-45B9678051C9}" destId="{B832F83E-F88B-4A9A-A4C6-66DA0138E088}" srcOrd="1" destOrd="0" parTransId="{FC0F24B2-23A2-44B4-A855-AF5FCD9B9E98}" sibTransId="{0D598A83-B5F7-4C4D-9E9B-7162AD9CF1B6}"/>
    <dgm:cxn modelId="{96DF39DE-296C-421C-8FA0-D43B1E3A1629}" type="presOf" srcId="{91226852-5F9A-4FD0-9B76-8ACCD7609BC3}" destId="{4D06665F-A2F0-4892-8A29-F0C3879FE6C6}" srcOrd="1" destOrd="0" presId="urn:microsoft.com/office/officeart/2005/8/layout/process3"/>
    <dgm:cxn modelId="{DA879AF1-9D6A-4379-AA74-9FD3379EBFCB}" type="presOf" srcId="{5BD9B649-3762-4F70-8C69-A907DD545DFC}" destId="{6D44CE6F-7817-49E4-A7F4-5265CC4E1EB0}" srcOrd="0" destOrd="0" presId="urn:microsoft.com/office/officeart/2005/8/layout/process3"/>
    <dgm:cxn modelId="{5BB07C7E-52B6-49A7-A2AD-EDFD678AC7B9}" type="presParOf" srcId="{8A03C601-A86A-4AA3-9DC4-E21D2932F98B}" destId="{D68FB303-C0F2-43F9-8EFD-5A91595F1031}" srcOrd="0" destOrd="0" presId="urn:microsoft.com/office/officeart/2005/8/layout/process3"/>
    <dgm:cxn modelId="{965849FB-CC0F-4DF1-A915-F756E84C8D0F}" type="presParOf" srcId="{D68FB303-C0F2-43F9-8EFD-5A91595F1031}" destId="{EA16CF35-59CD-49EA-A08D-3E082B1FEC6E}" srcOrd="0" destOrd="0" presId="urn:microsoft.com/office/officeart/2005/8/layout/process3"/>
    <dgm:cxn modelId="{8FB6EECB-50A7-4F31-856A-E8597006F9A7}" type="presParOf" srcId="{D68FB303-C0F2-43F9-8EFD-5A91595F1031}" destId="{6082322D-DFC2-4B96-A701-A3372890CBE0}" srcOrd="1" destOrd="0" presId="urn:microsoft.com/office/officeart/2005/8/layout/process3"/>
    <dgm:cxn modelId="{C8A7BB9D-C125-43DA-842B-7971C0050258}" type="presParOf" srcId="{D68FB303-C0F2-43F9-8EFD-5A91595F1031}" destId="{6F82DD4E-B69E-44D2-BD02-3E3F8290D3CA}" srcOrd="2" destOrd="0" presId="urn:microsoft.com/office/officeart/2005/8/layout/process3"/>
    <dgm:cxn modelId="{FB2DD179-2F2D-41B1-8D67-0BBAF98120FA}" type="presParOf" srcId="{8A03C601-A86A-4AA3-9DC4-E21D2932F98B}" destId="{5C3FDFCC-E626-42B2-B124-94DACF92ED35}" srcOrd="1" destOrd="0" presId="urn:microsoft.com/office/officeart/2005/8/layout/process3"/>
    <dgm:cxn modelId="{78974E23-AA6B-4D69-BC6E-C0DDD571E367}" type="presParOf" srcId="{5C3FDFCC-E626-42B2-B124-94DACF92ED35}" destId="{4D06665F-A2F0-4892-8A29-F0C3879FE6C6}" srcOrd="0" destOrd="0" presId="urn:microsoft.com/office/officeart/2005/8/layout/process3"/>
    <dgm:cxn modelId="{9797A389-183A-4119-AB3C-E3CE1A4FD6A2}" type="presParOf" srcId="{8A03C601-A86A-4AA3-9DC4-E21D2932F98B}" destId="{3951956A-1238-43A0-AB83-341E388A7E13}" srcOrd="2" destOrd="0" presId="urn:microsoft.com/office/officeart/2005/8/layout/process3"/>
    <dgm:cxn modelId="{52A789C2-83ED-4F18-99C9-EB3F759B4FFF}" type="presParOf" srcId="{3951956A-1238-43A0-AB83-341E388A7E13}" destId="{EB5C4E3B-D644-473C-8A34-786A5EBF8C57}" srcOrd="0" destOrd="0" presId="urn:microsoft.com/office/officeart/2005/8/layout/process3"/>
    <dgm:cxn modelId="{364F2B7F-FB88-4FC3-9434-6717AEA496BF}" type="presParOf" srcId="{3951956A-1238-43A0-AB83-341E388A7E13}" destId="{7722FAF5-29E1-4361-9C48-F4AF0C23D1F3}" srcOrd="1" destOrd="0" presId="urn:microsoft.com/office/officeart/2005/8/layout/process3"/>
    <dgm:cxn modelId="{1B6936A0-7BB6-4D03-ACAE-6F67E6FAD006}" type="presParOf" srcId="{3951956A-1238-43A0-AB83-341E388A7E13}" destId="{6D44CE6F-7817-49E4-A7F4-5265CC4E1EB0}" srcOrd="2" destOrd="0" presId="urn:microsoft.com/office/officeart/2005/8/layout/process3"/>
    <dgm:cxn modelId="{162774A2-0FB8-4D10-854F-E296791363E9}" type="presParOf" srcId="{8A03C601-A86A-4AA3-9DC4-E21D2932F98B}" destId="{F7DF5FC4-F9E9-4448-9D96-887F257D514C}" srcOrd="3" destOrd="0" presId="urn:microsoft.com/office/officeart/2005/8/layout/process3"/>
    <dgm:cxn modelId="{CE642B9D-C9AD-47FD-94C4-6FF6E25DE54A}" type="presParOf" srcId="{F7DF5FC4-F9E9-4448-9D96-887F257D514C}" destId="{B1C83D92-C4D1-4BEF-AACB-8EEB2E1A0043}" srcOrd="0" destOrd="0" presId="urn:microsoft.com/office/officeart/2005/8/layout/process3"/>
    <dgm:cxn modelId="{6C154E50-81A2-41AF-AC11-C26B5433B198}" type="presParOf" srcId="{8A03C601-A86A-4AA3-9DC4-E21D2932F98B}" destId="{211918C8-EDBD-4D83-99B6-8051B72A13E5}" srcOrd="4" destOrd="0" presId="urn:microsoft.com/office/officeart/2005/8/layout/process3"/>
    <dgm:cxn modelId="{064CFE7C-A7B5-4EA4-A6F0-AFA43A309928}" type="presParOf" srcId="{211918C8-EDBD-4D83-99B6-8051B72A13E5}" destId="{7611C0B0-F725-41C5-AB78-9D3A619949E5}" srcOrd="0" destOrd="0" presId="urn:microsoft.com/office/officeart/2005/8/layout/process3"/>
    <dgm:cxn modelId="{3CC84491-657F-413A-8EF5-0867B5C58E0F}" type="presParOf" srcId="{211918C8-EDBD-4D83-99B6-8051B72A13E5}" destId="{4447E296-EB12-40F4-B1CF-4D97AED9A750}" srcOrd="1" destOrd="0" presId="urn:microsoft.com/office/officeart/2005/8/layout/process3"/>
    <dgm:cxn modelId="{7F0E34A9-4985-4443-8912-203D8441F425}" type="presParOf" srcId="{211918C8-EDBD-4D83-99B6-8051B72A13E5}" destId="{09717B86-0093-4B0B-98C8-7E73F6F0E0A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2322D-DFC2-4B96-A701-A3372890CBE0}">
      <dsp:nvSpPr>
        <dsp:cNvPr id="0" name=""/>
        <dsp:cNvSpPr/>
      </dsp:nvSpPr>
      <dsp:spPr>
        <a:xfrm>
          <a:off x="5106" y="160253"/>
          <a:ext cx="2321648" cy="691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GB" sz="1600" kern="1200"/>
            <a:t>April - May 2023</a:t>
          </a:r>
        </a:p>
      </dsp:txBody>
      <dsp:txXfrm>
        <a:off x="5106" y="160253"/>
        <a:ext cx="2321648" cy="460800"/>
      </dsp:txXfrm>
    </dsp:sp>
    <dsp:sp modelId="{6F82DD4E-B69E-44D2-BD02-3E3F8290D3CA}">
      <dsp:nvSpPr>
        <dsp:cNvPr id="0" name=""/>
        <dsp:cNvSpPr/>
      </dsp:nvSpPr>
      <dsp:spPr>
        <a:xfrm>
          <a:off x="480624" y="621053"/>
          <a:ext cx="2321648" cy="17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a:t>Autistic people &amp; carers (72 attended)</a:t>
          </a:r>
          <a:endParaRPr lang="en-GB" sz="1600" kern="1200">
            <a:solidFill>
              <a:srgbClr val="FF00FF"/>
            </a:solidFill>
          </a:endParaRPr>
        </a:p>
        <a:p>
          <a:pPr marL="171450" lvl="1" indent="-171450" algn="l" defTabSz="711200">
            <a:lnSpc>
              <a:spcPct val="90000"/>
            </a:lnSpc>
            <a:spcBef>
              <a:spcPct val="0"/>
            </a:spcBef>
            <a:spcAft>
              <a:spcPct val="15000"/>
            </a:spcAft>
            <a:buChar char="•"/>
          </a:pPr>
          <a:r>
            <a:rPr lang="en-GB" sz="1600" kern="1200"/>
            <a:t>8 events (local &amp; virtual, 104 participants)</a:t>
          </a:r>
          <a:endParaRPr lang="en-GB" sz="1600" kern="1200">
            <a:solidFill>
              <a:srgbClr val="FF00FF"/>
            </a:solidFill>
          </a:endParaRPr>
        </a:p>
        <a:p>
          <a:pPr marL="171450" lvl="1" indent="-171450" algn="l" defTabSz="711200">
            <a:lnSpc>
              <a:spcPct val="90000"/>
            </a:lnSpc>
            <a:spcBef>
              <a:spcPct val="0"/>
            </a:spcBef>
            <a:spcAft>
              <a:spcPct val="15000"/>
            </a:spcAft>
            <a:buChar char="•"/>
          </a:pPr>
          <a:r>
            <a:rPr lang="en-GB" sz="1600" kern="1200"/>
            <a:t>170 survey responses</a:t>
          </a:r>
        </a:p>
      </dsp:txBody>
      <dsp:txXfrm>
        <a:off x="532079" y="672508"/>
        <a:ext cx="2218738" cy="1653890"/>
      </dsp:txXfrm>
    </dsp:sp>
    <dsp:sp modelId="{5C3FDFCC-E626-42B2-B124-94DACF92ED35}">
      <dsp:nvSpPr>
        <dsp:cNvPr id="0" name=""/>
        <dsp:cNvSpPr/>
      </dsp:nvSpPr>
      <dsp:spPr>
        <a:xfrm>
          <a:off x="2678708" y="101641"/>
          <a:ext cx="746141" cy="5780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2678708" y="217246"/>
        <a:ext cx="572734" cy="346813"/>
      </dsp:txXfrm>
    </dsp:sp>
    <dsp:sp modelId="{7722FAF5-29E1-4361-9C48-F4AF0C23D1F3}">
      <dsp:nvSpPr>
        <dsp:cNvPr id="0" name=""/>
        <dsp:cNvSpPr/>
      </dsp:nvSpPr>
      <dsp:spPr>
        <a:xfrm>
          <a:off x="3734569" y="160253"/>
          <a:ext cx="2321648" cy="691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GB" sz="1600" kern="1200"/>
            <a:t>July 2023</a:t>
          </a:r>
        </a:p>
      </dsp:txBody>
      <dsp:txXfrm>
        <a:off x="3734569" y="160253"/>
        <a:ext cx="2321648" cy="460800"/>
      </dsp:txXfrm>
    </dsp:sp>
    <dsp:sp modelId="{6D44CE6F-7817-49E4-A7F4-5265CC4E1EB0}">
      <dsp:nvSpPr>
        <dsp:cNvPr id="0" name=""/>
        <dsp:cNvSpPr/>
      </dsp:nvSpPr>
      <dsp:spPr>
        <a:xfrm>
          <a:off x="4210087" y="621053"/>
          <a:ext cx="2321648" cy="17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a:t>Practitioners from across partner organisations</a:t>
          </a:r>
        </a:p>
        <a:p>
          <a:pPr marL="171450" lvl="1" indent="-171450" algn="l" defTabSz="711200">
            <a:lnSpc>
              <a:spcPct val="90000"/>
            </a:lnSpc>
            <a:spcBef>
              <a:spcPct val="0"/>
            </a:spcBef>
            <a:spcAft>
              <a:spcPct val="15000"/>
            </a:spcAft>
            <a:buChar char="•"/>
          </a:pPr>
          <a:r>
            <a:rPr lang="en-GB" sz="1600" kern="1200"/>
            <a:t>7 events, 104 people</a:t>
          </a:r>
        </a:p>
        <a:p>
          <a:pPr marL="171450" lvl="1" indent="-171450" algn="l" defTabSz="711200">
            <a:lnSpc>
              <a:spcPct val="90000"/>
            </a:lnSpc>
            <a:spcBef>
              <a:spcPct val="0"/>
            </a:spcBef>
            <a:spcAft>
              <a:spcPct val="15000"/>
            </a:spcAft>
            <a:buChar char="•"/>
          </a:pPr>
          <a:r>
            <a:rPr lang="en-GB" sz="1600" kern="1200"/>
            <a:t>2 partnership meetings, 40 people</a:t>
          </a:r>
        </a:p>
      </dsp:txBody>
      <dsp:txXfrm>
        <a:off x="4261542" y="672508"/>
        <a:ext cx="2218738" cy="1653890"/>
      </dsp:txXfrm>
    </dsp:sp>
    <dsp:sp modelId="{F7DF5FC4-F9E9-4448-9D96-887F257D514C}">
      <dsp:nvSpPr>
        <dsp:cNvPr id="0" name=""/>
        <dsp:cNvSpPr/>
      </dsp:nvSpPr>
      <dsp:spPr>
        <a:xfrm>
          <a:off x="6408171" y="101641"/>
          <a:ext cx="746141" cy="5780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6408171" y="217246"/>
        <a:ext cx="572734" cy="346813"/>
      </dsp:txXfrm>
    </dsp:sp>
    <dsp:sp modelId="{4447E296-EB12-40F4-B1CF-4D97AED9A750}">
      <dsp:nvSpPr>
        <dsp:cNvPr id="0" name=""/>
        <dsp:cNvSpPr/>
      </dsp:nvSpPr>
      <dsp:spPr>
        <a:xfrm>
          <a:off x="7464032" y="160253"/>
          <a:ext cx="2321648" cy="691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GB" sz="1600" kern="1200"/>
            <a:t>Sept 2023</a:t>
          </a:r>
        </a:p>
      </dsp:txBody>
      <dsp:txXfrm>
        <a:off x="7464032" y="160253"/>
        <a:ext cx="2321648" cy="460800"/>
      </dsp:txXfrm>
    </dsp:sp>
    <dsp:sp modelId="{09717B86-0093-4B0B-98C8-7E73F6F0E0A1}">
      <dsp:nvSpPr>
        <dsp:cNvPr id="0" name=""/>
        <dsp:cNvSpPr/>
      </dsp:nvSpPr>
      <dsp:spPr>
        <a:xfrm>
          <a:off x="7939551" y="621053"/>
          <a:ext cx="2321648" cy="17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a:t>Autistic people, carers, practitioners and partners together</a:t>
          </a:r>
        </a:p>
        <a:p>
          <a:pPr marL="171450" lvl="1" indent="-171450" algn="l" defTabSz="711200">
            <a:lnSpc>
              <a:spcPct val="90000"/>
            </a:lnSpc>
            <a:spcBef>
              <a:spcPct val="0"/>
            </a:spcBef>
            <a:spcAft>
              <a:spcPct val="15000"/>
            </a:spcAft>
            <a:buChar char="•"/>
          </a:pPr>
          <a:r>
            <a:rPr lang="en-GB" sz="1600" kern="1200">
              <a:solidFill>
                <a:schemeClr val="tx1"/>
              </a:solidFill>
            </a:rPr>
            <a:t>7 action-planning sessions with 77 people participating</a:t>
          </a:r>
        </a:p>
      </dsp:txBody>
      <dsp:txXfrm>
        <a:off x="7991006" y="672508"/>
        <a:ext cx="2218738" cy="16538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EB6F8-6DF9-4C39-8640-85657C46DCC3}" type="datetimeFigureOut">
              <a:rPr lang="en-GB" smtClean="0"/>
              <a:t>11/10/2023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D2649D-D7A7-498B-8A21-9D418A8ADB82}" type="slidenum">
              <a:rPr lang="en-GB" smtClean="0"/>
              <a:t>‹#›</a:t>
            </a:fld>
            <a:endParaRPr lang="en-GB"/>
          </a:p>
        </p:txBody>
      </p:sp>
    </p:spTree>
    <p:extLst>
      <p:ext uri="{BB962C8B-B14F-4D97-AF65-F5344CB8AC3E}">
        <p14:creationId xmlns:p14="http://schemas.microsoft.com/office/powerpoint/2010/main" val="334124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2A291-FD4D-43BA-9426-9458D754423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123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C87A3-1105-1F33-B7DB-0C55B677B2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022E8A3-9B17-C373-DDE7-E89191CB6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B8B337F-F278-927F-BD89-C854F56FABB4}"/>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90039B83-D2CA-BA70-46E0-B596F07634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8EAE31-920D-6C6D-DA64-8967D8056987}"/>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1983153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6A9E5-DC46-13E9-1B5B-307D8E6180E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435F1717-5836-21D2-66EB-1BF2AAC2DFF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AFF0CC5-53F6-FC10-5576-9BF4D833A0BE}"/>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A6B13343-47D6-8F2D-E524-742E0A4858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51F332-F09B-5C0B-2C3C-E599BE151689}"/>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269606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7C9345-45F0-AD7B-991B-F259CD095F4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383D84A-5E6D-BA16-4A2E-D94EA435C8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0ED63D-D9F4-8CAF-F298-DB5250B1A4F1}"/>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B8AEF156-0265-40DE-3180-860512BFB3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C96CB2-CCAE-5B51-75BB-3A85553C78CA}"/>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868283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4432B-C685-4DEA-A8AA-E96062DAF15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0761742-30F0-4E22-8335-D4B8DCDDFF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2280938-AB92-4858-9FD5-10FF0C7A3710}"/>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87056079-F1AD-4D5F-99FC-20AF1F73D9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D43CD9-A645-4206-AE7E-F3637920E104}"/>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3167602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10AF2-406D-45A7-B82A-5781B9D29DF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6AEC3B-2929-4665-ACE6-3A13EA90745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E4AF5DC-116B-4D95-BCE9-6C7B44AFCA0E}"/>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15AD3C78-6895-48A0-84C8-757B9FD3D5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3F0CD6-8A6D-43DF-B148-E30289F2D31B}"/>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998635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E7A3D-DAA0-436E-A3E9-B25C46DE2DDE}"/>
              </a:ext>
            </a:extLst>
          </p:cNvPr>
          <p:cNvSpPr>
            <a:spLocks noGrp="1"/>
          </p:cNvSpPr>
          <p:nvPr>
            <p:ph type="title"/>
          </p:nvPr>
        </p:nvSpPr>
        <p:spPr>
          <a:xfrm>
            <a:off x="831850" y="1709740"/>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3F14A9C-5A60-4074-A170-4B7B0B22A348}"/>
              </a:ext>
            </a:extLst>
          </p:cNvPr>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4FD991B-4B0E-4CBD-875C-EF4A87DB435C}"/>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D32FF733-BF7E-403D-A942-B5332D8C39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602333-6E1D-4B59-A5FB-488B1F54EABE}"/>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773703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76466-021C-4AAE-B0FB-E6B495AE1B5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CA144E0-FFDA-4B7E-B8C6-6A65A95C5C6B}"/>
              </a:ext>
            </a:extLst>
          </p:cNvPr>
          <p:cNvSpPr>
            <a:spLocks noGrp="1"/>
          </p:cNvSpPr>
          <p:nvPr>
            <p:ph sz="half" idx="1"/>
          </p:nvPr>
        </p:nvSpPr>
        <p:spPr>
          <a:xfrm>
            <a:off x="838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2AFA975-1BAE-4AC8-BA76-0212B787E60D}"/>
              </a:ext>
            </a:extLst>
          </p:cNvPr>
          <p:cNvSpPr>
            <a:spLocks noGrp="1"/>
          </p:cNvSpPr>
          <p:nvPr>
            <p:ph sz="half" idx="2"/>
          </p:nvPr>
        </p:nvSpPr>
        <p:spPr>
          <a:xfrm>
            <a:off x="6172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743BF1FB-9FE3-4FA1-A399-144A9BF4306F}"/>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6" name="Footer Placeholder 5">
            <a:extLst>
              <a:ext uri="{FF2B5EF4-FFF2-40B4-BE49-F238E27FC236}">
                <a16:creationId xmlns:a16="http://schemas.microsoft.com/office/drawing/2014/main" id="{BFC22F14-EC3A-40D5-ADDF-43EA283EE0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0EC9FE-AD88-415D-A4A6-3B3DB456BFC9}"/>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562610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A638-CC63-47A1-9D10-CE69EF3D55F9}"/>
              </a:ext>
            </a:extLst>
          </p:cNvPr>
          <p:cNvSpPr>
            <a:spLocks noGrp="1"/>
          </p:cNvSpPr>
          <p:nvPr>
            <p:ph type="title"/>
          </p:nvPr>
        </p:nvSpPr>
        <p:spPr>
          <a:xfrm>
            <a:off x="839789" y="365127"/>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5B7C2AF-C1C2-4B6B-AB91-2E9A8C723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D22F8D5-B9D0-45F1-B05E-3E38C7F8E8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FA12C44-B431-4AD0-9724-90C1FAF1E1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B550C4E-6413-4CEB-9049-84D03E11DD0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E8B8A47-EFFB-4A02-B9DA-C78423F90F88}"/>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8" name="Footer Placeholder 7">
            <a:extLst>
              <a:ext uri="{FF2B5EF4-FFF2-40B4-BE49-F238E27FC236}">
                <a16:creationId xmlns:a16="http://schemas.microsoft.com/office/drawing/2014/main" id="{11A81D86-9048-43AF-850A-1A2BC7E13B0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34FCDB6-DE6B-48ED-916A-D9696601E273}"/>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922332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D244-2F53-4800-9A44-F5FB3F4128D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F16501A-75DE-4CBA-8DDE-25CC32AB051F}"/>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4" name="Footer Placeholder 3">
            <a:extLst>
              <a:ext uri="{FF2B5EF4-FFF2-40B4-BE49-F238E27FC236}">
                <a16:creationId xmlns:a16="http://schemas.microsoft.com/office/drawing/2014/main" id="{2CFE2051-A3D3-47CE-A386-938FDCA0CF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38915A-2262-49A9-86B4-81716A8B12CF}"/>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9143867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BEC46E-8567-4315-9E5F-B2ADD10F4EE2}"/>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3" name="Footer Placeholder 2">
            <a:extLst>
              <a:ext uri="{FF2B5EF4-FFF2-40B4-BE49-F238E27FC236}">
                <a16:creationId xmlns:a16="http://schemas.microsoft.com/office/drawing/2014/main" id="{05D29CC0-999B-483C-AEFB-35405739D7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6EF1F2-F176-4DE7-8FA8-7ABD821B698C}"/>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7045374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A5F1-8A6D-44B7-AF8A-87350C68F2D8}"/>
              </a:ext>
            </a:extLst>
          </p:cNvPr>
          <p:cNvSpPr>
            <a:spLocks noGrp="1"/>
          </p:cNvSpPr>
          <p:nvPr>
            <p:ph type="title"/>
          </p:nvPr>
        </p:nvSpPr>
        <p:spPr>
          <a:xfrm>
            <a:off x="839789" y="457200"/>
            <a:ext cx="3932238"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0F4543D-E7E7-49C2-836E-5FE2E023C0F0}"/>
              </a:ext>
            </a:extLst>
          </p:cNvPr>
          <p:cNvSpPr>
            <a:spLocks noGrp="1"/>
          </p:cNvSpPr>
          <p:nvPr>
            <p:ph idx="1"/>
          </p:nvPr>
        </p:nvSpPr>
        <p:spPr>
          <a:xfrm>
            <a:off x="5183188"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3195214-740A-4582-AC1E-E5460DCB783F}"/>
              </a:ext>
            </a:extLst>
          </p:cNvPr>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97A6F0-028F-4309-931C-8039833687C1}"/>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6" name="Footer Placeholder 5">
            <a:extLst>
              <a:ext uri="{FF2B5EF4-FFF2-40B4-BE49-F238E27FC236}">
                <a16:creationId xmlns:a16="http://schemas.microsoft.com/office/drawing/2014/main" id="{3416844D-FA49-430B-9B1A-2DC71E2CAB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FDD965-83AB-450C-BE75-5EB0F5BEC803}"/>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95377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F03B-CEAB-2404-C9F1-281D62F6D4F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B21B066-3582-124F-7782-1F9FBB3BB40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FE4EE57-653D-DE72-F0BA-2E4285A77018}"/>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4C670C31-E2B6-8E7C-0C38-8B218C91B3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8D019D-8FF5-C1F8-B2C9-7A01247A049B}"/>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4075135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8CEF-AE84-4178-A4B3-5EB6C2E27D43}"/>
              </a:ext>
            </a:extLst>
          </p:cNvPr>
          <p:cNvSpPr>
            <a:spLocks noGrp="1"/>
          </p:cNvSpPr>
          <p:nvPr>
            <p:ph type="title"/>
          </p:nvPr>
        </p:nvSpPr>
        <p:spPr>
          <a:xfrm>
            <a:off x="839789" y="457200"/>
            <a:ext cx="3932238"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CB159CD-1495-4AB6-AA9B-6330D31B5A1B}"/>
              </a:ext>
            </a:extLst>
          </p:cNvPr>
          <p:cNvSpPr>
            <a:spLocks noGrp="1"/>
          </p:cNvSpPr>
          <p:nvPr>
            <p:ph type="pic" idx="1"/>
          </p:nvPr>
        </p:nvSpPr>
        <p:spPr>
          <a:xfrm>
            <a:off x="5183188" y="987427"/>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782E9D0-C8CF-469A-916F-FAA12DC3C0E1}"/>
              </a:ext>
            </a:extLst>
          </p:cNvPr>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FCB67E-418A-42D6-A28F-29C0B288434F}"/>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6" name="Footer Placeholder 5">
            <a:extLst>
              <a:ext uri="{FF2B5EF4-FFF2-40B4-BE49-F238E27FC236}">
                <a16:creationId xmlns:a16="http://schemas.microsoft.com/office/drawing/2014/main" id="{FB30F446-0CAC-4C63-9CCA-FF1A28DF8D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875F2-CAF9-4BB2-9C69-080871A38534}"/>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5133522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7280-5592-49A3-B94B-878C0710805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F58394F-EE48-4BE0-8E3E-5FF372718B2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5ADAE6B-40AE-406D-8392-1B36AFFA3B62}"/>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805E36BF-4506-482D-BE97-8BD65B2E1A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4E4CD5-6745-41B5-8919-CB74D144C5D1}"/>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663220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7CBD87-6682-47D5-83C6-E34FFE0BDA7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FF0A0D7-0E70-4B24-BE5E-841242FC8B4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C8F4105-8C6B-4426-9D1E-F3B6B4241C76}"/>
              </a:ext>
            </a:extLst>
          </p:cNvPr>
          <p:cNvSpPr>
            <a:spLocks noGrp="1"/>
          </p:cNvSpPr>
          <p:nvPr>
            <p:ph type="dt" sz="half" idx="10"/>
          </p:nvPr>
        </p:nvSpPr>
        <p:spPr/>
        <p:txBody>
          <a:body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4DC6188D-9A61-46D5-8F77-C53E9567E4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EC9E05-91CC-41A6-9612-2F144B35A23F}"/>
              </a:ext>
            </a:extLst>
          </p:cNvPr>
          <p:cNvSpPr>
            <a:spLocks noGrp="1"/>
          </p:cNvSpPr>
          <p:nvPr>
            <p:ph type="sldNum" sz="quarter" idx="12"/>
          </p:nvPr>
        </p:nvSpPr>
        <p:spPr/>
        <p:txBody>
          <a:bodyPr/>
          <a:lstStyle/>
          <a:p>
            <a:fld id="{138192AF-3F1F-4B10-AC9C-4EC520FA248C}" type="slidenum">
              <a:rPr lang="en-GB" smtClean="0"/>
              <a:t>‹#›</a:t>
            </a:fld>
            <a:endParaRPr lang="en-GB"/>
          </a:p>
        </p:txBody>
      </p:sp>
    </p:spTree>
    <p:extLst>
      <p:ext uri="{BB962C8B-B14F-4D97-AF65-F5344CB8AC3E}">
        <p14:creationId xmlns:p14="http://schemas.microsoft.com/office/powerpoint/2010/main" val="251864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2F8E3-BCC2-3FFA-1821-B2CDAE064FD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7EB48D4-650D-FD8D-6F7A-3C0D18525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943FD73-5343-633A-A863-93A339C0B2C7}"/>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CA0A13E9-389B-A472-14BF-5A17FD4B7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8153AE-F057-82CC-173E-909AEDF37534}"/>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79630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721F1-6A2E-23F6-7D6B-D8F71AA7B1F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BD8CA62-BB90-0CD1-FABD-78AA1C7670D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7F9EB8A-A964-6407-1B57-17B8E4A86B7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5A1E94A-A661-82FC-2314-5907A9411C65}"/>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6" name="Footer Placeholder 5">
            <a:extLst>
              <a:ext uri="{FF2B5EF4-FFF2-40B4-BE49-F238E27FC236}">
                <a16:creationId xmlns:a16="http://schemas.microsoft.com/office/drawing/2014/main" id="{3D85CA42-796F-57F5-D1B6-CCC48A370C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03C157-6B94-5E51-E28E-22DB8A2CEE36}"/>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98194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6EB34-0969-C755-7F0C-A717E2B77357}"/>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2622C30-1B41-793B-EE93-1B0587F4CA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1761F33-8CBB-C009-9D12-0568615C0F6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3AFD317-69A1-34AF-EF8E-BCFE937444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828B618-7A58-B6A7-5796-068E6316E4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ADA5EBE-1D33-CFDA-7006-3D2B1EBF7A03}"/>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8" name="Footer Placeholder 7">
            <a:extLst>
              <a:ext uri="{FF2B5EF4-FFF2-40B4-BE49-F238E27FC236}">
                <a16:creationId xmlns:a16="http://schemas.microsoft.com/office/drawing/2014/main" id="{5723D53B-8DA2-B035-EB3E-DE45D0E1533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6169AF-E853-E9B4-E695-E35CE802104F}"/>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409992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3AFF-D7C9-A1A1-78EA-1400E337B50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5F1065C-A647-1491-EA13-F26EDE9C890B}"/>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4" name="Footer Placeholder 3">
            <a:extLst>
              <a:ext uri="{FF2B5EF4-FFF2-40B4-BE49-F238E27FC236}">
                <a16:creationId xmlns:a16="http://schemas.microsoft.com/office/drawing/2014/main" id="{B3617386-AAE4-7F4D-2C9D-7E0030A4BC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A8B1E7E-58D2-C0AA-0749-49F3132E8227}"/>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6574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CE6782-8A2F-6570-84CF-16F35CBD19C7}"/>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3" name="Footer Placeholder 2">
            <a:extLst>
              <a:ext uri="{FF2B5EF4-FFF2-40B4-BE49-F238E27FC236}">
                <a16:creationId xmlns:a16="http://schemas.microsoft.com/office/drawing/2014/main" id="{539E6E88-66CE-36C5-85CB-DCBD78F60A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FF3662-DC4B-0515-4BF6-04F49716B94C}"/>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334724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81651-C49C-9F92-14C3-D80012C5BAC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7756204-9603-55C2-00C5-0F4AF8FA2A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9F87979-EFE4-0387-2097-778A5DB38D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0B9EB6F-B5EA-3992-E402-F78293C092F2}"/>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6" name="Footer Placeholder 5">
            <a:extLst>
              <a:ext uri="{FF2B5EF4-FFF2-40B4-BE49-F238E27FC236}">
                <a16:creationId xmlns:a16="http://schemas.microsoft.com/office/drawing/2014/main" id="{633BA2BD-B379-1B79-CFB1-E0FF443A90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BB11D6-7633-0A11-1F06-56FE0D0672F9}"/>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577637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FF75-23F3-B607-C7CE-20E6BCFE732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F7DA50B-673E-9CD5-674C-028C54868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982650F-6993-F0C8-8B6B-E85404E48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DA87AD-F2AE-06C8-625F-BEFA93CB11E1}"/>
              </a:ext>
            </a:extLst>
          </p:cNvPr>
          <p:cNvSpPr>
            <a:spLocks noGrp="1"/>
          </p:cNvSpPr>
          <p:nvPr>
            <p:ph type="dt" sz="half" idx="10"/>
          </p:nvPr>
        </p:nvSpPr>
        <p:spPr/>
        <p:txBody>
          <a:bodyPr/>
          <a:lstStyle/>
          <a:p>
            <a:fld id="{971D9B70-8023-47FC-B663-56E456EC0AC8}" type="datetimeFigureOut">
              <a:rPr lang="en-GB" smtClean="0"/>
              <a:t>11/10/2023</a:t>
            </a:fld>
            <a:endParaRPr lang="en-GB"/>
          </a:p>
        </p:txBody>
      </p:sp>
      <p:sp>
        <p:nvSpPr>
          <p:cNvPr id="6" name="Footer Placeholder 5">
            <a:extLst>
              <a:ext uri="{FF2B5EF4-FFF2-40B4-BE49-F238E27FC236}">
                <a16:creationId xmlns:a16="http://schemas.microsoft.com/office/drawing/2014/main" id="{867FB115-F957-89A8-C0FF-5BA1988CA5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A467ED-59F5-5081-6DAA-9C79AADAA2B2}"/>
              </a:ext>
            </a:extLst>
          </p:cNvPr>
          <p:cNvSpPr>
            <a:spLocks noGrp="1"/>
          </p:cNvSpPr>
          <p:nvPr>
            <p:ph type="sldNum" sz="quarter" idx="12"/>
          </p:nvPr>
        </p:nvSpPr>
        <p:spPr/>
        <p:txBody>
          <a:bodyPr/>
          <a:lstStyle/>
          <a:p>
            <a:fld id="{60311666-C1B9-49FD-892E-FF30A381081E}" type="slidenum">
              <a:rPr lang="en-GB" smtClean="0"/>
              <a:t>‹#›</a:t>
            </a:fld>
            <a:endParaRPr lang="en-GB"/>
          </a:p>
        </p:txBody>
      </p:sp>
    </p:spTree>
    <p:extLst>
      <p:ext uri="{BB962C8B-B14F-4D97-AF65-F5344CB8AC3E}">
        <p14:creationId xmlns:p14="http://schemas.microsoft.com/office/powerpoint/2010/main" val="23982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7E8211-BA8E-E1ED-8A27-6D258F6DBD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9F3A057-CC82-1A25-B328-631624E6B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C60C870-87B8-C754-5692-82F37FDF4C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D9B70-8023-47FC-B663-56E456EC0AC8}" type="datetimeFigureOut">
              <a:rPr lang="en-GB" smtClean="0"/>
              <a:t>11/10/2023</a:t>
            </a:fld>
            <a:endParaRPr lang="en-GB"/>
          </a:p>
        </p:txBody>
      </p:sp>
      <p:sp>
        <p:nvSpPr>
          <p:cNvPr id="5" name="Footer Placeholder 4">
            <a:extLst>
              <a:ext uri="{FF2B5EF4-FFF2-40B4-BE49-F238E27FC236}">
                <a16:creationId xmlns:a16="http://schemas.microsoft.com/office/drawing/2014/main" id="{40B9EA1A-443D-EE1B-2118-D4EE745DCC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0EAF65-4835-E287-EDA9-98CFF77AC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11666-C1B9-49FD-892E-FF30A381081E}" type="slidenum">
              <a:rPr lang="en-GB" smtClean="0"/>
              <a:t>‹#›</a:t>
            </a:fld>
            <a:endParaRPr lang="en-GB"/>
          </a:p>
        </p:txBody>
      </p:sp>
      <p:sp>
        <p:nvSpPr>
          <p:cNvPr id="7" name="MSIPCMContentMarking" descr="{&quot;HashCode&quot;:-1399272816,&quot;Placement&quot;:&quot;Footer&quot;,&quot;Top&quot;:519.343,&quot;Left&quot;:451.105438,&quot;SlideWidth&quot;:960,&quot;SlideHeight&quot;:540}">
            <a:extLst>
              <a:ext uri="{FF2B5EF4-FFF2-40B4-BE49-F238E27FC236}">
                <a16:creationId xmlns:a16="http://schemas.microsoft.com/office/drawing/2014/main" id="{5EFA379E-EADA-44D0-07B3-067AFA40A890}"/>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3185332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ACBC67-1B13-40E7-9B4F-45B7E01DF2ED}"/>
              </a:ext>
            </a:extLst>
          </p:cNvPr>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38A2CA5-32F3-4ACF-8056-DD1DF98A1C9F}"/>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2C07DF2-D8E1-4D92-8CCD-10DDB9F1B881}"/>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DDDF0-2EC7-4E4A-A874-58B103F6A807}" type="datetimeFigureOut">
              <a:rPr lang="en-GB" smtClean="0"/>
              <a:t>11/10/2023</a:t>
            </a:fld>
            <a:endParaRPr lang="en-GB"/>
          </a:p>
        </p:txBody>
      </p:sp>
      <p:sp>
        <p:nvSpPr>
          <p:cNvPr id="5" name="Footer Placeholder 4">
            <a:extLst>
              <a:ext uri="{FF2B5EF4-FFF2-40B4-BE49-F238E27FC236}">
                <a16:creationId xmlns:a16="http://schemas.microsoft.com/office/drawing/2014/main" id="{3DF04762-6A8E-4C6C-9891-8CD3CD3D5F09}"/>
              </a:ext>
            </a:extLst>
          </p:cNvPr>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31D792-5CFA-42B6-BF98-D8671728FC43}"/>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192AF-3F1F-4B10-AC9C-4EC520FA248C}" type="slidenum">
              <a:rPr lang="en-GB" smtClean="0"/>
              <a:t>‹#›</a:t>
            </a:fld>
            <a:endParaRPr lang="en-GB"/>
          </a:p>
        </p:txBody>
      </p:sp>
      <p:sp>
        <p:nvSpPr>
          <p:cNvPr id="7" name="MSIPCMContentMarking" descr="{&quot;HashCode&quot;:-1399272816,&quot;Placement&quot;:&quot;Footer&quot;,&quot;Top&quot;:519.343,&quot;Left&quot;:451.105438,&quot;SlideWidth&quot;:960,&quot;SlideHeight&quot;:540}">
            <a:extLst>
              <a:ext uri="{FF2B5EF4-FFF2-40B4-BE49-F238E27FC236}">
                <a16:creationId xmlns:a16="http://schemas.microsoft.com/office/drawing/2014/main" id="{69B4C7DC-0AFE-4AD9-8750-6C7AB9A35BB9}"/>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1967757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image" Target="../media/image11.svg"/><Relationship Id="rId26" Type="http://schemas.openxmlformats.org/officeDocument/2006/relationships/image" Target="../media/image19.svg"/><Relationship Id="rId3" Type="http://schemas.openxmlformats.org/officeDocument/2006/relationships/diagramData" Target="../diagrams/data1.xml"/><Relationship Id="rId21" Type="http://schemas.openxmlformats.org/officeDocument/2006/relationships/image" Target="../media/image14.png"/><Relationship Id="rId34" Type="http://schemas.openxmlformats.org/officeDocument/2006/relationships/image" Target="../media/image27.svg"/><Relationship Id="rId7" Type="http://schemas.microsoft.com/office/2007/relationships/diagramDrawing" Target="../diagrams/drawing1.xml"/><Relationship Id="rId12" Type="http://schemas.openxmlformats.org/officeDocument/2006/relationships/image" Target="../media/image5.svg"/><Relationship Id="rId17" Type="http://schemas.openxmlformats.org/officeDocument/2006/relationships/image" Target="../media/image10.png"/><Relationship Id="rId25" Type="http://schemas.openxmlformats.org/officeDocument/2006/relationships/image" Target="../media/image18.png"/><Relationship Id="rId33" Type="http://schemas.openxmlformats.org/officeDocument/2006/relationships/image" Target="../media/image26.png"/><Relationship Id="rId2" Type="http://schemas.openxmlformats.org/officeDocument/2006/relationships/notesSlide" Target="../notesSlides/notesSlide1.xml"/><Relationship Id="rId16" Type="http://schemas.openxmlformats.org/officeDocument/2006/relationships/image" Target="../media/image9.svg"/><Relationship Id="rId20" Type="http://schemas.openxmlformats.org/officeDocument/2006/relationships/image" Target="../media/image13.svg"/><Relationship Id="rId29" Type="http://schemas.openxmlformats.org/officeDocument/2006/relationships/image" Target="../media/image22.png"/><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image" Target="../media/image4.png"/><Relationship Id="rId24" Type="http://schemas.openxmlformats.org/officeDocument/2006/relationships/image" Target="../media/image17.svg"/><Relationship Id="rId32" Type="http://schemas.openxmlformats.org/officeDocument/2006/relationships/image" Target="../media/image25.svg"/><Relationship Id="rId5" Type="http://schemas.openxmlformats.org/officeDocument/2006/relationships/diagramQuickStyle" Target="../diagrams/quickStyle1.xml"/><Relationship Id="rId15" Type="http://schemas.openxmlformats.org/officeDocument/2006/relationships/image" Target="../media/image8.png"/><Relationship Id="rId23" Type="http://schemas.openxmlformats.org/officeDocument/2006/relationships/image" Target="../media/image16.png"/><Relationship Id="rId28" Type="http://schemas.openxmlformats.org/officeDocument/2006/relationships/image" Target="../media/image21.svg"/><Relationship Id="rId10" Type="http://schemas.openxmlformats.org/officeDocument/2006/relationships/image" Target="../media/image3.svg"/><Relationship Id="rId19" Type="http://schemas.openxmlformats.org/officeDocument/2006/relationships/image" Target="../media/image12.png"/><Relationship Id="rId31" Type="http://schemas.openxmlformats.org/officeDocument/2006/relationships/image" Target="../media/image24.png"/><Relationship Id="rId4" Type="http://schemas.openxmlformats.org/officeDocument/2006/relationships/diagramLayout" Target="../diagrams/layout1.xml"/><Relationship Id="rId9" Type="http://schemas.openxmlformats.org/officeDocument/2006/relationships/image" Target="../media/image2.png"/><Relationship Id="rId14" Type="http://schemas.openxmlformats.org/officeDocument/2006/relationships/image" Target="../media/image7.svg"/><Relationship Id="rId22" Type="http://schemas.openxmlformats.org/officeDocument/2006/relationships/image" Target="../media/image15.svg"/><Relationship Id="rId27" Type="http://schemas.openxmlformats.org/officeDocument/2006/relationships/image" Target="../media/image20.png"/><Relationship Id="rId30" Type="http://schemas.openxmlformats.org/officeDocument/2006/relationships/image" Target="../media/image23.svg"/><Relationship Id="rId8" Type="http://schemas.openxmlformats.org/officeDocument/2006/relationships/hyperlink" Target="https://www.gov.uk/government/publications/national-strategy-for-autistic-children-young-people-and-adults-2021-to-2026/the-national-strategy-for-autistic-children-young-people-and-adults-2021-to-2026#introduction"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7.svg"/><Relationship Id="rId18" Type="http://schemas.openxmlformats.org/officeDocument/2006/relationships/image" Target="../media/image24.png"/><Relationship Id="rId3" Type="http://schemas.openxmlformats.org/officeDocument/2006/relationships/image" Target="../media/image11.svg"/><Relationship Id="rId21" Type="http://schemas.openxmlformats.org/officeDocument/2006/relationships/image" Target="../media/image27.svg"/><Relationship Id="rId7" Type="http://schemas.openxmlformats.org/officeDocument/2006/relationships/image" Target="../media/image15.svg"/><Relationship Id="rId12" Type="http://schemas.openxmlformats.org/officeDocument/2006/relationships/image" Target="../media/image16.png"/><Relationship Id="rId17" Type="http://schemas.openxmlformats.org/officeDocument/2006/relationships/image" Target="../media/image23.svg"/><Relationship Id="rId2" Type="http://schemas.openxmlformats.org/officeDocument/2006/relationships/image" Target="../media/image10.png"/><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13.xml"/><Relationship Id="rId6" Type="http://schemas.openxmlformats.org/officeDocument/2006/relationships/image" Target="../media/image14.png"/><Relationship Id="rId11" Type="http://schemas.openxmlformats.org/officeDocument/2006/relationships/image" Target="../media/image9.svg"/><Relationship Id="rId5" Type="http://schemas.openxmlformats.org/officeDocument/2006/relationships/image" Target="../media/image13.svg"/><Relationship Id="rId15" Type="http://schemas.openxmlformats.org/officeDocument/2006/relationships/image" Target="../media/image21.svg"/><Relationship Id="rId10" Type="http://schemas.openxmlformats.org/officeDocument/2006/relationships/image" Target="../media/image8.png"/><Relationship Id="rId19" Type="http://schemas.openxmlformats.org/officeDocument/2006/relationships/image" Target="../media/image25.svg"/><Relationship Id="rId4" Type="http://schemas.openxmlformats.org/officeDocument/2006/relationships/image" Target="../media/image12.png"/><Relationship Id="rId9" Type="http://schemas.openxmlformats.org/officeDocument/2006/relationships/image" Target="../media/image19.svg"/><Relationship Id="rId14" Type="http://schemas.openxmlformats.org/officeDocument/2006/relationships/image" Target="../media/image20.png"/><Relationship Id="rId22"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AD85A43-871D-9B89-F16A-13B8F1622566}"/>
              </a:ext>
            </a:extLst>
          </p:cNvPr>
          <p:cNvPicPr>
            <a:picLocks noChangeAspect="1"/>
          </p:cNvPicPr>
          <p:nvPr/>
        </p:nvPicPr>
        <p:blipFill rotWithShape="1">
          <a:blip r:embed="rId2"/>
          <a:srcRect l="14208" t="13629" r="55830" b="39422"/>
          <a:stretch/>
        </p:blipFill>
        <p:spPr>
          <a:xfrm>
            <a:off x="0" y="0"/>
            <a:ext cx="12681888" cy="6947065"/>
          </a:xfrm>
          <a:prstGeom prst="rect">
            <a:avLst/>
          </a:prstGeom>
        </p:spPr>
      </p:pic>
      <p:sp>
        <p:nvSpPr>
          <p:cNvPr id="2" name="TextBox 1">
            <a:extLst>
              <a:ext uri="{FF2B5EF4-FFF2-40B4-BE49-F238E27FC236}">
                <a16:creationId xmlns:a16="http://schemas.microsoft.com/office/drawing/2014/main" id="{E5C5A701-FEE0-4305-AE9D-938BACA7CE86}"/>
              </a:ext>
            </a:extLst>
          </p:cNvPr>
          <p:cNvSpPr txBox="1"/>
          <p:nvPr/>
        </p:nvSpPr>
        <p:spPr>
          <a:xfrm>
            <a:off x="3032958" y="6577733"/>
            <a:ext cx="778810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FF"/>
                </a:solidFill>
                <a:effectLst/>
                <a:uLnTx/>
                <a:uFillTx/>
                <a:latin typeface="Calibri" panose="020F0502020204030204"/>
                <a:ea typeface="+mn-ea"/>
                <a:cs typeface="+mn-cs"/>
              </a:rPr>
              <a:t>Version 0.6 – reflecting comments from Steering Group 9</a:t>
            </a:r>
            <a:r>
              <a:rPr kumimoji="0" lang="en-GB" sz="1800" b="1" i="0" u="none" strike="noStrike" kern="1200" cap="none" spc="0" normalizeH="0" baseline="30000" noProof="0" dirty="0">
                <a:ln>
                  <a:noFill/>
                </a:ln>
                <a:solidFill>
                  <a:srgbClr val="FF00FF"/>
                </a:solidFill>
                <a:effectLst/>
                <a:uLnTx/>
                <a:uFillTx/>
                <a:latin typeface="Calibri" panose="020F0502020204030204"/>
                <a:ea typeface="+mn-ea"/>
                <a:cs typeface="+mn-cs"/>
              </a:rPr>
              <a:t>th</a:t>
            </a:r>
            <a:r>
              <a:rPr kumimoji="0" lang="en-GB" sz="1800" b="1" i="0" u="none" strike="noStrike" kern="1200" cap="none" spc="0" normalizeH="0" baseline="0" noProof="0" dirty="0">
                <a:ln>
                  <a:noFill/>
                </a:ln>
                <a:solidFill>
                  <a:srgbClr val="FF00FF"/>
                </a:solidFill>
                <a:effectLst/>
                <a:uLnTx/>
                <a:uFillTx/>
                <a:latin typeface="Calibri" panose="020F0502020204030204"/>
                <a:ea typeface="+mn-ea"/>
                <a:cs typeface="+mn-cs"/>
              </a:rPr>
              <a:t> October 2023</a:t>
            </a:r>
          </a:p>
        </p:txBody>
      </p:sp>
    </p:spTree>
    <p:extLst>
      <p:ext uri="{BB962C8B-B14F-4D97-AF65-F5344CB8AC3E}">
        <p14:creationId xmlns:p14="http://schemas.microsoft.com/office/powerpoint/2010/main" val="75692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352D38-EB40-4D9C-81A5-03E95B1C7684}"/>
              </a:ext>
            </a:extLst>
          </p:cNvPr>
          <p:cNvSpPr/>
          <p:nvPr/>
        </p:nvSpPr>
        <p:spPr>
          <a:xfrm>
            <a:off x="924560" y="132080"/>
            <a:ext cx="11125200" cy="6583680"/>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itle 1" descr="Title: Working together to develop this strategy">
            <a:extLst>
              <a:ext uri="{FF2B5EF4-FFF2-40B4-BE49-F238E27FC236}">
                <a16:creationId xmlns:a16="http://schemas.microsoft.com/office/drawing/2014/main" id="{3B550EFF-F9BA-4670-A45B-C43FD940DF1F}"/>
              </a:ext>
            </a:extLst>
          </p:cNvPr>
          <p:cNvSpPr txBox="1">
            <a:spLocks/>
          </p:cNvSpPr>
          <p:nvPr/>
        </p:nvSpPr>
        <p:spPr>
          <a:xfrm>
            <a:off x="924560" y="142240"/>
            <a:ext cx="11125199" cy="389989"/>
          </a:xfrm>
          <a:prstGeom prst="rect">
            <a:avLst/>
          </a:prstGeom>
          <a:solidFill>
            <a:srgbClr val="6A8ED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2200" b="1" i="0" u="none" strike="noStrike" kern="1200" cap="none" spc="0" normalizeH="0" baseline="0" noProof="0">
                <a:ln>
                  <a:noFill/>
                </a:ln>
                <a:solidFill>
                  <a:prstClr val="black"/>
                </a:solidFill>
                <a:effectLst/>
                <a:uLnTx/>
                <a:uFillTx/>
                <a:latin typeface="Arial" panose="020B0604020202020204" pitchFamily="34" charset="0"/>
                <a:ea typeface="+mj-ea"/>
                <a:cs typeface="Arial" panose="020B0604020202020204" pitchFamily="34" charset="0"/>
              </a:rPr>
              <a:t>Working together to develop this strategy</a:t>
            </a:r>
          </a:p>
        </p:txBody>
      </p:sp>
      <p:graphicFrame>
        <p:nvGraphicFramePr>
          <p:cNvPr id="10" name="Diagram 9">
            <a:extLst>
              <a:ext uri="{FF2B5EF4-FFF2-40B4-BE49-F238E27FC236}">
                <a16:creationId xmlns:a16="http://schemas.microsoft.com/office/drawing/2014/main" id="{8D1CEA23-7999-47D3-9C5F-CBFDBDAD1A50}"/>
              </a:ext>
            </a:extLst>
          </p:cNvPr>
          <p:cNvGraphicFramePr/>
          <p:nvPr/>
        </p:nvGraphicFramePr>
        <p:xfrm>
          <a:off x="1661532" y="2804424"/>
          <a:ext cx="10266306" cy="2538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descr="Our strategy is led by the North Yorkshire Autism Group of partners - from carers and advocates to voluntary sector organisations, as well as agencies responsible for health, care, education and criminal justice. We are grateful to the wider Autism network of autistic people, carers, staff, partners and wider community services who have contributed to this strategy. Their experiences, views and ideas have been shared through events, workshops, surveys and conversations over the past 6 months:&#10;">
            <a:extLst>
              <a:ext uri="{FF2B5EF4-FFF2-40B4-BE49-F238E27FC236}">
                <a16:creationId xmlns:a16="http://schemas.microsoft.com/office/drawing/2014/main" id="{3B4939F0-4019-4F60-9E53-953247F465CB}"/>
              </a:ext>
            </a:extLst>
          </p:cNvPr>
          <p:cNvSpPr txBox="1"/>
          <p:nvPr/>
        </p:nvSpPr>
        <p:spPr>
          <a:xfrm>
            <a:off x="1661532" y="1219453"/>
            <a:ext cx="1026630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B0C0C"/>
                </a:solidFill>
                <a:effectLst/>
                <a:uLnTx/>
                <a:uFillTx/>
                <a:latin typeface="GDS Transport"/>
                <a:ea typeface="+mn-ea"/>
                <a:cs typeface="+mn-cs"/>
              </a:rPr>
              <a:t>Our strategy is led by the </a:t>
            </a:r>
            <a:r>
              <a:rPr kumimoji="0" lang="en-GB" sz="1800" b="1" i="0" u="none" strike="noStrike" kern="1200" cap="none" spc="0" normalizeH="0" baseline="0" noProof="0">
                <a:ln>
                  <a:noFill/>
                </a:ln>
                <a:solidFill>
                  <a:srgbClr val="FF0000"/>
                </a:solidFill>
                <a:effectLst/>
                <a:uLnTx/>
                <a:uFillTx/>
                <a:latin typeface="Calibri" panose="020F0502020204030204"/>
                <a:ea typeface="+mn-ea"/>
                <a:cs typeface="+mn-cs"/>
              </a:rPr>
              <a:t>North Yorkshire Autism Group </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of partners - from carers and advocates to voluntary sector organisations, as well as agencies responsible for health, care, education and criminal justice. We are grateful to the </a:t>
            </a:r>
            <a:r>
              <a:rPr kumimoji="0" lang="en-GB" sz="1800" b="1" i="0" u="none" strike="noStrike" kern="1200" cap="none" spc="0" normalizeH="0" baseline="0" noProof="0">
                <a:ln>
                  <a:noFill/>
                </a:ln>
                <a:solidFill>
                  <a:srgbClr val="FF0000"/>
                </a:solidFill>
                <a:effectLst/>
                <a:uLnTx/>
                <a:uFillTx/>
                <a:latin typeface="Calibri" panose="020F0502020204030204"/>
                <a:ea typeface="+mn-ea"/>
                <a:cs typeface="+mn-cs"/>
              </a:rPr>
              <a:t>wider Autism network </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of autistic people, carers, staff, partners and wider community services who have contributed to this strategy. Their experiences, views and ideas have been shared through events, workshops, surveys and conversations over the past 6 months:</a:t>
            </a:r>
          </a:p>
        </p:txBody>
      </p:sp>
      <p:sp>
        <p:nvSpPr>
          <p:cNvPr id="19" name="TextBox 18" descr="We have also looked at what local and national data and research tells us. We reviewed the progress made under our previous strategy, ‘Changing the landscape of Autism’ and have included some case studies in this document. We know that there is still a lot of work to do: our new strategy addresses the areas which are most important to people as well as being a local response to the national strategy. &#10;">
            <a:extLst>
              <a:ext uri="{FF2B5EF4-FFF2-40B4-BE49-F238E27FC236}">
                <a16:creationId xmlns:a16="http://schemas.microsoft.com/office/drawing/2014/main" id="{26A023F7-1320-4BE4-BB07-84987CE0E87E}"/>
              </a:ext>
            </a:extLst>
          </p:cNvPr>
          <p:cNvSpPr txBox="1"/>
          <p:nvPr/>
        </p:nvSpPr>
        <p:spPr>
          <a:xfrm>
            <a:off x="1661532" y="5342531"/>
            <a:ext cx="10266306" cy="1264642"/>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pitchFamily="34" charset="0"/>
                <a:ea typeface="Yu Gothic Light" panose="020B0300000000000000" pitchFamily="34" charset="-128"/>
                <a:cs typeface="Calibri" panose="020F0502020204030204" pitchFamily="34" charset="0"/>
              </a:rPr>
              <a:t>We have also looked at what local and national data and research tells us. We reviewed the progress made under our previous strategy,</a:t>
            </a:r>
            <a:r>
              <a:rPr kumimoji="0" lang="en-GB" sz="1800" b="1" i="0" u="none" strike="noStrike" kern="1200" cap="none" spc="0" normalizeH="0" baseline="0" noProof="0">
                <a:ln>
                  <a:noFill/>
                </a:ln>
                <a:solidFill>
                  <a:srgbClr val="FF0000"/>
                </a:solidFill>
                <a:effectLst/>
                <a:uLnTx/>
                <a:uFillTx/>
                <a:latin typeface="Calibri" panose="020F0502020204030204"/>
                <a:ea typeface="+mn-ea"/>
                <a:cs typeface="+mn-cs"/>
              </a:rPr>
              <a:t> ‘Changing the landscape of Autism’ </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and have included some case studies in this document. We know that there is still a lot of work to do: our new strategy addresses the areas which are most important to people as well as being a local response to the </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hlinkClick r:id="rId8"/>
              </a:rPr>
              <a:t>national strategy</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 </a:t>
            </a:r>
          </a:p>
        </p:txBody>
      </p:sp>
      <p:sp>
        <p:nvSpPr>
          <p:cNvPr id="13" name="Isosceles Triangle 12">
            <a:extLst>
              <a:ext uri="{FF2B5EF4-FFF2-40B4-BE49-F238E27FC236}">
                <a16:creationId xmlns:a16="http://schemas.microsoft.com/office/drawing/2014/main" id="{60CFBE0D-374A-4007-82FC-7E664EEC1BA8}"/>
              </a:ext>
            </a:extLst>
          </p:cNvPr>
          <p:cNvSpPr/>
          <p:nvPr/>
        </p:nvSpPr>
        <p:spPr>
          <a:xfrm rot="5400000">
            <a:off x="574357" y="213043"/>
            <a:ext cx="568325" cy="142240"/>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Graphic 3">
            <a:extLst>
              <a:ext uri="{FF2B5EF4-FFF2-40B4-BE49-F238E27FC236}">
                <a16:creationId xmlns:a16="http://schemas.microsoft.com/office/drawing/2014/main" id="{2B8882A5-FAB1-419A-8A5C-BFA8582A127D}"/>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35712" y="1219453"/>
            <a:ext cx="781177" cy="781177"/>
          </a:xfrm>
          <a:prstGeom prst="rect">
            <a:avLst/>
          </a:prstGeom>
        </p:spPr>
      </p:pic>
      <p:pic>
        <p:nvPicPr>
          <p:cNvPr id="7" name="Graphic 6">
            <a:extLst>
              <a:ext uri="{FF2B5EF4-FFF2-40B4-BE49-F238E27FC236}">
                <a16:creationId xmlns:a16="http://schemas.microsoft.com/office/drawing/2014/main" id="{514A9789-5D33-445D-A0F0-0C0E7CBAD514}"/>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4560" y="3665251"/>
            <a:ext cx="781177" cy="781177"/>
          </a:xfrm>
          <a:prstGeom prst="rect">
            <a:avLst/>
          </a:prstGeom>
        </p:spPr>
      </p:pic>
      <p:pic>
        <p:nvPicPr>
          <p:cNvPr id="15" name="Graphic 14">
            <a:extLst>
              <a:ext uri="{FF2B5EF4-FFF2-40B4-BE49-F238E27FC236}">
                <a16:creationId xmlns:a16="http://schemas.microsoft.com/office/drawing/2014/main" id="{16942B65-1FD3-42F6-8F8E-BDB48E09895A}"/>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48598" y="5317768"/>
            <a:ext cx="781178" cy="781178"/>
          </a:xfrm>
          <a:prstGeom prst="rect">
            <a:avLst/>
          </a:prstGeom>
        </p:spPr>
      </p:pic>
      <p:grpSp>
        <p:nvGrpSpPr>
          <p:cNvPr id="12" name="Group 11" descr="Navigation panel for chapters:&#10;Plan icon - strategy introduction&#10;Books icon - education and preparing for adulthood&#10;Suitcase icon - employment&#10;House icon - housing&#10;hand and heart icon - Carers&#10;Heath Care Professional icon - Assessment and Diagnosis&#10;Heart with heartbeat icon - Health and Care&#10;Scales - Criminal and Youth Justice&#10;People - Inclusive Communities&#10;People and progress arrow - delivering our strategy&#10;">
            <a:extLst>
              <a:ext uri="{FF2B5EF4-FFF2-40B4-BE49-F238E27FC236}">
                <a16:creationId xmlns:a16="http://schemas.microsoft.com/office/drawing/2014/main" id="{3A9575C9-240A-A4DD-9C49-C2B28407297A}"/>
              </a:ext>
            </a:extLst>
          </p:cNvPr>
          <p:cNvGrpSpPr/>
          <p:nvPr/>
        </p:nvGrpSpPr>
        <p:grpSpPr>
          <a:xfrm>
            <a:off x="-60155" y="-102989"/>
            <a:ext cx="877274" cy="6960989"/>
            <a:chOff x="-63085" y="-88241"/>
            <a:chExt cx="877274" cy="6960989"/>
          </a:xfrm>
        </p:grpSpPr>
        <p:graphicFrame>
          <p:nvGraphicFramePr>
            <p:cNvPr id="25" name="Table 4">
              <a:extLst>
                <a:ext uri="{FF2B5EF4-FFF2-40B4-BE49-F238E27FC236}">
                  <a16:creationId xmlns:a16="http://schemas.microsoft.com/office/drawing/2014/main" id="{A2781643-A050-7583-F795-C9BECBC91B77}"/>
                </a:ext>
              </a:extLst>
            </p:cNvPr>
            <p:cNvGraphicFramePr>
              <a:graphicFrameLocks/>
            </p:cNvGraphicFramePr>
            <p:nvPr/>
          </p:nvGraphicFramePr>
          <p:xfrm>
            <a:off x="0" y="1"/>
            <a:ext cx="792480" cy="6872747"/>
          </p:xfrm>
          <a:graphic>
            <a:graphicData uri="http://schemas.openxmlformats.org/drawingml/2006/table">
              <a:tbl>
                <a:tblPr firstRow="1" bandRow="1">
                  <a:tableStyleId>{5C22544A-7EE6-4342-B048-85BDC9FD1C3A}</a:tableStyleId>
                </a:tblPr>
                <a:tblGrid>
                  <a:gridCol w="792480">
                    <a:extLst>
                      <a:ext uri="{9D8B030D-6E8A-4147-A177-3AD203B41FA5}">
                        <a16:colId xmlns:a16="http://schemas.microsoft.com/office/drawing/2014/main" val="1322265297"/>
                      </a:ext>
                    </a:extLst>
                  </a:gridCol>
                </a:tblGrid>
                <a:tr h="560438">
                  <a:tc>
                    <a:txBody>
                      <a:bodyPr/>
                      <a:lstStyle/>
                      <a:p>
                        <a:pPr algn="ctr"/>
                        <a:endParaRPr lang="en-GB" sz="1050" b="0">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DA8FF"/>
                      </a:solidFill>
                    </a:tcPr>
                  </a:tc>
                  <a:extLst>
                    <a:ext uri="{0D108BD9-81ED-4DB2-BD59-A6C34878D82A}">
                      <a16:rowId xmlns:a16="http://schemas.microsoft.com/office/drawing/2014/main" val="1351084928"/>
                    </a:ext>
                  </a:extLst>
                </a:tr>
                <a:tr h="7079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851C7"/>
                      </a:solidFill>
                    </a:tcPr>
                  </a:tc>
                  <a:extLst>
                    <a:ext uri="{0D108BD9-81ED-4DB2-BD59-A6C34878D82A}">
                      <a16:rowId xmlns:a16="http://schemas.microsoft.com/office/drawing/2014/main" val="1369043107"/>
                    </a:ext>
                  </a:extLst>
                </a:tr>
                <a:tr h="816078">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B7FF"/>
                      </a:solidFill>
                    </a:tcPr>
                  </a:tc>
                  <a:extLst>
                    <a:ext uri="{0D108BD9-81ED-4DB2-BD59-A6C34878D82A}">
                      <a16:rowId xmlns:a16="http://schemas.microsoft.com/office/drawing/2014/main" val="3879650353"/>
                    </a:ext>
                  </a:extLst>
                </a:tr>
                <a:tr h="570271">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DF79"/>
                      </a:solidFill>
                    </a:tcPr>
                  </a:tc>
                  <a:extLst>
                    <a:ext uri="{0D108BD9-81ED-4DB2-BD59-A6C34878D82A}">
                      <a16:rowId xmlns:a16="http://schemas.microsoft.com/office/drawing/2014/main" val="3048417445"/>
                    </a:ext>
                  </a:extLst>
                </a:tr>
                <a:tr h="5112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7D"/>
                      </a:solidFill>
                    </a:tcPr>
                  </a:tc>
                  <a:extLst>
                    <a:ext uri="{0D108BD9-81ED-4DB2-BD59-A6C34878D82A}">
                      <a16:rowId xmlns:a16="http://schemas.microsoft.com/office/drawing/2014/main" val="2412776445"/>
                    </a:ext>
                  </a:extLst>
                </a:tr>
                <a:tr h="796412">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127532789"/>
                    </a:ext>
                  </a:extLst>
                </a:tr>
                <a:tr h="623455">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FF8F"/>
                      </a:solidFill>
                    </a:tcPr>
                  </a:tc>
                  <a:extLst>
                    <a:ext uri="{0D108BD9-81ED-4DB2-BD59-A6C34878D82A}">
                      <a16:rowId xmlns:a16="http://schemas.microsoft.com/office/drawing/2014/main" val="2670240330"/>
                    </a:ext>
                  </a:extLst>
                </a:tr>
                <a:tr h="623455">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FCDFF"/>
                      </a:solidFill>
                    </a:tcPr>
                  </a:tc>
                  <a:extLst>
                    <a:ext uri="{0D108BD9-81ED-4DB2-BD59-A6C34878D82A}">
                      <a16:rowId xmlns:a16="http://schemas.microsoft.com/office/drawing/2014/main" val="2172168026"/>
                    </a:ext>
                  </a:extLst>
                </a:tr>
                <a:tr h="886690">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3ADDD"/>
                      </a:solidFill>
                    </a:tcPr>
                  </a:tc>
                  <a:extLst>
                    <a:ext uri="{0D108BD9-81ED-4DB2-BD59-A6C34878D82A}">
                      <a16:rowId xmlns:a16="http://schemas.microsoft.com/office/drawing/2014/main" val="3584083517"/>
                    </a:ext>
                  </a:extLst>
                </a:tr>
                <a:tr h="776748">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D9EFF"/>
                      </a:solidFill>
                    </a:tcPr>
                  </a:tc>
                  <a:extLst>
                    <a:ext uri="{0D108BD9-81ED-4DB2-BD59-A6C34878D82A}">
                      <a16:rowId xmlns:a16="http://schemas.microsoft.com/office/drawing/2014/main" val="436603388"/>
                    </a:ext>
                  </a:extLst>
                </a:tr>
              </a:tbl>
            </a:graphicData>
          </a:graphic>
        </p:graphicFrame>
        <p:pic>
          <p:nvPicPr>
            <p:cNvPr id="26" name="Graphic 25" descr="Books with solid fill">
              <a:extLst>
                <a:ext uri="{FF2B5EF4-FFF2-40B4-BE49-F238E27FC236}">
                  <a16:creationId xmlns:a16="http://schemas.microsoft.com/office/drawing/2014/main" id="{8F395BB5-A241-7F7E-8D30-468E926403C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45057" y="625302"/>
              <a:ext cx="502365" cy="629636"/>
            </a:xfrm>
            <a:prstGeom prst="rect">
              <a:avLst/>
            </a:prstGeom>
          </p:spPr>
        </p:pic>
        <p:pic>
          <p:nvPicPr>
            <p:cNvPr id="27" name="Graphic 26" descr="Briefcase outline">
              <a:extLst>
                <a:ext uri="{FF2B5EF4-FFF2-40B4-BE49-F238E27FC236}">
                  <a16:creationId xmlns:a16="http://schemas.microsoft.com/office/drawing/2014/main" id="{69398151-69B6-E2FE-9DDC-132B786003D5}"/>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7589" y="1320816"/>
              <a:ext cx="702999" cy="702999"/>
            </a:xfrm>
            <a:prstGeom prst="rect">
              <a:avLst/>
            </a:prstGeom>
          </p:spPr>
        </p:pic>
        <p:pic>
          <p:nvPicPr>
            <p:cNvPr id="28" name="Graphic 27" descr="Home1 with solid fill">
              <a:extLst>
                <a:ext uri="{FF2B5EF4-FFF2-40B4-BE49-F238E27FC236}">
                  <a16:creationId xmlns:a16="http://schemas.microsoft.com/office/drawing/2014/main" id="{C4BF23DC-6742-6041-FA7D-2052C9F2C2AD}"/>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3085" y="2008276"/>
              <a:ext cx="792480" cy="732169"/>
            </a:xfrm>
            <a:prstGeom prst="rect">
              <a:avLst/>
            </a:prstGeom>
          </p:spPr>
        </p:pic>
        <p:pic>
          <p:nvPicPr>
            <p:cNvPr id="29" name="Graphic 28" descr="Care with solid fill">
              <a:extLst>
                <a:ext uri="{FF2B5EF4-FFF2-40B4-BE49-F238E27FC236}">
                  <a16:creationId xmlns:a16="http://schemas.microsoft.com/office/drawing/2014/main" id="{4C06BEE3-F8FB-F891-7E6F-D3009D0D7965}"/>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26980" y="2711275"/>
              <a:ext cx="505339" cy="505339"/>
            </a:xfrm>
            <a:prstGeom prst="rect">
              <a:avLst/>
            </a:prstGeom>
          </p:spPr>
        </p:pic>
        <p:pic>
          <p:nvPicPr>
            <p:cNvPr id="30" name="Graphic 29" descr="Heart with pulse with solid fill">
              <a:extLst>
                <a:ext uri="{FF2B5EF4-FFF2-40B4-BE49-F238E27FC236}">
                  <a16:creationId xmlns:a16="http://schemas.microsoft.com/office/drawing/2014/main" id="{1296EEFF-4ACC-4716-FDA7-CBAE0FF5A413}"/>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5527" y="3852963"/>
              <a:ext cx="792480" cy="792480"/>
            </a:xfrm>
            <a:prstGeom prst="rect">
              <a:avLst/>
            </a:prstGeom>
          </p:spPr>
        </p:pic>
        <p:pic>
          <p:nvPicPr>
            <p:cNvPr id="31" name="Graphic 30" descr="Doctor female with solid fill">
              <a:extLst>
                <a:ext uri="{FF2B5EF4-FFF2-40B4-BE49-F238E27FC236}">
                  <a16:creationId xmlns:a16="http://schemas.microsoft.com/office/drawing/2014/main" id="{425F751D-6DC8-0D80-2DBF-52BF72BCDD44}"/>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28233" y="3239930"/>
              <a:ext cx="750276" cy="750276"/>
            </a:xfrm>
            <a:prstGeom prst="rect">
              <a:avLst/>
            </a:prstGeom>
          </p:spPr>
        </p:pic>
        <p:pic>
          <p:nvPicPr>
            <p:cNvPr id="32" name="Graphic 31" descr="Scales of justice with solid fill">
              <a:extLst>
                <a:ext uri="{FF2B5EF4-FFF2-40B4-BE49-F238E27FC236}">
                  <a16:creationId xmlns:a16="http://schemas.microsoft.com/office/drawing/2014/main" id="{882215B4-C15C-78D3-4B73-19DE0B405194}"/>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06843" y="4635223"/>
              <a:ext cx="594362" cy="594362"/>
            </a:xfrm>
            <a:prstGeom prst="rect">
              <a:avLst/>
            </a:prstGeom>
          </p:spPr>
        </p:pic>
        <p:pic>
          <p:nvPicPr>
            <p:cNvPr id="33" name="Graphic 32" descr="Group with solid fill">
              <a:extLst>
                <a:ext uri="{FF2B5EF4-FFF2-40B4-BE49-F238E27FC236}">
                  <a16:creationId xmlns:a16="http://schemas.microsoft.com/office/drawing/2014/main" id="{696A90D6-B4B4-A5DA-4948-25DC68FEF208}"/>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43118" y="5319847"/>
              <a:ext cx="638053" cy="638053"/>
            </a:xfrm>
            <a:prstGeom prst="rect">
              <a:avLst/>
            </a:prstGeom>
          </p:spPr>
        </p:pic>
        <p:pic>
          <p:nvPicPr>
            <p:cNvPr id="34" name="Graphic 33" descr="CheckList with solid fill">
              <a:extLst>
                <a:ext uri="{FF2B5EF4-FFF2-40B4-BE49-F238E27FC236}">
                  <a16:creationId xmlns:a16="http://schemas.microsoft.com/office/drawing/2014/main" id="{5E637564-01E8-E966-7B8D-B73E54A261B5}"/>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21709" y="-88241"/>
              <a:ext cx="792480" cy="731518"/>
            </a:xfrm>
            <a:prstGeom prst="rect">
              <a:avLst/>
            </a:prstGeom>
          </p:spPr>
        </p:pic>
        <p:pic>
          <p:nvPicPr>
            <p:cNvPr id="35" name="Graphic 34" descr="Business Growth with solid fill">
              <a:extLst>
                <a:ext uri="{FF2B5EF4-FFF2-40B4-BE49-F238E27FC236}">
                  <a16:creationId xmlns:a16="http://schemas.microsoft.com/office/drawing/2014/main" id="{438296D0-124F-E99F-8D27-2ACA8A8586A0}"/>
                </a:ext>
              </a:extLst>
            </p:cNvPr>
            <p:cNvPicPr>
              <a:picLocks noChangeAspect="1"/>
            </p:cNvPicPr>
            <p:nvPr/>
          </p:nvPicPr>
          <p:blipFill>
            <a:blip r:embed="rId33">
              <a:extLst>
                <a:ext uri="{28A0092B-C50C-407E-A947-70E740481C1C}">
                  <a14:useLocalDpi xmlns:a14="http://schemas.microsoft.com/office/drawing/2010/main" val="0"/>
                </a:ext>
                <a:ext uri="{96DAC541-7B7A-43D3-8B79-37D633B846F1}">
                  <asvg:svgBlip xmlns:asvg="http://schemas.microsoft.com/office/drawing/2016/SVG/main" r:embed="rId34"/>
                </a:ext>
              </a:extLst>
            </a:blip>
            <a:stretch>
              <a:fillRect/>
            </a:stretch>
          </p:blipFill>
          <p:spPr>
            <a:xfrm>
              <a:off x="37588" y="6142361"/>
              <a:ext cx="682405" cy="682405"/>
            </a:xfrm>
            <a:prstGeom prst="rect">
              <a:avLst/>
            </a:prstGeom>
          </p:spPr>
        </p:pic>
      </p:grpSp>
    </p:spTree>
    <p:extLst>
      <p:ext uri="{BB962C8B-B14F-4D97-AF65-F5344CB8AC3E}">
        <p14:creationId xmlns:p14="http://schemas.microsoft.com/office/powerpoint/2010/main" val="161462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descr="Title: What we want to achieve through our Joint all age Autism Strategy">
            <a:extLst>
              <a:ext uri="{FF2B5EF4-FFF2-40B4-BE49-F238E27FC236}">
                <a16:creationId xmlns:a16="http://schemas.microsoft.com/office/drawing/2014/main" id="{EB9DBC78-5198-46F7-96FA-29A94A1452EE}"/>
              </a:ext>
            </a:extLst>
          </p:cNvPr>
          <p:cNvSpPr>
            <a:spLocks noGrp="1"/>
          </p:cNvSpPr>
          <p:nvPr>
            <p:ph type="title"/>
          </p:nvPr>
        </p:nvSpPr>
        <p:spPr>
          <a:xfrm>
            <a:off x="934836" y="141406"/>
            <a:ext cx="11125199" cy="389989"/>
          </a:xfrm>
          <a:solidFill>
            <a:srgbClr val="7DA8FF"/>
          </a:solidFill>
        </p:spPr>
        <p:txBody>
          <a:bodyPr>
            <a:noAutofit/>
          </a:bodyPr>
          <a:lstStyle/>
          <a:p>
            <a:pPr algn="ctr"/>
            <a:r>
              <a:rPr lang="en-GB" sz="2200" b="1">
                <a:solidFill>
                  <a:schemeClr val="bg1"/>
                </a:solidFill>
                <a:latin typeface="Arial" panose="020B0604020202020204" pitchFamily="34" charset="0"/>
                <a:cs typeface="Arial" panose="020B0604020202020204" pitchFamily="34" charset="0"/>
              </a:rPr>
              <a:t>What we want to achieve through our Joint all age Autism Strategy</a:t>
            </a:r>
          </a:p>
        </p:txBody>
      </p:sp>
      <p:sp>
        <p:nvSpPr>
          <p:cNvPr id="20" name="Rectangle 19">
            <a:extLst>
              <a:ext uri="{FF2B5EF4-FFF2-40B4-BE49-F238E27FC236}">
                <a16:creationId xmlns:a16="http://schemas.microsoft.com/office/drawing/2014/main" id="{834BDCF6-DA09-4E69-8914-7812CB344895}"/>
              </a:ext>
              <a:ext uri="{C183D7F6-B498-43B3-948B-1728B52AA6E4}">
                <adec:decorative xmlns:adec="http://schemas.microsoft.com/office/drawing/2017/decorative" val="1"/>
              </a:ext>
            </a:extLst>
          </p:cNvPr>
          <p:cNvSpPr/>
          <p:nvPr/>
        </p:nvSpPr>
        <p:spPr>
          <a:xfrm>
            <a:off x="924560" y="123203"/>
            <a:ext cx="11125200" cy="6583680"/>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TextBox 21" descr="Vision: Autistic children, young people and adults and their families &#10;enjoy full, happy, and healthy lives.&#10;">
            <a:extLst>
              <a:ext uri="{FF2B5EF4-FFF2-40B4-BE49-F238E27FC236}">
                <a16:creationId xmlns:a16="http://schemas.microsoft.com/office/drawing/2014/main" id="{22F84646-F8D8-4061-A980-D76ADEE4EEE8}"/>
              </a:ext>
            </a:extLst>
          </p:cNvPr>
          <p:cNvSpPr txBox="1"/>
          <p:nvPr/>
        </p:nvSpPr>
        <p:spPr>
          <a:xfrm>
            <a:off x="1234110" y="677672"/>
            <a:ext cx="10495280" cy="830997"/>
          </a:xfrm>
          <a:prstGeom prst="rect">
            <a:avLst/>
          </a:prstGeom>
          <a:noFill/>
          <a:ln w="28575">
            <a:solidFill>
              <a:srgbClr val="002060"/>
            </a:solidFill>
          </a:ln>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00"/>
                </a:solidFill>
                <a:effectLst/>
                <a:uLnTx/>
                <a:uFillTx/>
                <a:latin typeface="Open Sans"/>
                <a:ea typeface="Open Sans"/>
                <a:cs typeface="Open Sans"/>
              </a:rPr>
              <a:t>Autistic children, young people and adults and their families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00"/>
                </a:solidFill>
                <a:effectLst/>
                <a:uLnTx/>
                <a:uFillTx/>
                <a:latin typeface="Open Sans"/>
                <a:ea typeface="Open Sans"/>
                <a:cs typeface="Open Sans"/>
              </a:rPr>
              <a:t>enjoy full, happy, and healthy lives.</a:t>
            </a:r>
            <a:endParaRPr kumimoji="0" lang="en-GB" sz="2400" b="1" i="0" u="none" strike="noStrike" kern="1200" cap="none" spc="0" normalizeH="0" baseline="0" noProof="0">
              <a:ln>
                <a:noFill/>
              </a:ln>
              <a:solidFill>
                <a:prstClr val="black"/>
              </a:solidFill>
              <a:effectLst/>
              <a:uLnTx/>
              <a:uFillTx/>
              <a:latin typeface="Open Sans"/>
              <a:ea typeface="Open Sans"/>
              <a:cs typeface="Open Sans"/>
            </a:endParaRPr>
          </a:p>
        </p:txBody>
      </p:sp>
      <p:sp>
        <p:nvSpPr>
          <p:cNvPr id="23" name="TextBox 22">
            <a:extLst>
              <a:ext uri="{FF2B5EF4-FFF2-40B4-BE49-F238E27FC236}">
                <a16:creationId xmlns:a16="http://schemas.microsoft.com/office/drawing/2014/main" id="{141E05CD-645D-473B-A6EA-213ACECBBEFB}"/>
              </a:ext>
            </a:extLst>
          </p:cNvPr>
          <p:cNvSpPr txBox="1"/>
          <p:nvPr/>
        </p:nvSpPr>
        <p:spPr>
          <a:xfrm>
            <a:off x="2026079" y="1848494"/>
            <a:ext cx="9546789" cy="367216"/>
          </a:xfrm>
          <a:prstGeom prst="rect">
            <a:avLst/>
          </a:prstGeom>
          <a:noFill/>
        </p:spPr>
        <p:txBody>
          <a:bodyPr wrap="square">
            <a:spAutoFit/>
          </a:bodyPr>
          <a:lstStyle/>
          <a:p>
            <a:pPr marL="0" marR="548640" lvl="0" indent="0" algn="just" defTabSz="914400" rtl="0" eaLnBrk="1" fontAlgn="auto" latinLnBrk="0" hangingPunct="1">
              <a:lnSpc>
                <a:spcPct val="107000"/>
              </a:lnSpc>
              <a:spcBef>
                <a:spcPts val="1000"/>
              </a:spcBef>
              <a:spcAft>
                <a:spcPts val="800"/>
              </a:spcAft>
              <a:buClrTx/>
              <a:buSzTx/>
              <a:buFontTx/>
              <a:buNone/>
              <a:tabLst/>
              <a:defRPr/>
            </a:pPr>
            <a:r>
              <a:rPr kumimoji="0" lang="en-GB" sz="1800" b="0" i="0"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 achieve this ambition, we will work together on the following key priorities…</a:t>
            </a:r>
            <a:endParaRPr kumimoji="0" lang="en-GB" sz="1800" b="0" i="1"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24" name="Isosceles Triangle 23">
            <a:extLst>
              <a:ext uri="{FF2B5EF4-FFF2-40B4-BE49-F238E27FC236}">
                <a16:creationId xmlns:a16="http://schemas.microsoft.com/office/drawing/2014/main" id="{92B0AE35-3047-4BB6-B25B-28D55291EC21}"/>
              </a:ext>
              <a:ext uri="{C183D7F6-B498-43B3-948B-1728B52AA6E4}">
                <adec:decorative xmlns:adec="http://schemas.microsoft.com/office/drawing/2017/decorative" val="1"/>
              </a:ext>
            </a:extLst>
          </p:cNvPr>
          <p:cNvSpPr/>
          <p:nvPr/>
        </p:nvSpPr>
        <p:spPr>
          <a:xfrm rot="10800000">
            <a:off x="5951217" y="1522410"/>
            <a:ext cx="970281" cy="265071"/>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Isosceles Triangle 27">
            <a:extLst>
              <a:ext uri="{FF2B5EF4-FFF2-40B4-BE49-F238E27FC236}">
                <a16:creationId xmlns:a16="http://schemas.microsoft.com/office/drawing/2014/main" id="{743D08B9-9993-4C10-B11E-2EA7DEC4AE77}"/>
              </a:ext>
              <a:ext uri="{C183D7F6-B498-43B3-948B-1728B52AA6E4}">
                <adec:decorative xmlns:adec="http://schemas.microsoft.com/office/drawing/2017/decorative" val="1"/>
              </a:ext>
            </a:extLst>
          </p:cNvPr>
          <p:cNvSpPr/>
          <p:nvPr/>
        </p:nvSpPr>
        <p:spPr>
          <a:xfrm rot="10800000">
            <a:off x="6096000" y="4530321"/>
            <a:ext cx="970281" cy="265071"/>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D9ADB077-5D91-4E52-85C3-AE26E9EAD0AA}"/>
              </a:ext>
            </a:extLst>
          </p:cNvPr>
          <p:cNvSpPr/>
          <p:nvPr/>
        </p:nvSpPr>
        <p:spPr>
          <a:xfrm rot="16200000">
            <a:off x="184497" y="2786129"/>
            <a:ext cx="2710628" cy="750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Our priorities</a:t>
            </a:r>
          </a:p>
        </p:txBody>
      </p:sp>
      <p:sp>
        <p:nvSpPr>
          <p:cNvPr id="41" name="Rectangle 40">
            <a:extLst>
              <a:ext uri="{FF2B5EF4-FFF2-40B4-BE49-F238E27FC236}">
                <a16:creationId xmlns:a16="http://schemas.microsoft.com/office/drawing/2014/main" id="{6110A759-3468-4CC8-B305-11F4716EE34F}"/>
              </a:ext>
            </a:extLst>
          </p:cNvPr>
          <p:cNvSpPr/>
          <p:nvPr/>
        </p:nvSpPr>
        <p:spPr>
          <a:xfrm rot="16200000">
            <a:off x="679527" y="5215910"/>
            <a:ext cx="1616261" cy="750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Delivering our strategy</a:t>
            </a:r>
          </a:p>
        </p:txBody>
      </p:sp>
      <p:sp>
        <p:nvSpPr>
          <p:cNvPr id="25" name="TextBox 24">
            <a:extLst>
              <a:ext uri="{FF2B5EF4-FFF2-40B4-BE49-F238E27FC236}">
                <a16:creationId xmlns:a16="http://schemas.microsoft.com/office/drawing/2014/main" id="{1478B6BB-E802-4312-AEF3-9FF3A2162EEE}"/>
              </a:ext>
            </a:extLst>
          </p:cNvPr>
          <p:cNvSpPr txBox="1"/>
          <p:nvPr/>
        </p:nvSpPr>
        <p:spPr>
          <a:xfrm>
            <a:off x="2026079" y="4920035"/>
            <a:ext cx="9499618" cy="369332"/>
          </a:xfrm>
          <a:prstGeom prst="rect">
            <a:avLst/>
          </a:prstGeom>
          <a:noFill/>
          <a:ln w="28575">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To help us to deliver our strategy, we will also focus on:</a:t>
            </a:r>
          </a:p>
        </p:txBody>
      </p:sp>
      <p:sp>
        <p:nvSpPr>
          <p:cNvPr id="2" name="Rectangle 1" descr="Our priorities: &#10;Education and Preparing for Adulthood,&#10;Employment, &#10;Housing,&#10;Carers, &#10;Assessment and Diagnosis, &#10;Health and Care,&#10;Criminal and Youth Justice, &#10;Inclusive Communities">
            <a:extLst>
              <a:ext uri="{FF2B5EF4-FFF2-40B4-BE49-F238E27FC236}">
                <a16:creationId xmlns:a16="http://schemas.microsoft.com/office/drawing/2014/main" id="{CFBA5415-0E6D-4A9A-97FC-FA9CEE6C613E}"/>
              </a:ext>
            </a:extLst>
          </p:cNvPr>
          <p:cNvSpPr/>
          <p:nvPr/>
        </p:nvSpPr>
        <p:spPr>
          <a:xfrm>
            <a:off x="1164671" y="1805952"/>
            <a:ext cx="10519328" cy="271062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tangle 58" descr="Delivering our strategy:&#10;Working together, &#10;Workforce,&#10;Data and Research, &#10;Making best use of our resources">
            <a:extLst>
              <a:ext uri="{FF2B5EF4-FFF2-40B4-BE49-F238E27FC236}">
                <a16:creationId xmlns:a16="http://schemas.microsoft.com/office/drawing/2014/main" id="{62E9CA80-5FC7-4E14-9F7A-51392C40656D}"/>
              </a:ext>
            </a:extLst>
          </p:cNvPr>
          <p:cNvSpPr/>
          <p:nvPr/>
        </p:nvSpPr>
        <p:spPr>
          <a:xfrm>
            <a:off x="1075602" y="4782916"/>
            <a:ext cx="10653787" cy="161626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97C623F9-DE19-4183-BDB8-FE49B4A3313B}"/>
              </a:ext>
            </a:extLst>
          </p:cNvPr>
          <p:cNvSpPr/>
          <p:nvPr/>
        </p:nvSpPr>
        <p:spPr>
          <a:xfrm>
            <a:off x="2095312" y="5395589"/>
            <a:ext cx="2289875" cy="927100"/>
          </a:xfrm>
          <a:prstGeom prst="rect">
            <a:avLst/>
          </a:prstGeom>
          <a:solidFill>
            <a:srgbClr val="7DA8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Working together</a:t>
            </a:r>
          </a:p>
        </p:txBody>
      </p:sp>
      <p:sp>
        <p:nvSpPr>
          <p:cNvPr id="78" name="Rectangle 77">
            <a:extLst>
              <a:ext uri="{FF2B5EF4-FFF2-40B4-BE49-F238E27FC236}">
                <a16:creationId xmlns:a16="http://schemas.microsoft.com/office/drawing/2014/main" id="{C8AAC249-69E4-4E6F-A937-637C086A39A0}"/>
              </a:ext>
            </a:extLst>
          </p:cNvPr>
          <p:cNvSpPr/>
          <p:nvPr/>
        </p:nvSpPr>
        <p:spPr>
          <a:xfrm>
            <a:off x="4517267" y="5402009"/>
            <a:ext cx="2289875" cy="927100"/>
          </a:xfrm>
          <a:prstGeom prst="rect">
            <a:avLst/>
          </a:prstGeom>
          <a:solidFill>
            <a:srgbClr val="7DA8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Workforce</a:t>
            </a:r>
          </a:p>
        </p:txBody>
      </p:sp>
      <p:sp>
        <p:nvSpPr>
          <p:cNvPr id="79" name="Rectangle 78">
            <a:extLst>
              <a:ext uri="{FF2B5EF4-FFF2-40B4-BE49-F238E27FC236}">
                <a16:creationId xmlns:a16="http://schemas.microsoft.com/office/drawing/2014/main" id="{FDA472CE-164A-437C-9320-31DD23A853B6}"/>
              </a:ext>
            </a:extLst>
          </p:cNvPr>
          <p:cNvSpPr/>
          <p:nvPr/>
        </p:nvSpPr>
        <p:spPr>
          <a:xfrm>
            <a:off x="6939222" y="5389645"/>
            <a:ext cx="2289875" cy="927100"/>
          </a:xfrm>
          <a:prstGeom prst="rect">
            <a:avLst/>
          </a:prstGeom>
          <a:solidFill>
            <a:srgbClr val="7DA8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Data and research</a:t>
            </a:r>
            <a:endParaRPr kumimoji="0" lang="en-GB" sz="1800" b="1" i="0" u="none" strike="noStrike" kern="1200" cap="none" spc="0" normalizeH="0" baseline="0" noProof="0">
              <a:ln>
                <a:noFill/>
              </a:ln>
              <a:solidFill>
                <a:prstClr val="black"/>
              </a:solidFill>
              <a:effectLst/>
              <a:uLnTx/>
              <a:uFillTx/>
              <a:latin typeface="Calibri" panose="020F0502020204030204"/>
              <a:ea typeface="Calibri"/>
              <a:cs typeface="Calibri"/>
            </a:endParaRPr>
          </a:p>
        </p:txBody>
      </p:sp>
      <p:sp>
        <p:nvSpPr>
          <p:cNvPr id="80" name="Rectangle 79">
            <a:extLst>
              <a:ext uri="{FF2B5EF4-FFF2-40B4-BE49-F238E27FC236}">
                <a16:creationId xmlns:a16="http://schemas.microsoft.com/office/drawing/2014/main" id="{236C1648-45B3-4E6C-B0B2-F7CA9A580D1C}"/>
              </a:ext>
            </a:extLst>
          </p:cNvPr>
          <p:cNvSpPr/>
          <p:nvPr/>
        </p:nvSpPr>
        <p:spPr>
          <a:xfrm>
            <a:off x="9364077" y="5389645"/>
            <a:ext cx="2230854" cy="927100"/>
          </a:xfrm>
          <a:prstGeom prst="rect">
            <a:avLst/>
          </a:prstGeom>
          <a:solidFill>
            <a:srgbClr val="7DA8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a:ea typeface="+mn-ea"/>
                <a:cs typeface="Times New Roman"/>
              </a:rPr>
              <a:t>Making best use of our resources</a:t>
            </a:r>
            <a:endParaRPr kumimoji="0" lang="en-GB" sz="1800" b="1" i="0" u="none" strike="noStrike" kern="1200" cap="none" spc="0" normalizeH="0" baseline="0" noProof="0">
              <a:ln>
                <a:noFill/>
              </a:ln>
              <a:solidFill>
                <a:prstClr val="black"/>
              </a:solidFill>
              <a:effectLst/>
              <a:uLnTx/>
              <a:uFillTx/>
              <a:latin typeface="Calibri"/>
              <a:ea typeface="Calibri"/>
              <a:cs typeface="Times New Roman"/>
            </a:endParaRPr>
          </a:p>
        </p:txBody>
      </p:sp>
      <p:sp>
        <p:nvSpPr>
          <p:cNvPr id="56" name="Isosceles Triangle 55">
            <a:extLst>
              <a:ext uri="{FF2B5EF4-FFF2-40B4-BE49-F238E27FC236}">
                <a16:creationId xmlns:a16="http://schemas.microsoft.com/office/drawing/2014/main" id="{C6B6C9C1-0C33-40CC-9043-FA4A710825AC}"/>
              </a:ext>
            </a:extLst>
          </p:cNvPr>
          <p:cNvSpPr/>
          <p:nvPr/>
        </p:nvSpPr>
        <p:spPr>
          <a:xfrm rot="5400000">
            <a:off x="574357" y="213043"/>
            <a:ext cx="568325" cy="142240"/>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5C46A403-F376-A6C2-B2DD-40E87CB4C2E6}"/>
              </a:ext>
            </a:extLst>
          </p:cNvPr>
          <p:cNvGrpSpPr/>
          <p:nvPr/>
        </p:nvGrpSpPr>
        <p:grpSpPr>
          <a:xfrm>
            <a:off x="4517267" y="2360222"/>
            <a:ext cx="2289875" cy="927100"/>
            <a:chOff x="4517267" y="2360222"/>
            <a:chExt cx="2289875" cy="927100"/>
          </a:xfrm>
        </p:grpSpPr>
        <p:sp>
          <p:nvSpPr>
            <p:cNvPr id="34" name="Rectangle 33">
              <a:extLst>
                <a:ext uri="{FF2B5EF4-FFF2-40B4-BE49-F238E27FC236}">
                  <a16:creationId xmlns:a16="http://schemas.microsoft.com/office/drawing/2014/main" id="{DD93C973-0BB4-4D68-AFDC-60DCF7154390}"/>
                </a:ext>
              </a:extLst>
            </p:cNvPr>
            <p:cNvSpPr/>
            <p:nvPr/>
          </p:nvSpPr>
          <p:spPr>
            <a:xfrm>
              <a:off x="4517267" y="2360222"/>
              <a:ext cx="2289875" cy="927100"/>
            </a:xfrm>
            <a:prstGeom prst="rect">
              <a:avLst/>
            </a:prstGeom>
            <a:solidFill>
              <a:srgbClr val="FFB7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        Employment</a:t>
              </a:r>
            </a:p>
          </p:txBody>
        </p:sp>
        <p:pic>
          <p:nvPicPr>
            <p:cNvPr id="7" name="Graphic 6" descr="Briefcase outline">
              <a:extLst>
                <a:ext uri="{FF2B5EF4-FFF2-40B4-BE49-F238E27FC236}">
                  <a16:creationId xmlns:a16="http://schemas.microsoft.com/office/drawing/2014/main" id="{1D80AEC9-8BDB-7BD4-3D8C-CC19DEC3EF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29292" y="2453726"/>
              <a:ext cx="702999" cy="702999"/>
            </a:xfrm>
            <a:prstGeom prst="rect">
              <a:avLst/>
            </a:prstGeom>
          </p:spPr>
        </p:pic>
      </p:grpSp>
      <p:grpSp>
        <p:nvGrpSpPr>
          <p:cNvPr id="15" name="Group 14">
            <a:extLst>
              <a:ext uri="{FF2B5EF4-FFF2-40B4-BE49-F238E27FC236}">
                <a16:creationId xmlns:a16="http://schemas.microsoft.com/office/drawing/2014/main" id="{A645B6BB-2936-F7B1-2284-002AAB3530A3}"/>
              </a:ext>
            </a:extLst>
          </p:cNvPr>
          <p:cNvGrpSpPr/>
          <p:nvPr/>
        </p:nvGrpSpPr>
        <p:grpSpPr>
          <a:xfrm>
            <a:off x="6939222" y="2347858"/>
            <a:ext cx="2289875" cy="927100"/>
            <a:chOff x="6939222" y="2347858"/>
            <a:chExt cx="2289875" cy="927100"/>
          </a:xfrm>
        </p:grpSpPr>
        <p:sp>
          <p:nvSpPr>
            <p:cNvPr id="36" name="Rectangle 35">
              <a:extLst>
                <a:ext uri="{FF2B5EF4-FFF2-40B4-BE49-F238E27FC236}">
                  <a16:creationId xmlns:a16="http://schemas.microsoft.com/office/drawing/2014/main" id="{D383AAFD-2FC3-477D-9C21-6FD3AA979BFB}"/>
                </a:ext>
              </a:extLst>
            </p:cNvPr>
            <p:cNvSpPr/>
            <p:nvPr/>
          </p:nvSpPr>
          <p:spPr>
            <a:xfrm>
              <a:off x="6939222" y="2347858"/>
              <a:ext cx="2289875" cy="927100"/>
            </a:xfrm>
            <a:prstGeom prst="rect">
              <a:avLst/>
            </a:prstGeom>
            <a:solidFill>
              <a:srgbClr val="FFDF7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  Housing</a:t>
              </a:r>
              <a:endParaRPr kumimoji="0" lang="en-GB" sz="1800" b="1" i="0" u="none" strike="noStrike" kern="1200" cap="none" spc="0" normalizeH="0" baseline="0" noProof="0">
                <a:ln>
                  <a:noFill/>
                </a:ln>
                <a:solidFill>
                  <a:prstClr val="black"/>
                </a:solidFill>
                <a:effectLst/>
                <a:uLnTx/>
                <a:uFillTx/>
                <a:latin typeface="Calibri" panose="020F0502020204030204"/>
                <a:ea typeface="Calibri"/>
                <a:cs typeface="Calibri"/>
              </a:endParaRPr>
            </a:p>
          </p:txBody>
        </p:sp>
        <p:pic>
          <p:nvPicPr>
            <p:cNvPr id="8" name="Graphic 7" descr="Home1 with solid fill">
              <a:extLst>
                <a:ext uri="{FF2B5EF4-FFF2-40B4-BE49-F238E27FC236}">
                  <a16:creationId xmlns:a16="http://schemas.microsoft.com/office/drawing/2014/main" id="{9BEB58EB-02D4-DC4A-CE14-2E8C0BA4383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79501" y="2428036"/>
              <a:ext cx="754380" cy="754380"/>
            </a:xfrm>
            <a:prstGeom prst="rect">
              <a:avLst/>
            </a:prstGeom>
          </p:spPr>
        </p:pic>
      </p:grpSp>
      <p:grpSp>
        <p:nvGrpSpPr>
          <p:cNvPr id="16" name="Group 15">
            <a:extLst>
              <a:ext uri="{FF2B5EF4-FFF2-40B4-BE49-F238E27FC236}">
                <a16:creationId xmlns:a16="http://schemas.microsoft.com/office/drawing/2014/main" id="{C69FA4F2-3ED6-3933-04FE-1860FB4F9B77}"/>
              </a:ext>
            </a:extLst>
          </p:cNvPr>
          <p:cNvGrpSpPr/>
          <p:nvPr/>
        </p:nvGrpSpPr>
        <p:grpSpPr>
          <a:xfrm>
            <a:off x="9364077" y="2347858"/>
            <a:ext cx="2230854" cy="927100"/>
            <a:chOff x="9364077" y="2347858"/>
            <a:chExt cx="2230854" cy="927100"/>
          </a:xfrm>
        </p:grpSpPr>
        <p:sp>
          <p:nvSpPr>
            <p:cNvPr id="39" name="Rectangle 38">
              <a:extLst>
                <a:ext uri="{FF2B5EF4-FFF2-40B4-BE49-F238E27FC236}">
                  <a16:creationId xmlns:a16="http://schemas.microsoft.com/office/drawing/2014/main" id="{D4EC5AB8-D5CC-42B7-A567-A5AAFC4EDD4C}"/>
                </a:ext>
              </a:extLst>
            </p:cNvPr>
            <p:cNvSpPr/>
            <p:nvPr/>
          </p:nvSpPr>
          <p:spPr>
            <a:xfrm>
              <a:off x="9364077" y="2347858"/>
              <a:ext cx="2230854" cy="927100"/>
            </a:xfrm>
            <a:prstGeom prst="rect">
              <a:avLst/>
            </a:prstGeom>
            <a:solidFill>
              <a:srgbClr val="FFFF8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a:ea typeface="+mn-ea"/>
                  <a:cs typeface="Times New Roman"/>
                </a:rPr>
                <a:t>Carers</a:t>
              </a:r>
              <a:endParaRPr kumimoji="0" lang="en-GB" sz="1800" b="1" i="0" u="none" strike="noStrike" kern="1200" cap="none" spc="0" normalizeH="0" baseline="0" noProof="0">
                <a:ln>
                  <a:noFill/>
                </a:ln>
                <a:solidFill>
                  <a:prstClr val="black"/>
                </a:solidFill>
                <a:effectLst/>
                <a:uLnTx/>
                <a:uFillTx/>
                <a:latin typeface="Calibri"/>
                <a:ea typeface="Calibri"/>
                <a:cs typeface="Times New Roman"/>
              </a:endParaRPr>
            </a:p>
          </p:txBody>
        </p:sp>
        <p:pic>
          <p:nvPicPr>
            <p:cNvPr id="9" name="Graphic 8" descr="Care with solid fill">
              <a:extLst>
                <a:ext uri="{FF2B5EF4-FFF2-40B4-BE49-F238E27FC236}">
                  <a16:creationId xmlns:a16="http://schemas.microsoft.com/office/drawing/2014/main" id="{60B81C82-7F8E-9641-4B78-5BE378EDCC2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208" y="2523084"/>
              <a:ext cx="670560" cy="670560"/>
            </a:xfrm>
            <a:prstGeom prst="rect">
              <a:avLst/>
            </a:prstGeom>
          </p:spPr>
        </p:pic>
      </p:grpSp>
      <p:grpSp>
        <p:nvGrpSpPr>
          <p:cNvPr id="13" name="Group 12">
            <a:extLst>
              <a:ext uri="{FF2B5EF4-FFF2-40B4-BE49-F238E27FC236}">
                <a16:creationId xmlns:a16="http://schemas.microsoft.com/office/drawing/2014/main" id="{C37A9F17-1F00-9D26-C61D-0C835414FEEA}"/>
              </a:ext>
            </a:extLst>
          </p:cNvPr>
          <p:cNvGrpSpPr/>
          <p:nvPr/>
        </p:nvGrpSpPr>
        <p:grpSpPr>
          <a:xfrm>
            <a:off x="2015302" y="3501019"/>
            <a:ext cx="2381910" cy="912128"/>
            <a:chOff x="2015302" y="3501019"/>
            <a:chExt cx="2381910" cy="912128"/>
          </a:xfrm>
        </p:grpSpPr>
        <p:sp>
          <p:nvSpPr>
            <p:cNvPr id="35" name="Rectangle 34">
              <a:extLst>
                <a:ext uri="{FF2B5EF4-FFF2-40B4-BE49-F238E27FC236}">
                  <a16:creationId xmlns:a16="http://schemas.microsoft.com/office/drawing/2014/main" id="{53013633-55F3-4F94-8B7E-731F6EA4D1B6}"/>
                </a:ext>
              </a:extLst>
            </p:cNvPr>
            <p:cNvSpPr/>
            <p:nvPr/>
          </p:nvSpPr>
          <p:spPr>
            <a:xfrm>
              <a:off x="2099966" y="3501019"/>
              <a:ext cx="2297246" cy="912128"/>
            </a:xfrm>
            <a:prstGeom prst="rect">
              <a:avLst/>
            </a:prstGeom>
            <a:solidFill>
              <a:srgbClr val="92D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a:ea typeface="Calibri"/>
                  <a:cs typeface="Times New Roman"/>
                </a:rPr>
                <a:t>Assessment,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a:ea typeface="Calibri"/>
                  <a:cs typeface="Times New Roman"/>
                </a:rPr>
                <a:t>Diagnosis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a:ea typeface="Calibri"/>
                  <a:cs typeface="Times New Roman"/>
                </a:rPr>
                <a:t>Support </a:t>
              </a:r>
            </a:p>
          </p:txBody>
        </p:sp>
        <p:pic>
          <p:nvPicPr>
            <p:cNvPr id="10" name="Graphic 9" descr="Doctor female with solid fill">
              <a:extLst>
                <a:ext uri="{FF2B5EF4-FFF2-40B4-BE49-F238E27FC236}">
                  <a16:creationId xmlns:a16="http://schemas.microsoft.com/office/drawing/2014/main" id="{9DA04C26-A7EE-1D0A-42F0-434BB74DEAD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15302" y="3615068"/>
              <a:ext cx="750276" cy="750276"/>
            </a:xfrm>
            <a:prstGeom prst="rect">
              <a:avLst/>
            </a:prstGeom>
          </p:spPr>
        </p:pic>
      </p:grpSp>
      <p:grpSp>
        <p:nvGrpSpPr>
          <p:cNvPr id="12" name="Group 11">
            <a:extLst>
              <a:ext uri="{FF2B5EF4-FFF2-40B4-BE49-F238E27FC236}">
                <a16:creationId xmlns:a16="http://schemas.microsoft.com/office/drawing/2014/main" id="{5813B0AC-6CBC-ED12-4758-A7442C2E5EB9}"/>
              </a:ext>
            </a:extLst>
          </p:cNvPr>
          <p:cNvGrpSpPr/>
          <p:nvPr/>
        </p:nvGrpSpPr>
        <p:grpSpPr>
          <a:xfrm>
            <a:off x="2111990" y="2374361"/>
            <a:ext cx="2285222" cy="923330"/>
            <a:chOff x="2111990" y="2374361"/>
            <a:chExt cx="2285222" cy="923330"/>
          </a:xfrm>
        </p:grpSpPr>
        <p:sp>
          <p:nvSpPr>
            <p:cNvPr id="11" name="TextBox 10">
              <a:extLst>
                <a:ext uri="{FF2B5EF4-FFF2-40B4-BE49-F238E27FC236}">
                  <a16:creationId xmlns:a16="http://schemas.microsoft.com/office/drawing/2014/main" id="{61DC18AE-310E-FD4A-BFAE-DBAE21A543E0}"/>
                </a:ext>
              </a:extLst>
            </p:cNvPr>
            <p:cNvSpPr txBox="1"/>
            <p:nvPr/>
          </p:nvSpPr>
          <p:spPr>
            <a:xfrm>
              <a:off x="2111990" y="2374361"/>
              <a:ext cx="2285222" cy="923330"/>
            </a:xfrm>
            <a:prstGeom prst="rect">
              <a:avLst/>
            </a:prstGeom>
            <a:solidFill>
              <a:srgbClr val="A851C7"/>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 </a:t>
              </a: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Education &amp;                        Preparing for Adulthood</a:t>
              </a: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Graphic 5" descr="Books with solid fill">
              <a:extLst>
                <a:ext uri="{FF2B5EF4-FFF2-40B4-BE49-F238E27FC236}">
                  <a16:creationId xmlns:a16="http://schemas.microsoft.com/office/drawing/2014/main" id="{61CAB360-AE45-E0F2-4284-9DAC2C0A5F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40165" y="2510120"/>
              <a:ext cx="502365" cy="629636"/>
            </a:xfrm>
            <a:prstGeom prst="rect">
              <a:avLst/>
            </a:prstGeom>
          </p:spPr>
        </p:pic>
      </p:grpSp>
      <p:grpSp>
        <p:nvGrpSpPr>
          <p:cNvPr id="19" name="Group 18">
            <a:extLst>
              <a:ext uri="{FF2B5EF4-FFF2-40B4-BE49-F238E27FC236}">
                <a16:creationId xmlns:a16="http://schemas.microsoft.com/office/drawing/2014/main" id="{A8D94550-4084-59FA-7C84-46923886A340}"/>
              </a:ext>
            </a:extLst>
          </p:cNvPr>
          <p:cNvGrpSpPr/>
          <p:nvPr/>
        </p:nvGrpSpPr>
        <p:grpSpPr>
          <a:xfrm>
            <a:off x="4527133" y="3507203"/>
            <a:ext cx="2280008" cy="882155"/>
            <a:chOff x="4527133" y="3507203"/>
            <a:chExt cx="2280008" cy="882155"/>
          </a:xfrm>
        </p:grpSpPr>
        <p:sp>
          <p:nvSpPr>
            <p:cNvPr id="37" name="Rectangle 36">
              <a:extLst>
                <a:ext uri="{FF2B5EF4-FFF2-40B4-BE49-F238E27FC236}">
                  <a16:creationId xmlns:a16="http://schemas.microsoft.com/office/drawing/2014/main" id="{7AA37C71-BA55-403B-B2A6-5A898F30CB78}"/>
                </a:ext>
              </a:extLst>
            </p:cNvPr>
            <p:cNvSpPr/>
            <p:nvPr/>
          </p:nvSpPr>
          <p:spPr>
            <a:xfrm>
              <a:off x="4573388" y="3507203"/>
              <a:ext cx="2233753" cy="832016"/>
            </a:xfrm>
            <a:prstGeom prst="rect">
              <a:avLst/>
            </a:prstGeom>
            <a:solidFill>
              <a:srgbClr val="33FF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Health &amp;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Care</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7" name="Graphic 16" descr="Heart with pulse with solid fill">
              <a:extLst>
                <a:ext uri="{FF2B5EF4-FFF2-40B4-BE49-F238E27FC236}">
                  <a16:creationId xmlns:a16="http://schemas.microsoft.com/office/drawing/2014/main" id="{D889258B-9AF4-304A-FB54-429D1B4D7E4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527133" y="3596878"/>
              <a:ext cx="792480" cy="792480"/>
            </a:xfrm>
            <a:prstGeom prst="rect">
              <a:avLst/>
            </a:prstGeom>
          </p:spPr>
        </p:pic>
      </p:grpSp>
      <p:grpSp>
        <p:nvGrpSpPr>
          <p:cNvPr id="26" name="Group 25">
            <a:extLst>
              <a:ext uri="{FF2B5EF4-FFF2-40B4-BE49-F238E27FC236}">
                <a16:creationId xmlns:a16="http://schemas.microsoft.com/office/drawing/2014/main" id="{E2EAA61A-8AFD-E475-7F75-76EE807BEA2F}"/>
              </a:ext>
            </a:extLst>
          </p:cNvPr>
          <p:cNvGrpSpPr/>
          <p:nvPr/>
        </p:nvGrpSpPr>
        <p:grpSpPr>
          <a:xfrm>
            <a:off x="6995342" y="3530052"/>
            <a:ext cx="2233754" cy="809167"/>
            <a:chOff x="6995342" y="3530052"/>
            <a:chExt cx="2233754" cy="809167"/>
          </a:xfrm>
        </p:grpSpPr>
        <p:sp>
          <p:nvSpPr>
            <p:cNvPr id="38" name="Rectangle 37">
              <a:extLst>
                <a:ext uri="{FF2B5EF4-FFF2-40B4-BE49-F238E27FC236}">
                  <a16:creationId xmlns:a16="http://schemas.microsoft.com/office/drawing/2014/main" id="{F07477BE-37C1-4D00-8C56-B726CF292F8F}"/>
                </a:ext>
              </a:extLst>
            </p:cNvPr>
            <p:cNvSpPr/>
            <p:nvPr/>
          </p:nvSpPr>
          <p:spPr>
            <a:xfrm>
              <a:off x="6995342" y="3530052"/>
              <a:ext cx="2233754" cy="809167"/>
            </a:xfrm>
            <a:prstGeom prst="rect">
              <a:avLst/>
            </a:prstGeom>
            <a:solidFill>
              <a:srgbClr val="3FCD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     Criminal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           youth justice </a:t>
              </a:r>
              <a:endParaRPr kumimoji="0" lang="en-GB" sz="1800" b="1" i="0" u="none" strike="noStrike" kern="1200" cap="none" spc="0" normalizeH="0" baseline="0" noProof="0">
                <a:ln>
                  <a:noFill/>
                </a:ln>
                <a:solidFill>
                  <a:prstClr val="black"/>
                </a:solidFill>
                <a:effectLst/>
                <a:uLnTx/>
                <a:uFillTx/>
                <a:latin typeface="Calibri" panose="020F0502020204030204"/>
                <a:ea typeface="Calibri"/>
                <a:cs typeface="Calibri"/>
              </a:endParaRPr>
            </a:p>
          </p:txBody>
        </p:sp>
        <p:pic>
          <p:nvPicPr>
            <p:cNvPr id="21" name="Graphic 20" descr="Scales of justice with solid fill">
              <a:extLst>
                <a:ext uri="{FF2B5EF4-FFF2-40B4-BE49-F238E27FC236}">
                  <a16:creationId xmlns:a16="http://schemas.microsoft.com/office/drawing/2014/main" id="{FB0CF16C-6B8A-2133-02A3-AAA15F1F56D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066281" y="3559772"/>
              <a:ext cx="594362" cy="594362"/>
            </a:xfrm>
            <a:prstGeom prst="rect">
              <a:avLst/>
            </a:prstGeom>
          </p:spPr>
        </p:pic>
      </p:grpSp>
      <p:grpSp>
        <p:nvGrpSpPr>
          <p:cNvPr id="29" name="Group 28">
            <a:extLst>
              <a:ext uri="{FF2B5EF4-FFF2-40B4-BE49-F238E27FC236}">
                <a16:creationId xmlns:a16="http://schemas.microsoft.com/office/drawing/2014/main" id="{412F18D6-4B89-BE3E-E7FF-AB844886ACAB}"/>
              </a:ext>
            </a:extLst>
          </p:cNvPr>
          <p:cNvGrpSpPr/>
          <p:nvPr/>
        </p:nvGrpSpPr>
        <p:grpSpPr>
          <a:xfrm>
            <a:off x="9361176" y="3516081"/>
            <a:ext cx="2235205" cy="823138"/>
            <a:chOff x="9361176" y="3516081"/>
            <a:chExt cx="2235205" cy="823138"/>
          </a:xfrm>
        </p:grpSpPr>
        <p:sp>
          <p:nvSpPr>
            <p:cNvPr id="31" name="Rectangle 30">
              <a:extLst>
                <a:ext uri="{FF2B5EF4-FFF2-40B4-BE49-F238E27FC236}">
                  <a16:creationId xmlns:a16="http://schemas.microsoft.com/office/drawing/2014/main" id="{DB7026EB-B807-4D1A-A413-DD3B78937049}"/>
                </a:ext>
              </a:extLst>
            </p:cNvPr>
            <p:cNvSpPr/>
            <p:nvPr/>
          </p:nvSpPr>
          <p:spPr>
            <a:xfrm>
              <a:off x="9362627" y="3516081"/>
              <a:ext cx="2233754" cy="823138"/>
            </a:xfrm>
            <a:prstGeom prst="rect">
              <a:avLst/>
            </a:prstGeom>
            <a:solidFill>
              <a:srgbClr val="93ADD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  </a:t>
              </a: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Inclusive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      Communities</a:t>
              </a:r>
              <a:endParaRPr kumimoji="0" lang="en-GB" sz="1800" b="1" i="0" u="none" strike="noStrike" kern="1200" cap="none" spc="0" normalizeH="0" baseline="0" noProof="0">
                <a:ln>
                  <a:noFill/>
                </a:ln>
                <a:solidFill>
                  <a:prstClr val="black"/>
                </a:solidFill>
                <a:effectLst/>
                <a:uLnTx/>
                <a:uFillTx/>
                <a:latin typeface="Calibri" panose="020F0502020204030204"/>
                <a:ea typeface="Calibri"/>
                <a:cs typeface="Calibri"/>
              </a:endParaRPr>
            </a:p>
          </p:txBody>
        </p:sp>
        <p:pic>
          <p:nvPicPr>
            <p:cNvPr id="27" name="Graphic 26" descr="Group with solid fill">
              <a:extLst>
                <a:ext uri="{FF2B5EF4-FFF2-40B4-BE49-F238E27FC236}">
                  <a16:creationId xmlns:a16="http://schemas.microsoft.com/office/drawing/2014/main" id="{5408B422-B01C-6C0B-AA5F-DFBAA6DB9B28}"/>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361176" y="3542994"/>
              <a:ext cx="638053" cy="638053"/>
            </a:xfrm>
            <a:prstGeom prst="rect">
              <a:avLst/>
            </a:prstGeom>
          </p:spPr>
        </p:pic>
      </p:grpSp>
      <p:grpSp>
        <p:nvGrpSpPr>
          <p:cNvPr id="3" name="Group 2" descr="Navigation panel for chapters:&#10;Plan icon - strategy introduction&#10;Books icon - education and preparing for adulthood&#10;Suitcase icon - employment&#10;House icon - housing&#10;hand and heart icon - Carers&#10;Heath Care Professional icon - Assessment and Diagnosis&#10;Heart with heartbeat icon - Health and Care&#10;Scales - Criminal and Youth Justice&#10;People - Inclusive Communities&#10;People and progress arrow - delivering our strategy&#10;">
            <a:extLst>
              <a:ext uri="{FF2B5EF4-FFF2-40B4-BE49-F238E27FC236}">
                <a16:creationId xmlns:a16="http://schemas.microsoft.com/office/drawing/2014/main" id="{28A92CA6-02FC-4074-489E-23C201725931}"/>
              </a:ext>
            </a:extLst>
          </p:cNvPr>
          <p:cNvGrpSpPr/>
          <p:nvPr/>
        </p:nvGrpSpPr>
        <p:grpSpPr>
          <a:xfrm>
            <a:off x="-60155" y="-102989"/>
            <a:ext cx="877274" cy="6960989"/>
            <a:chOff x="-63085" y="-88241"/>
            <a:chExt cx="877274" cy="6960989"/>
          </a:xfrm>
        </p:grpSpPr>
        <p:graphicFrame>
          <p:nvGraphicFramePr>
            <p:cNvPr id="30" name="Table 4">
              <a:extLst>
                <a:ext uri="{FF2B5EF4-FFF2-40B4-BE49-F238E27FC236}">
                  <a16:creationId xmlns:a16="http://schemas.microsoft.com/office/drawing/2014/main" id="{234F96A5-D25D-C60C-0D8E-AA9585531F69}"/>
                </a:ext>
              </a:extLst>
            </p:cNvPr>
            <p:cNvGraphicFramePr>
              <a:graphicFrameLocks/>
            </p:cNvGraphicFramePr>
            <p:nvPr/>
          </p:nvGraphicFramePr>
          <p:xfrm>
            <a:off x="0" y="1"/>
            <a:ext cx="792480" cy="6872747"/>
          </p:xfrm>
          <a:graphic>
            <a:graphicData uri="http://schemas.openxmlformats.org/drawingml/2006/table">
              <a:tbl>
                <a:tblPr firstRow="1" bandRow="1">
                  <a:tableStyleId>{5C22544A-7EE6-4342-B048-85BDC9FD1C3A}</a:tableStyleId>
                </a:tblPr>
                <a:tblGrid>
                  <a:gridCol w="792480">
                    <a:extLst>
                      <a:ext uri="{9D8B030D-6E8A-4147-A177-3AD203B41FA5}">
                        <a16:colId xmlns:a16="http://schemas.microsoft.com/office/drawing/2014/main" val="1322265297"/>
                      </a:ext>
                    </a:extLst>
                  </a:gridCol>
                </a:tblGrid>
                <a:tr h="560438">
                  <a:tc>
                    <a:txBody>
                      <a:bodyPr/>
                      <a:lstStyle/>
                      <a:p>
                        <a:pPr algn="ctr"/>
                        <a:endParaRPr lang="en-GB" sz="1050" b="0">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DA8FF"/>
                      </a:solidFill>
                    </a:tcPr>
                  </a:tc>
                  <a:extLst>
                    <a:ext uri="{0D108BD9-81ED-4DB2-BD59-A6C34878D82A}">
                      <a16:rowId xmlns:a16="http://schemas.microsoft.com/office/drawing/2014/main" val="1351084928"/>
                    </a:ext>
                  </a:extLst>
                </a:tr>
                <a:tr h="7079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851C7"/>
                      </a:solidFill>
                    </a:tcPr>
                  </a:tc>
                  <a:extLst>
                    <a:ext uri="{0D108BD9-81ED-4DB2-BD59-A6C34878D82A}">
                      <a16:rowId xmlns:a16="http://schemas.microsoft.com/office/drawing/2014/main" val="1369043107"/>
                    </a:ext>
                  </a:extLst>
                </a:tr>
                <a:tr h="816078">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B7FF"/>
                      </a:solidFill>
                    </a:tcPr>
                  </a:tc>
                  <a:extLst>
                    <a:ext uri="{0D108BD9-81ED-4DB2-BD59-A6C34878D82A}">
                      <a16:rowId xmlns:a16="http://schemas.microsoft.com/office/drawing/2014/main" val="3879650353"/>
                    </a:ext>
                  </a:extLst>
                </a:tr>
                <a:tr h="570271">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DF79"/>
                      </a:solidFill>
                    </a:tcPr>
                  </a:tc>
                  <a:extLst>
                    <a:ext uri="{0D108BD9-81ED-4DB2-BD59-A6C34878D82A}">
                      <a16:rowId xmlns:a16="http://schemas.microsoft.com/office/drawing/2014/main" val="3048417445"/>
                    </a:ext>
                  </a:extLst>
                </a:tr>
                <a:tr h="5112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7D"/>
                      </a:solidFill>
                    </a:tcPr>
                  </a:tc>
                  <a:extLst>
                    <a:ext uri="{0D108BD9-81ED-4DB2-BD59-A6C34878D82A}">
                      <a16:rowId xmlns:a16="http://schemas.microsoft.com/office/drawing/2014/main" val="2412776445"/>
                    </a:ext>
                  </a:extLst>
                </a:tr>
                <a:tr h="796412">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127532789"/>
                    </a:ext>
                  </a:extLst>
                </a:tr>
                <a:tr h="623455">
                  <a:tc>
                    <a:txBody>
                      <a:bodyPr/>
                      <a:lstStyle/>
                      <a:p>
                        <a:pPr algn="ctr"/>
                        <a:endParaRPr lang="en-GB" sz="1050" b="1">
                          <a:solidFill>
                            <a:schemeClr val="tx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3FF8F"/>
                      </a:solidFill>
                    </a:tcPr>
                  </a:tc>
                  <a:extLst>
                    <a:ext uri="{0D108BD9-81ED-4DB2-BD59-A6C34878D82A}">
                      <a16:rowId xmlns:a16="http://schemas.microsoft.com/office/drawing/2014/main" val="2670240330"/>
                    </a:ext>
                  </a:extLst>
                </a:tr>
                <a:tr h="623455">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3FCDFF"/>
                      </a:solidFill>
                    </a:tcPr>
                  </a:tc>
                  <a:extLst>
                    <a:ext uri="{0D108BD9-81ED-4DB2-BD59-A6C34878D82A}">
                      <a16:rowId xmlns:a16="http://schemas.microsoft.com/office/drawing/2014/main" val="2172168026"/>
                    </a:ext>
                  </a:extLst>
                </a:tr>
                <a:tr h="886690">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3ADDD"/>
                      </a:solidFill>
                    </a:tcPr>
                  </a:tc>
                  <a:extLst>
                    <a:ext uri="{0D108BD9-81ED-4DB2-BD59-A6C34878D82A}">
                      <a16:rowId xmlns:a16="http://schemas.microsoft.com/office/drawing/2014/main" val="3584083517"/>
                    </a:ext>
                  </a:extLst>
                </a:tr>
                <a:tr h="776748">
                  <a:tc>
                    <a:txBody>
                      <a:bodyPr/>
                      <a:lstStyle/>
                      <a:p>
                        <a:pPr algn="ctr"/>
                        <a:endParaRPr lang="en-GB" sz="1050" b="1">
                          <a:solidFill>
                            <a:schemeClr val="bg1"/>
                          </a:solidFill>
                        </a:endParaRP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D9EFF"/>
                      </a:solidFill>
                    </a:tcPr>
                  </a:tc>
                  <a:extLst>
                    <a:ext uri="{0D108BD9-81ED-4DB2-BD59-A6C34878D82A}">
                      <a16:rowId xmlns:a16="http://schemas.microsoft.com/office/drawing/2014/main" val="436603388"/>
                    </a:ext>
                  </a:extLst>
                </a:tr>
              </a:tbl>
            </a:graphicData>
          </a:graphic>
        </p:graphicFrame>
        <p:pic>
          <p:nvPicPr>
            <p:cNvPr id="33" name="Graphic 32" descr="Books with solid fill">
              <a:extLst>
                <a:ext uri="{FF2B5EF4-FFF2-40B4-BE49-F238E27FC236}">
                  <a16:creationId xmlns:a16="http://schemas.microsoft.com/office/drawing/2014/main" id="{DF6B8050-9887-121B-87AA-7B9FF2D0DEF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5057" y="625302"/>
              <a:ext cx="502365" cy="629636"/>
            </a:xfrm>
            <a:prstGeom prst="rect">
              <a:avLst/>
            </a:prstGeom>
          </p:spPr>
        </p:pic>
        <p:pic>
          <p:nvPicPr>
            <p:cNvPr id="42" name="Graphic 41" descr="Briefcase outline">
              <a:extLst>
                <a:ext uri="{FF2B5EF4-FFF2-40B4-BE49-F238E27FC236}">
                  <a16:creationId xmlns:a16="http://schemas.microsoft.com/office/drawing/2014/main" id="{BEBB9AE8-839E-D158-291C-9F5A4C5C24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89" y="1320816"/>
              <a:ext cx="702999" cy="702999"/>
            </a:xfrm>
            <a:prstGeom prst="rect">
              <a:avLst/>
            </a:prstGeom>
          </p:spPr>
        </p:pic>
        <p:pic>
          <p:nvPicPr>
            <p:cNvPr id="43" name="Graphic 42" descr="Home1 with solid fill">
              <a:extLst>
                <a:ext uri="{FF2B5EF4-FFF2-40B4-BE49-F238E27FC236}">
                  <a16:creationId xmlns:a16="http://schemas.microsoft.com/office/drawing/2014/main" id="{0CFBE104-3BDC-19F8-04F5-91852337AF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085" y="2008276"/>
              <a:ext cx="792480" cy="732169"/>
            </a:xfrm>
            <a:prstGeom prst="rect">
              <a:avLst/>
            </a:prstGeom>
          </p:spPr>
        </p:pic>
        <p:pic>
          <p:nvPicPr>
            <p:cNvPr id="44" name="Graphic 43" descr="Care with solid fill">
              <a:extLst>
                <a:ext uri="{FF2B5EF4-FFF2-40B4-BE49-F238E27FC236}">
                  <a16:creationId xmlns:a16="http://schemas.microsoft.com/office/drawing/2014/main" id="{5E8375C4-1F8A-88C8-28CB-77E2BC030EF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6980" y="2711275"/>
              <a:ext cx="505339" cy="505339"/>
            </a:xfrm>
            <a:prstGeom prst="rect">
              <a:avLst/>
            </a:prstGeom>
          </p:spPr>
        </p:pic>
        <p:pic>
          <p:nvPicPr>
            <p:cNvPr id="45" name="Graphic 44" descr="Heart with pulse with solid fill">
              <a:extLst>
                <a:ext uri="{FF2B5EF4-FFF2-40B4-BE49-F238E27FC236}">
                  <a16:creationId xmlns:a16="http://schemas.microsoft.com/office/drawing/2014/main" id="{9C6D52C4-AA81-4D3E-942F-B97653A38F8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5527" y="3852963"/>
              <a:ext cx="792480" cy="792480"/>
            </a:xfrm>
            <a:prstGeom prst="rect">
              <a:avLst/>
            </a:prstGeom>
          </p:spPr>
        </p:pic>
        <p:pic>
          <p:nvPicPr>
            <p:cNvPr id="46" name="Graphic 45" descr="Doctor female with solid fill">
              <a:extLst>
                <a:ext uri="{FF2B5EF4-FFF2-40B4-BE49-F238E27FC236}">
                  <a16:creationId xmlns:a16="http://schemas.microsoft.com/office/drawing/2014/main" id="{C4F6AB4C-E7D0-F577-81CA-131BEF7042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233" y="3239930"/>
              <a:ext cx="750276" cy="750276"/>
            </a:xfrm>
            <a:prstGeom prst="rect">
              <a:avLst/>
            </a:prstGeom>
          </p:spPr>
        </p:pic>
        <p:pic>
          <p:nvPicPr>
            <p:cNvPr id="47" name="Graphic 46" descr="Scales of justice with solid fill">
              <a:extLst>
                <a:ext uri="{FF2B5EF4-FFF2-40B4-BE49-F238E27FC236}">
                  <a16:creationId xmlns:a16="http://schemas.microsoft.com/office/drawing/2014/main" id="{216A3471-E594-BFDC-F127-8184B1D279D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6843" y="4635223"/>
              <a:ext cx="594362" cy="594362"/>
            </a:xfrm>
            <a:prstGeom prst="rect">
              <a:avLst/>
            </a:prstGeom>
          </p:spPr>
        </p:pic>
        <p:pic>
          <p:nvPicPr>
            <p:cNvPr id="48" name="Graphic 47" descr="Group with solid fill">
              <a:extLst>
                <a:ext uri="{FF2B5EF4-FFF2-40B4-BE49-F238E27FC236}">
                  <a16:creationId xmlns:a16="http://schemas.microsoft.com/office/drawing/2014/main" id="{2B0F8DFC-A4A4-7557-8164-B6670B4A26A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3118" y="5319847"/>
              <a:ext cx="638053" cy="638053"/>
            </a:xfrm>
            <a:prstGeom prst="rect">
              <a:avLst/>
            </a:prstGeom>
          </p:spPr>
        </p:pic>
        <p:pic>
          <p:nvPicPr>
            <p:cNvPr id="49" name="Graphic 48" descr="CheckList with solid fill">
              <a:extLst>
                <a:ext uri="{FF2B5EF4-FFF2-40B4-BE49-F238E27FC236}">
                  <a16:creationId xmlns:a16="http://schemas.microsoft.com/office/drawing/2014/main" id="{01A1497F-B77F-25B0-D476-ECD070BB26A1}"/>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1709" y="-88241"/>
              <a:ext cx="792480" cy="731518"/>
            </a:xfrm>
            <a:prstGeom prst="rect">
              <a:avLst/>
            </a:prstGeom>
          </p:spPr>
        </p:pic>
        <p:pic>
          <p:nvPicPr>
            <p:cNvPr id="50" name="Graphic 49" descr="Business Growth with solid fill">
              <a:extLst>
                <a:ext uri="{FF2B5EF4-FFF2-40B4-BE49-F238E27FC236}">
                  <a16:creationId xmlns:a16="http://schemas.microsoft.com/office/drawing/2014/main" id="{805661DA-DBF4-C204-E1C6-0C3E7FE4FB65}"/>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37588" y="6142361"/>
              <a:ext cx="682405" cy="682405"/>
            </a:xfrm>
            <a:prstGeom prst="rect">
              <a:avLst/>
            </a:prstGeom>
          </p:spPr>
        </p:pic>
      </p:grpSp>
    </p:spTree>
    <p:extLst>
      <p:ext uri="{BB962C8B-B14F-4D97-AF65-F5344CB8AC3E}">
        <p14:creationId xmlns:p14="http://schemas.microsoft.com/office/powerpoint/2010/main" val="2690031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EDB6F16E701347AD9433DB53CD05BE" ma:contentTypeVersion="9" ma:contentTypeDescription="Create a new document." ma:contentTypeScope="" ma:versionID="f3fde781d7eecac52ad674057da75f93">
  <xsd:schema xmlns:xsd="http://www.w3.org/2001/XMLSchema" xmlns:xs="http://www.w3.org/2001/XMLSchema" xmlns:p="http://schemas.microsoft.com/office/2006/metadata/properties" xmlns:ns2="8671cdd1-6a96-4f02-a377-dca6ce74bdaf" xmlns:ns3="f6a22bf9-1c99-49e4-b921-96f421e90fac" targetNamespace="http://schemas.microsoft.com/office/2006/metadata/properties" ma:root="true" ma:fieldsID="7f9df12ed3b5ac81708a3b7a6c0c57aa" ns2:_="" ns3:_="">
    <xsd:import namespace="8671cdd1-6a96-4f02-a377-dca6ce74bdaf"/>
    <xsd:import namespace="f6a22bf9-1c99-49e4-b921-96f421e90fa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71cdd1-6a96-4f02-a377-dca6ce74bd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a22bf9-1c99-49e4-b921-96f421e90fa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C538F77-E386-4F7C-9600-452C3F36056E}"/>
</file>

<file path=customXml/itemProps2.xml><?xml version="1.0" encoding="utf-8"?>
<ds:datastoreItem xmlns:ds="http://schemas.openxmlformats.org/officeDocument/2006/customXml" ds:itemID="{656508A2-C5EA-4127-B218-FF262469A8EB}">
  <ds:schemaRefs>
    <ds:schemaRef ds:uri="http://schemas.microsoft.com/sharepoint/v3/contenttype/forms"/>
  </ds:schemaRefs>
</ds:datastoreItem>
</file>

<file path=customXml/itemProps3.xml><?xml version="1.0" encoding="utf-8"?>
<ds:datastoreItem xmlns:ds="http://schemas.openxmlformats.org/officeDocument/2006/customXml" ds:itemID="{78573DD7-3D3C-4F07-BB17-3D04DE647718}">
  <ds:schemaRefs>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purl.org/dc/dcmitype/"/>
    <ds:schemaRef ds:uri="http://www.w3.org/XML/1998/namespace"/>
    <ds:schemaRef ds:uri="c31e26ef-bfd4-4ff8-aa6a-b084b3f9a318"/>
    <ds:schemaRef ds:uri="560fb2d6-50a5-4940-8a71-66e5506c90f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TotalTime>
  <Words>352</Words>
  <Application>Microsoft Office PowerPoint</Application>
  <PresentationFormat>Widescreen</PresentationFormat>
  <Paragraphs>40</Paragraphs>
  <Slides>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Calibri Light</vt:lpstr>
      <vt:lpstr>GDS Transport</vt:lpstr>
      <vt:lpstr>Open Sans</vt:lpstr>
      <vt:lpstr>Office Theme</vt:lpstr>
      <vt:lpstr>1_Office Theme</vt:lpstr>
      <vt:lpstr>PowerPoint Presentation</vt:lpstr>
      <vt:lpstr>PowerPoint Presentation</vt:lpstr>
      <vt:lpstr>What we want to achieve through our Joint all age Autism Strategy</vt:lpstr>
    </vt:vector>
  </TitlesOfParts>
  <Company>North Yorkshire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Annandale</dc:creator>
  <cp:lastModifiedBy>Stacey Annandale</cp:lastModifiedBy>
  <cp:revision>1</cp:revision>
  <dcterms:created xsi:type="dcterms:W3CDTF">2023-10-11T12:37:44Z</dcterms:created>
  <dcterms:modified xsi:type="dcterms:W3CDTF">2023-10-11T12:39:56Z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2023-10-11T12:39:55Z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10a690de-da55-4619-ad13-fad6112d3434</vt:lpwstr>
  </property>
  <property fmtid="{D5CDD505-2E9C-101B-9397-08002B2CF9AE}" pid="8" name="MSIP_Label_3ecdfc32-7be5-4b17-9f97-00453388bdd7_ContentBits">
    <vt:lpwstr>2</vt:lpwstr>
  </property>
  <property fmtid="{D5CDD505-2E9C-101B-9397-08002B2CF9AE}" pid="9" name="ContentTypeId">
    <vt:lpwstr>0x01010054EDB6F16E701347AD9433DB53CD05BE</vt:lpwstr>
  </property>
</Properties>
</file>