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Lst>
  <p:notesMasterIdLst>
    <p:notesMasterId r:id="rId19"/>
  </p:notesMasterIdLst>
  <p:sldIdLst>
    <p:sldId id="258" r:id="rId5"/>
    <p:sldId id="260" r:id="rId6"/>
    <p:sldId id="263" r:id="rId7"/>
    <p:sldId id="264" r:id="rId8"/>
    <p:sldId id="294" r:id="rId9"/>
    <p:sldId id="288" r:id="rId10"/>
    <p:sldId id="257" r:id="rId11"/>
    <p:sldId id="297" r:id="rId12"/>
    <p:sldId id="262" r:id="rId13"/>
    <p:sldId id="267" r:id="rId14"/>
    <p:sldId id="265" r:id="rId15"/>
    <p:sldId id="266" r:id="rId16"/>
    <p:sldId id="296" r:id="rId17"/>
    <p:sldId id="29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51" autoAdjust="0"/>
    <p:restoredTop sz="62390" autoAdjust="0"/>
  </p:normalViewPr>
  <p:slideViewPr>
    <p:cSldViewPr snapToGrid="0">
      <p:cViewPr varScale="1">
        <p:scale>
          <a:sx n="66" d="100"/>
          <a:sy n="66" d="100"/>
        </p:scale>
        <p:origin x="504"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136"/>
    </p:cViewPr>
  </p:sorter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4DAAE1-0E23-48F9-BFC4-AA276A052D2C}" type="doc">
      <dgm:prSet loTypeId="urn:microsoft.com/office/officeart/2005/8/layout/cycle8" loCatId="cycle" qsTypeId="urn:microsoft.com/office/officeart/2005/8/quickstyle/simple1" qsCatId="simple" csTypeId="urn:microsoft.com/office/officeart/2005/8/colors/colorful2" csCatId="colorful" phldr="1"/>
      <dgm:spPr/>
    </dgm:pt>
    <dgm:pt modelId="{5D658AC7-9EC4-4778-A5C4-6D3E448281C0}">
      <dgm:prSet phldrT="[Text]"/>
      <dgm:spPr/>
      <dgm:t>
        <a:bodyPr/>
        <a:lstStyle/>
        <a:p>
          <a:r>
            <a:rPr lang="en-GB" b="1" dirty="0">
              <a:latin typeface="Arial" panose="020B0604020202020204" pitchFamily="34" charset="0"/>
              <a:cs typeface="Arial" panose="020B0604020202020204" pitchFamily="34" charset="0"/>
            </a:rPr>
            <a:t>Create a plan for action </a:t>
          </a:r>
        </a:p>
      </dgm:t>
    </dgm:pt>
    <dgm:pt modelId="{FF07C53F-C944-431A-8D55-E722F07FE3F7}" type="parTrans" cxnId="{EA66EA48-8454-4F75-93D2-C0EE66D2206B}">
      <dgm:prSet/>
      <dgm:spPr/>
      <dgm:t>
        <a:bodyPr/>
        <a:lstStyle/>
        <a:p>
          <a:endParaRPr lang="en-GB"/>
        </a:p>
      </dgm:t>
    </dgm:pt>
    <dgm:pt modelId="{083E3648-0F4D-4706-9689-BA1A86AE5FE0}" type="sibTrans" cxnId="{EA66EA48-8454-4F75-93D2-C0EE66D2206B}">
      <dgm:prSet/>
      <dgm:spPr/>
      <dgm:t>
        <a:bodyPr/>
        <a:lstStyle/>
        <a:p>
          <a:endParaRPr lang="en-GB"/>
        </a:p>
      </dgm:t>
    </dgm:pt>
    <dgm:pt modelId="{AC8E3535-3269-4B24-BD4D-81A2E6E6A6F6}">
      <dgm:prSet phldrT="[Text]"/>
      <dgm:spPr/>
      <dgm:t>
        <a:bodyPr/>
        <a:lstStyle/>
        <a:p>
          <a:r>
            <a:rPr lang="en-GB" b="1" dirty="0">
              <a:latin typeface="Arial" panose="020B0604020202020204" pitchFamily="34" charset="0"/>
              <a:cs typeface="Arial" panose="020B0604020202020204" pitchFamily="34" charset="0"/>
            </a:rPr>
            <a:t>Learn and refine as we go</a:t>
          </a:r>
        </a:p>
      </dgm:t>
    </dgm:pt>
    <dgm:pt modelId="{A8345B4D-6ED2-4149-8BF8-66F4F13C0AE9}" type="parTrans" cxnId="{75CFF9AF-AE03-4AD7-90EE-F4E7DDB85586}">
      <dgm:prSet/>
      <dgm:spPr/>
      <dgm:t>
        <a:bodyPr/>
        <a:lstStyle/>
        <a:p>
          <a:endParaRPr lang="en-GB"/>
        </a:p>
      </dgm:t>
    </dgm:pt>
    <dgm:pt modelId="{E9CA2AA1-EC6B-4335-9C5A-1C0A8819FFFF}" type="sibTrans" cxnId="{75CFF9AF-AE03-4AD7-90EE-F4E7DDB85586}">
      <dgm:prSet/>
      <dgm:spPr/>
      <dgm:t>
        <a:bodyPr/>
        <a:lstStyle/>
        <a:p>
          <a:endParaRPr lang="en-GB"/>
        </a:p>
      </dgm:t>
    </dgm:pt>
    <dgm:pt modelId="{36837C22-1CF4-4018-90AB-D7FE396986D3}">
      <dgm:prSet phldrT="[Text]"/>
      <dgm:spPr/>
      <dgm:t>
        <a:bodyPr/>
        <a:lstStyle/>
        <a:p>
          <a:r>
            <a:rPr lang="en-GB" b="1" dirty="0">
              <a:latin typeface="Arial" panose="020B0604020202020204" pitchFamily="34" charset="0"/>
              <a:cs typeface="Arial" panose="020B0604020202020204" pitchFamily="34" charset="0"/>
            </a:rPr>
            <a:t>Understanding of the issue, context and wider system </a:t>
          </a:r>
        </a:p>
      </dgm:t>
    </dgm:pt>
    <dgm:pt modelId="{D77669C8-3BDB-4F26-85FE-0F080938620A}" type="parTrans" cxnId="{776C8296-CFE3-402C-B9C0-7C0B1CA9674A}">
      <dgm:prSet/>
      <dgm:spPr/>
      <dgm:t>
        <a:bodyPr/>
        <a:lstStyle/>
        <a:p>
          <a:endParaRPr lang="en-GB"/>
        </a:p>
      </dgm:t>
    </dgm:pt>
    <dgm:pt modelId="{C33CBB7D-195A-445C-93A8-C31A153E94EA}" type="sibTrans" cxnId="{776C8296-CFE3-402C-B9C0-7C0B1CA9674A}">
      <dgm:prSet/>
      <dgm:spPr/>
      <dgm:t>
        <a:bodyPr/>
        <a:lstStyle/>
        <a:p>
          <a:endParaRPr lang="en-GB"/>
        </a:p>
      </dgm:t>
    </dgm:pt>
    <dgm:pt modelId="{76781F9F-1C31-4CF5-909E-6ED680451D8E}" type="pres">
      <dgm:prSet presAssocID="{5C4DAAE1-0E23-48F9-BFC4-AA276A052D2C}" presName="compositeShape" presStyleCnt="0">
        <dgm:presLayoutVars>
          <dgm:chMax val="7"/>
          <dgm:dir/>
          <dgm:resizeHandles val="exact"/>
        </dgm:presLayoutVars>
      </dgm:prSet>
      <dgm:spPr/>
    </dgm:pt>
    <dgm:pt modelId="{9D542722-0E12-4D94-A9CF-59D11D6D0BEE}" type="pres">
      <dgm:prSet presAssocID="{5C4DAAE1-0E23-48F9-BFC4-AA276A052D2C}" presName="wedge1" presStyleLbl="node1" presStyleIdx="0" presStyleCnt="3"/>
      <dgm:spPr/>
    </dgm:pt>
    <dgm:pt modelId="{EA475CA1-2916-47CD-A98B-97ED71834F6E}" type="pres">
      <dgm:prSet presAssocID="{5C4DAAE1-0E23-48F9-BFC4-AA276A052D2C}" presName="dummy1a" presStyleCnt="0"/>
      <dgm:spPr/>
    </dgm:pt>
    <dgm:pt modelId="{1F729491-A238-4646-9C9D-C988669511ED}" type="pres">
      <dgm:prSet presAssocID="{5C4DAAE1-0E23-48F9-BFC4-AA276A052D2C}" presName="dummy1b" presStyleCnt="0"/>
      <dgm:spPr/>
    </dgm:pt>
    <dgm:pt modelId="{BEF9DFDE-6CCB-43AC-94DE-592AB1240DBF}" type="pres">
      <dgm:prSet presAssocID="{5C4DAAE1-0E23-48F9-BFC4-AA276A052D2C}" presName="wedge1Tx" presStyleLbl="node1" presStyleIdx="0" presStyleCnt="3">
        <dgm:presLayoutVars>
          <dgm:chMax val="0"/>
          <dgm:chPref val="0"/>
          <dgm:bulletEnabled val="1"/>
        </dgm:presLayoutVars>
      </dgm:prSet>
      <dgm:spPr/>
    </dgm:pt>
    <dgm:pt modelId="{A69719EF-5771-47B1-A74C-8DB074A7E652}" type="pres">
      <dgm:prSet presAssocID="{5C4DAAE1-0E23-48F9-BFC4-AA276A052D2C}" presName="wedge2" presStyleLbl="node1" presStyleIdx="1" presStyleCnt="3"/>
      <dgm:spPr/>
    </dgm:pt>
    <dgm:pt modelId="{79EFAEEA-E356-4CF8-AF59-A479B3C2772E}" type="pres">
      <dgm:prSet presAssocID="{5C4DAAE1-0E23-48F9-BFC4-AA276A052D2C}" presName="dummy2a" presStyleCnt="0"/>
      <dgm:spPr/>
    </dgm:pt>
    <dgm:pt modelId="{F9041DD1-9FD6-4037-AB96-20D77412011D}" type="pres">
      <dgm:prSet presAssocID="{5C4DAAE1-0E23-48F9-BFC4-AA276A052D2C}" presName="dummy2b" presStyleCnt="0"/>
      <dgm:spPr/>
    </dgm:pt>
    <dgm:pt modelId="{B8590465-3263-43BB-9AD5-0A5A0D457D48}" type="pres">
      <dgm:prSet presAssocID="{5C4DAAE1-0E23-48F9-BFC4-AA276A052D2C}" presName="wedge2Tx" presStyleLbl="node1" presStyleIdx="1" presStyleCnt="3">
        <dgm:presLayoutVars>
          <dgm:chMax val="0"/>
          <dgm:chPref val="0"/>
          <dgm:bulletEnabled val="1"/>
        </dgm:presLayoutVars>
      </dgm:prSet>
      <dgm:spPr/>
    </dgm:pt>
    <dgm:pt modelId="{6DDAE919-8D84-4678-AFAE-70B965A56E6F}" type="pres">
      <dgm:prSet presAssocID="{5C4DAAE1-0E23-48F9-BFC4-AA276A052D2C}" presName="wedge3" presStyleLbl="node1" presStyleIdx="2" presStyleCnt="3"/>
      <dgm:spPr/>
    </dgm:pt>
    <dgm:pt modelId="{AD0DE718-79E4-4D76-B963-66E1DBD88D97}" type="pres">
      <dgm:prSet presAssocID="{5C4DAAE1-0E23-48F9-BFC4-AA276A052D2C}" presName="dummy3a" presStyleCnt="0"/>
      <dgm:spPr/>
    </dgm:pt>
    <dgm:pt modelId="{C53C3D67-EBED-4016-82A7-C1D5EE5B537F}" type="pres">
      <dgm:prSet presAssocID="{5C4DAAE1-0E23-48F9-BFC4-AA276A052D2C}" presName="dummy3b" presStyleCnt="0"/>
      <dgm:spPr/>
    </dgm:pt>
    <dgm:pt modelId="{641D0A91-C5DC-4870-B6DE-29F6EB4D214B}" type="pres">
      <dgm:prSet presAssocID="{5C4DAAE1-0E23-48F9-BFC4-AA276A052D2C}" presName="wedge3Tx" presStyleLbl="node1" presStyleIdx="2" presStyleCnt="3">
        <dgm:presLayoutVars>
          <dgm:chMax val="0"/>
          <dgm:chPref val="0"/>
          <dgm:bulletEnabled val="1"/>
        </dgm:presLayoutVars>
      </dgm:prSet>
      <dgm:spPr/>
    </dgm:pt>
    <dgm:pt modelId="{5E890811-BAF5-47B4-B2B8-0BFC242693E0}" type="pres">
      <dgm:prSet presAssocID="{083E3648-0F4D-4706-9689-BA1A86AE5FE0}" presName="arrowWedge1" presStyleLbl="fgSibTrans2D1" presStyleIdx="0" presStyleCnt="3"/>
      <dgm:spPr/>
    </dgm:pt>
    <dgm:pt modelId="{0708C5E1-B7AF-4BB5-81C7-28288E3048AF}" type="pres">
      <dgm:prSet presAssocID="{E9CA2AA1-EC6B-4335-9C5A-1C0A8819FFFF}" presName="arrowWedge2" presStyleLbl="fgSibTrans2D1" presStyleIdx="1" presStyleCnt="3"/>
      <dgm:spPr/>
    </dgm:pt>
    <dgm:pt modelId="{13FF10B8-051A-49C0-8749-A0E6C9477908}" type="pres">
      <dgm:prSet presAssocID="{C33CBB7D-195A-445C-93A8-C31A153E94EA}" presName="arrowWedge3" presStyleLbl="fgSibTrans2D1" presStyleIdx="2" presStyleCnt="3"/>
      <dgm:spPr/>
    </dgm:pt>
  </dgm:ptLst>
  <dgm:cxnLst>
    <dgm:cxn modelId="{50E42904-5902-4069-8A98-CC727E59D496}" type="presOf" srcId="{AC8E3535-3269-4B24-BD4D-81A2E6E6A6F6}" destId="{A69719EF-5771-47B1-A74C-8DB074A7E652}" srcOrd="0" destOrd="0" presId="urn:microsoft.com/office/officeart/2005/8/layout/cycle8"/>
    <dgm:cxn modelId="{5A48E635-8CE8-4FA3-AEF5-8DB49DFECD35}" type="presOf" srcId="{36837C22-1CF4-4018-90AB-D7FE396986D3}" destId="{641D0A91-C5DC-4870-B6DE-29F6EB4D214B}" srcOrd="1" destOrd="0" presId="urn:microsoft.com/office/officeart/2005/8/layout/cycle8"/>
    <dgm:cxn modelId="{EA66EA48-8454-4F75-93D2-C0EE66D2206B}" srcId="{5C4DAAE1-0E23-48F9-BFC4-AA276A052D2C}" destId="{5D658AC7-9EC4-4778-A5C4-6D3E448281C0}" srcOrd="0" destOrd="0" parTransId="{FF07C53F-C944-431A-8D55-E722F07FE3F7}" sibTransId="{083E3648-0F4D-4706-9689-BA1A86AE5FE0}"/>
    <dgm:cxn modelId="{14F35179-F49C-4B9B-95BB-7161982ED0B0}" type="presOf" srcId="{5D658AC7-9EC4-4778-A5C4-6D3E448281C0}" destId="{9D542722-0E12-4D94-A9CF-59D11D6D0BEE}" srcOrd="0" destOrd="0" presId="urn:microsoft.com/office/officeart/2005/8/layout/cycle8"/>
    <dgm:cxn modelId="{776C8296-CFE3-402C-B9C0-7C0B1CA9674A}" srcId="{5C4DAAE1-0E23-48F9-BFC4-AA276A052D2C}" destId="{36837C22-1CF4-4018-90AB-D7FE396986D3}" srcOrd="2" destOrd="0" parTransId="{D77669C8-3BDB-4F26-85FE-0F080938620A}" sibTransId="{C33CBB7D-195A-445C-93A8-C31A153E94EA}"/>
    <dgm:cxn modelId="{6EF68AA6-C60B-4069-B39C-F659601C9363}" type="presOf" srcId="{5D658AC7-9EC4-4778-A5C4-6D3E448281C0}" destId="{BEF9DFDE-6CCB-43AC-94DE-592AB1240DBF}" srcOrd="1" destOrd="0" presId="urn:microsoft.com/office/officeart/2005/8/layout/cycle8"/>
    <dgm:cxn modelId="{A82352AF-968F-461B-8048-5482A7A36EDB}" type="presOf" srcId="{36837C22-1CF4-4018-90AB-D7FE396986D3}" destId="{6DDAE919-8D84-4678-AFAE-70B965A56E6F}" srcOrd="0" destOrd="0" presId="urn:microsoft.com/office/officeart/2005/8/layout/cycle8"/>
    <dgm:cxn modelId="{75CFF9AF-AE03-4AD7-90EE-F4E7DDB85586}" srcId="{5C4DAAE1-0E23-48F9-BFC4-AA276A052D2C}" destId="{AC8E3535-3269-4B24-BD4D-81A2E6E6A6F6}" srcOrd="1" destOrd="0" parTransId="{A8345B4D-6ED2-4149-8BF8-66F4F13C0AE9}" sibTransId="{E9CA2AA1-EC6B-4335-9C5A-1C0A8819FFFF}"/>
    <dgm:cxn modelId="{80142FBE-7126-4E85-B9DC-E6CF81D1CC07}" type="presOf" srcId="{AC8E3535-3269-4B24-BD4D-81A2E6E6A6F6}" destId="{B8590465-3263-43BB-9AD5-0A5A0D457D48}" srcOrd="1" destOrd="0" presId="urn:microsoft.com/office/officeart/2005/8/layout/cycle8"/>
    <dgm:cxn modelId="{45D210FE-ADE9-4C24-85DC-C22C656A7962}" type="presOf" srcId="{5C4DAAE1-0E23-48F9-BFC4-AA276A052D2C}" destId="{76781F9F-1C31-4CF5-909E-6ED680451D8E}" srcOrd="0" destOrd="0" presId="urn:microsoft.com/office/officeart/2005/8/layout/cycle8"/>
    <dgm:cxn modelId="{10539C7A-0A19-4888-B6AC-6749899299D7}" type="presParOf" srcId="{76781F9F-1C31-4CF5-909E-6ED680451D8E}" destId="{9D542722-0E12-4D94-A9CF-59D11D6D0BEE}" srcOrd="0" destOrd="0" presId="urn:microsoft.com/office/officeart/2005/8/layout/cycle8"/>
    <dgm:cxn modelId="{3B2555DF-2735-426F-A67D-762845770FA6}" type="presParOf" srcId="{76781F9F-1C31-4CF5-909E-6ED680451D8E}" destId="{EA475CA1-2916-47CD-A98B-97ED71834F6E}" srcOrd="1" destOrd="0" presId="urn:microsoft.com/office/officeart/2005/8/layout/cycle8"/>
    <dgm:cxn modelId="{FCDFBB54-4894-45DC-A61D-EC29092F6752}" type="presParOf" srcId="{76781F9F-1C31-4CF5-909E-6ED680451D8E}" destId="{1F729491-A238-4646-9C9D-C988669511ED}" srcOrd="2" destOrd="0" presId="urn:microsoft.com/office/officeart/2005/8/layout/cycle8"/>
    <dgm:cxn modelId="{412E5CD0-756F-48CD-A69D-4BD71FC05899}" type="presParOf" srcId="{76781F9F-1C31-4CF5-909E-6ED680451D8E}" destId="{BEF9DFDE-6CCB-43AC-94DE-592AB1240DBF}" srcOrd="3" destOrd="0" presId="urn:microsoft.com/office/officeart/2005/8/layout/cycle8"/>
    <dgm:cxn modelId="{1BBCA6BD-5213-4DDC-960F-B4E078CD0DA7}" type="presParOf" srcId="{76781F9F-1C31-4CF5-909E-6ED680451D8E}" destId="{A69719EF-5771-47B1-A74C-8DB074A7E652}" srcOrd="4" destOrd="0" presId="urn:microsoft.com/office/officeart/2005/8/layout/cycle8"/>
    <dgm:cxn modelId="{4EB5B43F-D013-450A-9BD6-239A968438F8}" type="presParOf" srcId="{76781F9F-1C31-4CF5-909E-6ED680451D8E}" destId="{79EFAEEA-E356-4CF8-AF59-A479B3C2772E}" srcOrd="5" destOrd="0" presId="urn:microsoft.com/office/officeart/2005/8/layout/cycle8"/>
    <dgm:cxn modelId="{7C92BE65-B0E7-478A-ACD8-EEF3382D973B}" type="presParOf" srcId="{76781F9F-1C31-4CF5-909E-6ED680451D8E}" destId="{F9041DD1-9FD6-4037-AB96-20D77412011D}" srcOrd="6" destOrd="0" presId="urn:microsoft.com/office/officeart/2005/8/layout/cycle8"/>
    <dgm:cxn modelId="{0798331D-C599-4FD5-AFDE-91042DC63DB4}" type="presParOf" srcId="{76781F9F-1C31-4CF5-909E-6ED680451D8E}" destId="{B8590465-3263-43BB-9AD5-0A5A0D457D48}" srcOrd="7" destOrd="0" presId="urn:microsoft.com/office/officeart/2005/8/layout/cycle8"/>
    <dgm:cxn modelId="{7F9B7FC0-2114-4AEA-B8FC-BD3720227F65}" type="presParOf" srcId="{76781F9F-1C31-4CF5-909E-6ED680451D8E}" destId="{6DDAE919-8D84-4678-AFAE-70B965A56E6F}" srcOrd="8" destOrd="0" presId="urn:microsoft.com/office/officeart/2005/8/layout/cycle8"/>
    <dgm:cxn modelId="{E5F6EB04-562C-48AA-9AAD-BE2FD6EF442B}" type="presParOf" srcId="{76781F9F-1C31-4CF5-909E-6ED680451D8E}" destId="{AD0DE718-79E4-4D76-B963-66E1DBD88D97}" srcOrd="9" destOrd="0" presId="urn:microsoft.com/office/officeart/2005/8/layout/cycle8"/>
    <dgm:cxn modelId="{AD961410-CE61-4027-94FD-0540222A43BD}" type="presParOf" srcId="{76781F9F-1C31-4CF5-909E-6ED680451D8E}" destId="{C53C3D67-EBED-4016-82A7-C1D5EE5B537F}" srcOrd="10" destOrd="0" presId="urn:microsoft.com/office/officeart/2005/8/layout/cycle8"/>
    <dgm:cxn modelId="{28B2AA98-70C9-47DE-9860-9D2253F5A25B}" type="presParOf" srcId="{76781F9F-1C31-4CF5-909E-6ED680451D8E}" destId="{641D0A91-C5DC-4870-B6DE-29F6EB4D214B}" srcOrd="11" destOrd="0" presId="urn:microsoft.com/office/officeart/2005/8/layout/cycle8"/>
    <dgm:cxn modelId="{78BD06A9-A564-41BB-AB0D-0AFD23415F7C}" type="presParOf" srcId="{76781F9F-1C31-4CF5-909E-6ED680451D8E}" destId="{5E890811-BAF5-47B4-B2B8-0BFC242693E0}" srcOrd="12" destOrd="0" presId="urn:microsoft.com/office/officeart/2005/8/layout/cycle8"/>
    <dgm:cxn modelId="{EAEC5836-CAB4-4ADF-9F3C-B0E0ED0631B3}" type="presParOf" srcId="{76781F9F-1C31-4CF5-909E-6ED680451D8E}" destId="{0708C5E1-B7AF-4BB5-81C7-28288E3048AF}" srcOrd="13" destOrd="0" presId="urn:microsoft.com/office/officeart/2005/8/layout/cycle8"/>
    <dgm:cxn modelId="{CA9C0332-BC42-49A2-8B38-166E0077C3A6}" type="presParOf" srcId="{76781F9F-1C31-4CF5-909E-6ED680451D8E}" destId="{13FF10B8-051A-49C0-8749-A0E6C9477908}"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42722-0E12-4D94-A9CF-59D11D6D0BEE}">
      <dsp:nvSpPr>
        <dsp:cNvPr id="0" name=""/>
        <dsp:cNvSpPr/>
      </dsp:nvSpPr>
      <dsp:spPr>
        <a:xfrm>
          <a:off x="3528476" y="366522"/>
          <a:ext cx="4736592" cy="4736592"/>
        </a:xfrm>
        <a:prstGeom prst="pie">
          <a:avLst>
            <a:gd name="adj1" fmla="val 16200000"/>
            <a:gd name="adj2" fmla="val 18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Create a plan for action </a:t>
          </a:r>
        </a:p>
      </dsp:txBody>
      <dsp:txXfrm>
        <a:off x="6024773" y="1370228"/>
        <a:ext cx="1691640" cy="1409700"/>
      </dsp:txXfrm>
    </dsp:sp>
    <dsp:sp modelId="{A69719EF-5771-47B1-A74C-8DB074A7E652}">
      <dsp:nvSpPr>
        <dsp:cNvPr id="0" name=""/>
        <dsp:cNvSpPr/>
      </dsp:nvSpPr>
      <dsp:spPr>
        <a:xfrm>
          <a:off x="3430925" y="535686"/>
          <a:ext cx="4736592" cy="4736592"/>
        </a:xfrm>
        <a:prstGeom prst="pie">
          <a:avLst>
            <a:gd name="adj1" fmla="val 1800000"/>
            <a:gd name="adj2" fmla="val 9000000"/>
          </a:avLst>
        </a:prstGeom>
        <a:solidFill>
          <a:schemeClr val="accent2">
            <a:hueOff val="-2339698"/>
            <a:satOff val="-10729"/>
            <a:lumOff val="5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Learn and refine as we go</a:t>
          </a:r>
        </a:p>
      </dsp:txBody>
      <dsp:txXfrm>
        <a:off x="4558685" y="3608832"/>
        <a:ext cx="2537460" cy="1240536"/>
      </dsp:txXfrm>
    </dsp:sp>
    <dsp:sp modelId="{6DDAE919-8D84-4678-AFAE-70B965A56E6F}">
      <dsp:nvSpPr>
        <dsp:cNvPr id="0" name=""/>
        <dsp:cNvSpPr/>
      </dsp:nvSpPr>
      <dsp:spPr>
        <a:xfrm>
          <a:off x="3333374" y="366522"/>
          <a:ext cx="4736592" cy="4736592"/>
        </a:xfrm>
        <a:prstGeom prst="pie">
          <a:avLst>
            <a:gd name="adj1" fmla="val 9000000"/>
            <a:gd name="adj2" fmla="val 16200000"/>
          </a:avLst>
        </a:prstGeom>
        <a:solidFill>
          <a:schemeClr val="accent2">
            <a:hueOff val="-4679396"/>
            <a:satOff val="-21459"/>
            <a:lumOff val="10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Understanding of the issue, context and wider system </a:t>
          </a:r>
        </a:p>
      </dsp:txBody>
      <dsp:txXfrm>
        <a:off x="3882029" y="1370228"/>
        <a:ext cx="1691640" cy="1409700"/>
      </dsp:txXfrm>
    </dsp:sp>
    <dsp:sp modelId="{5E890811-BAF5-47B4-B2B8-0BFC242693E0}">
      <dsp:nvSpPr>
        <dsp:cNvPr id="0" name=""/>
        <dsp:cNvSpPr/>
      </dsp:nvSpPr>
      <dsp:spPr>
        <a:xfrm>
          <a:off x="3235650" y="73304"/>
          <a:ext cx="5323027" cy="5323027"/>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08C5E1-B7AF-4BB5-81C7-28288E3048AF}">
      <dsp:nvSpPr>
        <dsp:cNvPr id="0" name=""/>
        <dsp:cNvSpPr/>
      </dsp:nvSpPr>
      <dsp:spPr>
        <a:xfrm>
          <a:off x="3137707" y="242168"/>
          <a:ext cx="5323027" cy="5323027"/>
        </a:xfrm>
        <a:prstGeom prst="circularArrow">
          <a:avLst>
            <a:gd name="adj1" fmla="val 5085"/>
            <a:gd name="adj2" fmla="val 327528"/>
            <a:gd name="adj3" fmla="val 8671970"/>
            <a:gd name="adj4" fmla="val 1800502"/>
            <a:gd name="adj5" fmla="val 5932"/>
          </a:avLst>
        </a:prstGeom>
        <a:solidFill>
          <a:schemeClr val="accent2">
            <a:hueOff val="-2339698"/>
            <a:satOff val="-10729"/>
            <a:lumOff val="539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FF10B8-051A-49C0-8749-A0E6C9477908}">
      <dsp:nvSpPr>
        <dsp:cNvPr id="0" name=""/>
        <dsp:cNvSpPr/>
      </dsp:nvSpPr>
      <dsp:spPr>
        <a:xfrm>
          <a:off x="3039765" y="73304"/>
          <a:ext cx="5323027" cy="5323027"/>
        </a:xfrm>
        <a:prstGeom prst="circularArrow">
          <a:avLst>
            <a:gd name="adj1" fmla="val 5085"/>
            <a:gd name="adj2" fmla="val 327528"/>
            <a:gd name="adj3" fmla="val 15873039"/>
            <a:gd name="adj4" fmla="val 9000000"/>
            <a:gd name="adj5" fmla="val 5932"/>
          </a:avLst>
        </a:prstGeom>
        <a:solidFill>
          <a:schemeClr val="accent2">
            <a:hueOff val="-4679396"/>
            <a:satOff val="-21459"/>
            <a:lumOff val="10784"/>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2A64E8-F2D6-4C9F-A8D7-24746552EAE9}" type="datetimeFigureOut">
              <a:rPr lang="en-GB" smtClean="0"/>
              <a:t>09/01/2024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28B67D-327A-4D79-A244-7C4926B5AC0A}" type="slidenum">
              <a:rPr lang="en-GB" smtClean="0"/>
              <a:t>‹#›</a:t>
            </a:fld>
            <a:endParaRPr lang="en-GB"/>
          </a:p>
        </p:txBody>
      </p:sp>
    </p:spTree>
    <p:extLst>
      <p:ext uri="{BB962C8B-B14F-4D97-AF65-F5344CB8AC3E}">
        <p14:creationId xmlns:p14="http://schemas.microsoft.com/office/powerpoint/2010/main" val="4214128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file:///C:/Users/rmaw/OneDrive%20-%20northyorks.gov.uk/Inclusive%20Communities/Gypsy%20Roma%20and%20Traveller%20OHID%20resource%20June%202022.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ons.gov.uk/peoplepopulationandcommunity/healthandsocialcare/healthcaresystem/bulletins/gypsiesandtravellerslivedexperienceshealthenglandandwales/2022"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orthyorks.gov.uk/sites/default/files/2023-03/88349%20Council%20Plan%202023%20to%202024_accessible.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ngland.nhs.uk/long-read/a-national-framework-for-nhs-action-on-inclusion-health/"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pathway.org.uk/publication/pockets-of-excellence-integrated-care-services-for-inclusion-health/"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28B67D-327A-4D79-A244-7C4926B5AC0A}" type="slidenum">
              <a:rPr lang="en-GB" smtClean="0"/>
              <a:t>1</a:t>
            </a:fld>
            <a:endParaRPr lang="en-GB"/>
          </a:p>
        </p:txBody>
      </p:sp>
    </p:spTree>
    <p:extLst>
      <p:ext uri="{BB962C8B-B14F-4D97-AF65-F5344CB8AC3E}">
        <p14:creationId xmlns:p14="http://schemas.microsoft.com/office/powerpoint/2010/main" val="892554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Age demographic are very different for GT community – Census 2011 revealed a much younger population when compared to the England and Wales population – median age of 26 and nearly 40 % of the population being under 20 years old. </a:t>
            </a:r>
          </a:p>
          <a:p>
            <a:endParaRPr lang="en-GB" dirty="0"/>
          </a:p>
          <a:p>
            <a:r>
              <a:rPr lang="en-GB" dirty="0"/>
              <a:t>Estimated to have life expectancies between 10-25 years shorter than the general population </a:t>
            </a:r>
          </a:p>
        </p:txBody>
      </p:sp>
      <p:sp>
        <p:nvSpPr>
          <p:cNvPr id="4" name="Slide Number Placeholder 3"/>
          <p:cNvSpPr>
            <a:spLocks noGrp="1"/>
          </p:cNvSpPr>
          <p:nvPr>
            <p:ph type="sldNum" sz="quarter" idx="5"/>
          </p:nvPr>
        </p:nvSpPr>
        <p:spPr/>
        <p:txBody>
          <a:bodyPr/>
          <a:lstStyle/>
          <a:p>
            <a:fld id="{A728B67D-327A-4D79-A244-7C4926B5AC0A}" type="slidenum">
              <a:rPr lang="en-GB" smtClean="0"/>
              <a:t>10</a:t>
            </a:fld>
            <a:endParaRPr lang="en-GB"/>
          </a:p>
        </p:txBody>
      </p:sp>
    </p:spTree>
    <p:extLst>
      <p:ext uri="{BB962C8B-B14F-4D97-AF65-F5344CB8AC3E}">
        <p14:creationId xmlns:p14="http://schemas.microsoft.com/office/powerpoint/2010/main" val="4031803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Explanation re smoking – higher disease, LTC, burden on the system </a:t>
            </a:r>
          </a:p>
          <a:p>
            <a:endParaRPr lang="en-GB" dirty="0"/>
          </a:p>
          <a:p>
            <a:r>
              <a:rPr lang="en-GB" dirty="0"/>
              <a:t>Gypsy and Travellers are significantly more likely to have long term illness, health problems or disability - 42% of Gypsy and Traveller people are affected by Long term health conditions as opposed to 18% of the general population </a:t>
            </a:r>
            <a:r>
              <a:rPr lang="en-GB" dirty="0">
                <a:hlinkClick r:id="rId3"/>
              </a:rPr>
              <a:t>Gypsy Roma and Traveller OHID resource June 2022.pdf</a:t>
            </a:r>
            <a:endParaRPr lang="en-GB" dirty="0"/>
          </a:p>
          <a:p>
            <a:endParaRPr lang="en-GB" dirty="0"/>
          </a:p>
          <a:p>
            <a:r>
              <a:rPr lang="en-GB" dirty="0"/>
              <a:t>Infectious diseases – more vulnerable to infectious diseases due to poor access to sanitation amenities – Hepatitis A outbreak </a:t>
            </a:r>
            <a:r>
              <a:rPr lang="en-GB" dirty="0" err="1"/>
              <a:t>amon</a:t>
            </a:r>
            <a:r>
              <a:rPr lang="en-GB" dirty="0"/>
              <a:t> some Irish Traveller communities in England in 2021 </a:t>
            </a:r>
          </a:p>
          <a:p>
            <a:endParaRPr lang="en-GB" dirty="0"/>
          </a:p>
          <a:p>
            <a:endParaRPr lang="en-GB" dirty="0"/>
          </a:p>
        </p:txBody>
      </p:sp>
      <p:sp>
        <p:nvSpPr>
          <p:cNvPr id="4" name="Slide Number Placeholder 3"/>
          <p:cNvSpPr>
            <a:spLocks noGrp="1"/>
          </p:cNvSpPr>
          <p:nvPr>
            <p:ph type="sldNum" sz="quarter" idx="5"/>
          </p:nvPr>
        </p:nvSpPr>
        <p:spPr/>
        <p:txBody>
          <a:bodyPr/>
          <a:lstStyle/>
          <a:p>
            <a:fld id="{A728B67D-327A-4D79-A244-7C4926B5AC0A}" type="slidenum">
              <a:rPr lang="en-GB" smtClean="0"/>
              <a:t>11</a:t>
            </a:fld>
            <a:endParaRPr lang="en-GB"/>
          </a:p>
        </p:txBody>
      </p:sp>
    </p:spTree>
    <p:extLst>
      <p:ext uri="{BB962C8B-B14F-4D97-AF65-F5344CB8AC3E}">
        <p14:creationId xmlns:p14="http://schemas.microsoft.com/office/powerpoint/2010/main" val="2131352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Increased risk of suicide – however research has found that very few local suicide prevention plans specifically identify the GRT community – not widely discussed in the GRT community – difficulties in accessing mental healthcare</a:t>
            </a:r>
          </a:p>
          <a:p>
            <a:endParaRPr lang="en-GB" dirty="0"/>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Oral health – GRT among the groups that had least success when booking an NHS dentist appointment</a:t>
            </a:r>
          </a:p>
          <a:p>
            <a:endParaRPr lang="en-GB" dirty="0"/>
          </a:p>
          <a:p>
            <a:r>
              <a:rPr lang="en-GB" dirty="0">
                <a:hlinkClick r:id="rId3"/>
              </a:rPr>
              <a:t>Gypsies’ and Travellers' lived experiences, health, England and Wales - Office for National Statistics (ons.gov.uk)</a:t>
            </a:r>
            <a:endParaRPr lang="en-GB" dirty="0"/>
          </a:p>
          <a:p>
            <a:r>
              <a:rPr lang="en-GB" dirty="0"/>
              <a:t>Health conditions – COPD, asthma, diabetes, bladder problems, cancer and mental health difficulties – perceived by the community to be caused by environmental factors – such as sites located in polluted areas with poor standards.  Work related injuries and conditions. </a:t>
            </a:r>
          </a:p>
          <a:p>
            <a:endParaRPr lang="en-GB" dirty="0"/>
          </a:p>
          <a:p>
            <a:r>
              <a:rPr lang="en-GB" dirty="0"/>
              <a:t>Health outcomes significantly lower than those of the general population – issues regarding access to health care </a:t>
            </a:r>
          </a:p>
          <a:p>
            <a:endParaRPr lang="en-GB" dirty="0"/>
          </a:p>
          <a:p>
            <a:r>
              <a:rPr lang="en-GB" dirty="0"/>
              <a:t>Barriers to healthcare – difficulties registering with GP without fixed address, delayed diagnosis and treatment, uptake of screening and preventative health care, experiences of perceived discrimination and derogatory attitudes of healthcare providers, fears of facing negative judgment, apprehension about seeking help, feeling misunderstood.  Embarrassment. </a:t>
            </a:r>
          </a:p>
          <a:p>
            <a:endParaRPr lang="en-GB" dirty="0"/>
          </a:p>
          <a:p>
            <a:r>
              <a:rPr lang="en-GB" dirty="0"/>
              <a:t>Positive experiences – feeling listened to, good relationships with health practitioners, respected by health practitioner </a:t>
            </a:r>
          </a:p>
          <a:p>
            <a:endParaRPr lang="en-GB" dirty="0"/>
          </a:p>
          <a:p>
            <a:r>
              <a:rPr lang="en-GB" dirty="0"/>
              <a:t>GRT response to ill health – belief by the community that speaking about ill health and getting help could worsen health conditions – with participants largely accessing healthcare only when very unwell – though not universal experience </a:t>
            </a:r>
          </a:p>
          <a:p>
            <a:endParaRPr lang="en-GB" dirty="0"/>
          </a:p>
          <a:p>
            <a:r>
              <a:rPr lang="en-GB" dirty="0"/>
              <a:t>Not receiving postal communication to site address – could be needed to remain registered and receive information </a:t>
            </a:r>
          </a:p>
          <a:p>
            <a:endParaRPr lang="en-GB" dirty="0"/>
          </a:p>
          <a:p>
            <a:r>
              <a:rPr lang="en-GB" dirty="0"/>
              <a:t>Literacy barriers to engaging with the health services, increased use of computers and limited access – online appointments etc Use of smartphones </a:t>
            </a:r>
          </a:p>
          <a:p>
            <a:endParaRPr lang="en-GB" dirty="0"/>
          </a:p>
          <a:p>
            <a:r>
              <a:rPr lang="en-GB" dirty="0"/>
              <a:t>Alternative provision of information – accessible formats for health information and appointment reminders, mobile out reach clinics on sites, people with lived experience from the community linking to health services. </a:t>
            </a:r>
          </a:p>
          <a:p>
            <a:endParaRPr lang="en-GB" dirty="0"/>
          </a:p>
          <a:p>
            <a:r>
              <a:rPr lang="en-GB" dirty="0"/>
              <a:t>Maternal Health </a:t>
            </a:r>
          </a:p>
          <a:p>
            <a:pPr marL="171450" indent="-171450">
              <a:buFont typeface="Arial" panose="020B0604020202020204" pitchFamily="34" charset="0"/>
              <a:buChar char="•"/>
            </a:pPr>
            <a:r>
              <a:rPr lang="en-GB" dirty="0"/>
              <a:t>GRT mothers are 20 times more likely to have experienced the death of a child than mothers in the general population</a:t>
            </a:r>
          </a:p>
          <a:p>
            <a:pPr marL="171450" indent="-171450">
              <a:buFont typeface="Arial" panose="020B0604020202020204" pitchFamily="34" charset="0"/>
              <a:buChar char="•"/>
            </a:pPr>
            <a:r>
              <a:rPr lang="en-GB" dirty="0"/>
              <a:t> one in five Gypsy or Traveller women experience more miscarriages than other women outside the communities</a:t>
            </a:r>
          </a:p>
          <a:p>
            <a:pPr marL="171450" indent="-171450">
              <a:buFont typeface="Arial" panose="020B0604020202020204" pitchFamily="34" charset="0"/>
              <a:buChar char="•"/>
            </a:pPr>
            <a:r>
              <a:rPr lang="en-GB" dirty="0"/>
              <a:t>GRT communities have disproportionately high levels of infant mortality, child mortality and stillbirth </a:t>
            </a:r>
          </a:p>
          <a:p>
            <a:endParaRPr lang="en-GB"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Vaccination and Immunisation – standard calls for immunisation and screening not received due to transient nature of the community, however long term residents do receive this information</a:t>
            </a:r>
          </a:p>
          <a:p>
            <a:endParaRPr lang="en-GB" dirty="0"/>
          </a:p>
          <a:p>
            <a:endParaRPr lang="en-GB" dirty="0"/>
          </a:p>
        </p:txBody>
      </p:sp>
      <p:sp>
        <p:nvSpPr>
          <p:cNvPr id="4" name="Slide Number Placeholder 3"/>
          <p:cNvSpPr>
            <a:spLocks noGrp="1"/>
          </p:cNvSpPr>
          <p:nvPr>
            <p:ph type="sldNum" sz="quarter" idx="5"/>
          </p:nvPr>
        </p:nvSpPr>
        <p:spPr/>
        <p:txBody>
          <a:bodyPr/>
          <a:lstStyle/>
          <a:p>
            <a:fld id="{A728B67D-327A-4D79-A244-7C4926B5AC0A}" type="slidenum">
              <a:rPr lang="en-GB" smtClean="0"/>
              <a:t>12</a:t>
            </a:fld>
            <a:endParaRPr lang="en-GB"/>
          </a:p>
        </p:txBody>
      </p:sp>
    </p:spTree>
    <p:extLst>
      <p:ext uri="{BB962C8B-B14F-4D97-AF65-F5344CB8AC3E}">
        <p14:creationId xmlns:p14="http://schemas.microsoft.com/office/powerpoint/2010/main" val="3453016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28B67D-327A-4D79-A244-7C4926B5AC0A}" type="slidenum">
              <a:rPr lang="en-GB" smtClean="0"/>
              <a:t>13</a:t>
            </a:fld>
            <a:endParaRPr lang="en-GB"/>
          </a:p>
        </p:txBody>
      </p:sp>
    </p:spTree>
    <p:extLst>
      <p:ext uri="{BB962C8B-B14F-4D97-AF65-F5344CB8AC3E}">
        <p14:creationId xmlns:p14="http://schemas.microsoft.com/office/powerpoint/2010/main" val="637466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Collectively form an understanding of the issue, context and wider system. </a:t>
            </a:r>
          </a:p>
          <a:p>
            <a:pPr marL="171450" indent="-171450">
              <a:buFont typeface="Arial" panose="020B0604020202020204" pitchFamily="34" charset="0"/>
              <a:buChar char="•"/>
            </a:pPr>
            <a:r>
              <a:rPr lang="en-GB" dirty="0"/>
              <a:t>Create a plan for action collaboratively with a wide set of stakeholders. Actions should be aligned and jointly prioritised.</a:t>
            </a:r>
          </a:p>
          <a:p>
            <a:pPr marL="171450" indent="-171450">
              <a:buFont typeface="Arial" panose="020B0604020202020204" pitchFamily="34" charset="0"/>
              <a:buChar char="•"/>
            </a:pPr>
            <a:r>
              <a:rPr lang="en-GB" dirty="0"/>
              <a:t>Learn and refine as you go by involving stakeholders and embedding monitoring and evaluation. Considering the ‘so what?’ and ‘now what?’</a:t>
            </a:r>
          </a:p>
        </p:txBody>
      </p:sp>
      <p:sp>
        <p:nvSpPr>
          <p:cNvPr id="4" name="Slide Number Placeholder 3"/>
          <p:cNvSpPr>
            <a:spLocks noGrp="1"/>
          </p:cNvSpPr>
          <p:nvPr>
            <p:ph type="sldNum" sz="quarter" idx="5"/>
          </p:nvPr>
        </p:nvSpPr>
        <p:spPr/>
        <p:txBody>
          <a:bodyPr/>
          <a:lstStyle/>
          <a:p>
            <a:fld id="{A728B67D-327A-4D79-A244-7C4926B5AC0A}" type="slidenum">
              <a:rPr lang="en-GB" smtClean="0"/>
              <a:t>14</a:t>
            </a:fld>
            <a:endParaRPr lang="en-GB"/>
          </a:p>
        </p:txBody>
      </p:sp>
    </p:spTree>
    <p:extLst>
      <p:ext uri="{BB962C8B-B14F-4D97-AF65-F5344CB8AC3E}">
        <p14:creationId xmlns:p14="http://schemas.microsoft.com/office/powerpoint/2010/main" val="2010211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28B67D-327A-4D79-A244-7C4926B5AC0A}" type="slidenum">
              <a:rPr lang="en-GB" smtClean="0"/>
              <a:t>2</a:t>
            </a:fld>
            <a:endParaRPr lang="en-GB"/>
          </a:p>
        </p:txBody>
      </p:sp>
    </p:spTree>
    <p:extLst>
      <p:ext uri="{BB962C8B-B14F-4D97-AF65-F5344CB8AC3E}">
        <p14:creationId xmlns:p14="http://schemas.microsoft.com/office/powerpoint/2010/main" val="1921921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Belong to more than one group </a:t>
            </a:r>
          </a:p>
          <a:p>
            <a:r>
              <a:rPr lang="en-GB" dirty="0"/>
              <a:t>List not exhaustive </a:t>
            </a:r>
          </a:p>
          <a:p>
            <a:r>
              <a:rPr lang="en-GB" dirty="0"/>
              <a:t>Stigma, persecution </a:t>
            </a:r>
          </a:p>
          <a:p>
            <a:r>
              <a:rPr lang="en-GB" dirty="0"/>
              <a:t>Not focus on specific diseases associated with specific group – as loose the multifaceted nature of socially excluded – Multiple morbidity and social issues </a:t>
            </a:r>
          </a:p>
          <a:p>
            <a:r>
              <a:rPr lang="en-GB" dirty="0"/>
              <a:t>These groups wont be a surprise to you – GRT are explicitly included in the Council Plan in the Equality Objectives   - work to eliminate discrimination, advance equality of opportunity and foster good relationships between different people when carrying out our activities </a:t>
            </a:r>
            <a:r>
              <a:rPr lang="en-GB" dirty="0">
                <a:hlinkClick r:id="rId3"/>
              </a:rPr>
              <a:t>Council Plan for North Yorkshire Council 2023 to 2024</a:t>
            </a:r>
            <a:endParaRPr lang="en-GB" dirty="0"/>
          </a:p>
          <a:p>
            <a:endParaRPr lang="en-GB" dirty="0"/>
          </a:p>
        </p:txBody>
      </p:sp>
      <p:sp>
        <p:nvSpPr>
          <p:cNvPr id="4" name="Slide Number Placeholder 3"/>
          <p:cNvSpPr>
            <a:spLocks noGrp="1"/>
          </p:cNvSpPr>
          <p:nvPr>
            <p:ph type="sldNum" sz="quarter" idx="5"/>
          </p:nvPr>
        </p:nvSpPr>
        <p:spPr/>
        <p:txBody>
          <a:bodyPr/>
          <a:lstStyle/>
          <a:p>
            <a:fld id="{A728B67D-327A-4D79-A244-7C4926B5AC0A}" type="slidenum">
              <a:rPr lang="en-GB" smtClean="0"/>
              <a:t>3</a:t>
            </a:fld>
            <a:endParaRPr lang="en-GB"/>
          </a:p>
        </p:txBody>
      </p:sp>
    </p:spTree>
    <p:extLst>
      <p:ext uri="{BB962C8B-B14F-4D97-AF65-F5344CB8AC3E}">
        <p14:creationId xmlns:p14="http://schemas.microsoft.com/office/powerpoint/2010/main" val="1076154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Multifactorial  - discuss</a:t>
            </a:r>
          </a:p>
          <a:p>
            <a:r>
              <a:rPr lang="en-GB" dirty="0"/>
              <a:t>Shared risk factors – poverty and childhood trauma</a:t>
            </a:r>
          </a:p>
          <a:p>
            <a:r>
              <a:rPr lang="en-GB" dirty="0"/>
              <a:t>Focus on IH – worse health outcomes, lower average of death</a:t>
            </a:r>
          </a:p>
          <a:p>
            <a:r>
              <a:rPr lang="en-GB" dirty="0"/>
              <a:t>Barriers to accessing and engaging with NHS and other services </a:t>
            </a:r>
          </a:p>
          <a:p>
            <a:endParaRPr lang="en-GB" dirty="0"/>
          </a:p>
        </p:txBody>
      </p:sp>
      <p:sp>
        <p:nvSpPr>
          <p:cNvPr id="4" name="Slide Number Placeholder 3"/>
          <p:cNvSpPr>
            <a:spLocks noGrp="1"/>
          </p:cNvSpPr>
          <p:nvPr>
            <p:ph type="sldNum" sz="quarter" idx="5"/>
          </p:nvPr>
        </p:nvSpPr>
        <p:spPr/>
        <p:txBody>
          <a:bodyPr/>
          <a:lstStyle/>
          <a:p>
            <a:fld id="{A728B67D-327A-4D79-A244-7C4926B5AC0A}" type="slidenum">
              <a:rPr lang="en-GB" smtClean="0"/>
              <a:t>4</a:t>
            </a:fld>
            <a:endParaRPr lang="en-GB"/>
          </a:p>
        </p:txBody>
      </p:sp>
    </p:spTree>
    <p:extLst>
      <p:ext uri="{BB962C8B-B14F-4D97-AF65-F5344CB8AC3E}">
        <p14:creationId xmlns:p14="http://schemas.microsoft.com/office/powerpoint/2010/main" val="1293203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also other tools which have recently been published see below to plan, develop and improve health services to meet the needs of people in inclusion health groups </a:t>
            </a:r>
          </a:p>
          <a:p>
            <a:endParaRPr lang="en-GB" dirty="0"/>
          </a:p>
          <a:p>
            <a:pPr marL="171450" indent="-171450">
              <a:buFont typeface="Arial" panose="020B0604020202020204" pitchFamily="34" charset="0"/>
              <a:buChar char="•"/>
            </a:pPr>
            <a:r>
              <a:rPr lang="en-GB" dirty="0"/>
              <a:t>NHSE Framework for action in Inclusion Health  - </a:t>
            </a:r>
            <a:r>
              <a:rPr lang="en-GB" sz="1800" dirty="0">
                <a:effectLst/>
                <a:latin typeface="Arial" panose="020B0604020202020204" pitchFamily="34" charset="0"/>
                <a:ea typeface="Times New Roman" panose="02020603050405020304" pitchFamily="18" charset="0"/>
              </a:rPr>
              <a:t> </a:t>
            </a:r>
            <a:r>
              <a:rPr lang="en-GB" sz="1800" dirty="0">
                <a:solidFill>
                  <a:srgbClr val="0000FF"/>
                </a:solidFill>
                <a:effectLst/>
                <a:latin typeface="Arial" panose="020B0604020202020204" pitchFamily="34" charset="0"/>
                <a:ea typeface="Times New Roman" panose="02020603050405020304" pitchFamily="18" charset="0"/>
                <a:hlinkClick r:id="rId3"/>
              </a:rPr>
              <a:t>NHS England » A national framework for NHS – action on inclusion health</a:t>
            </a:r>
            <a:endParaRPr lang="en-GB" sz="1800" dirty="0">
              <a:solidFill>
                <a:srgbClr val="0000FF"/>
              </a:solidFill>
              <a:effectLst/>
              <a:latin typeface="Arial" panose="020B0604020202020204" pitchFamily="34" charset="0"/>
              <a:ea typeface="Times New Roman" panose="02020603050405020304" pitchFamily="18" charset="0"/>
            </a:endParaRPr>
          </a:p>
          <a:p>
            <a:pPr marL="171450" indent="-171450">
              <a:buFont typeface="Arial" panose="020B0604020202020204" pitchFamily="34" charset="0"/>
              <a:buChar char="•"/>
            </a:pPr>
            <a:r>
              <a:rPr lang="en-GB" sz="1800" dirty="0">
                <a:solidFill>
                  <a:srgbClr val="0000FF"/>
                </a:solidFill>
                <a:effectLst/>
                <a:latin typeface="Arial" panose="020B0604020202020204" pitchFamily="34" charset="0"/>
              </a:rPr>
              <a:t>Pathways Framework - </a:t>
            </a:r>
            <a:r>
              <a:rPr lang="en-GB" sz="1800" dirty="0">
                <a:solidFill>
                  <a:srgbClr val="0000FF"/>
                </a:solidFill>
                <a:effectLst/>
                <a:latin typeface="Arial" panose="020B0604020202020204" pitchFamily="34" charset="0"/>
                <a:ea typeface="Times New Roman" panose="02020603050405020304" pitchFamily="18" charset="0"/>
                <a:hlinkClick r:id="rId4"/>
              </a:rPr>
              <a:t>Pockets of Excellence: Integrated Care Services for Inclusion Health - Pathway</a:t>
            </a:r>
            <a:endParaRPr lang="en-GB" dirty="0"/>
          </a:p>
        </p:txBody>
      </p:sp>
      <p:sp>
        <p:nvSpPr>
          <p:cNvPr id="4" name="Slide Number Placeholder 3"/>
          <p:cNvSpPr>
            <a:spLocks noGrp="1"/>
          </p:cNvSpPr>
          <p:nvPr>
            <p:ph type="sldNum" sz="quarter" idx="5"/>
          </p:nvPr>
        </p:nvSpPr>
        <p:spPr/>
        <p:txBody>
          <a:bodyPr/>
          <a:lstStyle/>
          <a:p>
            <a:fld id="{A728B67D-327A-4D79-A244-7C4926B5AC0A}" type="slidenum">
              <a:rPr lang="en-GB" smtClean="0"/>
              <a:t>5</a:t>
            </a:fld>
            <a:endParaRPr lang="en-GB"/>
          </a:p>
        </p:txBody>
      </p:sp>
    </p:spTree>
    <p:extLst>
      <p:ext uri="{BB962C8B-B14F-4D97-AF65-F5344CB8AC3E}">
        <p14:creationId xmlns:p14="http://schemas.microsoft.com/office/powerpoint/2010/main" val="4022485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Chart refers to homeless, sex workers, substance misuse – NOT GRT, but is a good illustration of consequences of being in an excluded group.   </a:t>
            </a:r>
          </a:p>
          <a:p>
            <a:endParaRPr lang="en-GB" dirty="0"/>
          </a:p>
          <a:p>
            <a:r>
              <a:rPr lang="en-GB" dirty="0"/>
              <a:t>Higher rates of disease, injury and premature mortality compared with the general population </a:t>
            </a:r>
          </a:p>
          <a:p>
            <a:endParaRPr lang="en-GB" dirty="0"/>
          </a:p>
          <a:p>
            <a:r>
              <a:rPr lang="en-GB" sz="1800" dirty="0">
                <a:effectLst/>
                <a:latin typeface="Arial" panose="020B0604020202020204" pitchFamily="34" charset="0"/>
                <a:ea typeface="Calibri" panose="020F0502020204030204" pitchFamily="34" charset="0"/>
              </a:rPr>
              <a:t>Socially excluded groups have a mortality rate that is nearly eight times higher than the average for men and nearly 12 times higher for women</a:t>
            </a:r>
          </a:p>
          <a:p>
            <a:endParaRPr lang="en-GB" sz="1800" dirty="0">
              <a:effectLst/>
              <a:latin typeface="Arial" panose="020B0604020202020204" pitchFamily="34" charset="0"/>
            </a:endParaRPr>
          </a:p>
          <a:p>
            <a:r>
              <a:rPr lang="en-GB" sz="1800" dirty="0">
                <a:effectLst/>
                <a:latin typeface="Arial" panose="020B0604020202020204" pitchFamily="34" charset="0"/>
                <a:ea typeface="Calibri" panose="020F0502020204030204" pitchFamily="34" charset="0"/>
              </a:rPr>
              <a:t>By contrast, individuals aged 15-64 years in the most deprived areas of England and Wales have a mortality rate that is 2.0 time higher in men and 2.1 times higher for women than individuals in the least deprived areas</a:t>
            </a:r>
          </a:p>
          <a:p>
            <a:endParaRPr lang="en-GB" sz="1800" dirty="0">
              <a:effectLst/>
              <a:latin typeface="Arial" panose="020B0604020202020204" pitchFamily="34" charset="0"/>
            </a:endParaRPr>
          </a:p>
          <a:p>
            <a:r>
              <a:rPr lang="en-GB" b="0" i="0" dirty="0">
                <a:solidFill>
                  <a:srgbClr val="212121"/>
                </a:solidFill>
                <a:effectLst/>
                <a:latin typeface="BlinkMacSystemFont"/>
              </a:rPr>
              <a:t>Significant health inequalities exist between the Gypsy and Traveller population in England and their non-Gypsy counterparts, even when compared with other socially deprived or excluded groups, and with other ethnic minorities.</a:t>
            </a:r>
            <a:endParaRPr lang="en-GB" dirty="0"/>
          </a:p>
        </p:txBody>
      </p:sp>
      <p:sp>
        <p:nvSpPr>
          <p:cNvPr id="4" name="Slide Number Placeholder 3"/>
          <p:cNvSpPr>
            <a:spLocks noGrp="1"/>
          </p:cNvSpPr>
          <p:nvPr>
            <p:ph type="sldNum" sz="quarter" idx="5"/>
          </p:nvPr>
        </p:nvSpPr>
        <p:spPr/>
        <p:txBody>
          <a:bodyPr/>
          <a:lstStyle/>
          <a:p>
            <a:fld id="{2D9B342C-8EB4-4C58-9A3B-2F900B8548C8}" type="slidenum">
              <a:rPr lang="en-GB" smtClean="0"/>
              <a:t>6</a:t>
            </a:fld>
            <a:endParaRPr lang="en-GB"/>
          </a:p>
        </p:txBody>
      </p:sp>
    </p:spTree>
    <p:extLst>
      <p:ext uri="{BB962C8B-B14F-4D97-AF65-F5344CB8AC3E}">
        <p14:creationId xmlns:p14="http://schemas.microsoft.com/office/powerpoint/2010/main" val="1610312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a health needs assessment </a:t>
            </a:r>
          </a:p>
          <a:p>
            <a:pPr marL="171450" indent="-171450">
              <a:buFont typeface="Arial" panose="020B0604020202020204" pitchFamily="34" charset="0"/>
              <a:buChar char="•"/>
            </a:pPr>
            <a:r>
              <a:rPr lang="en-GB" dirty="0"/>
              <a:t>Deep dive into a population – or a community </a:t>
            </a:r>
          </a:p>
          <a:p>
            <a:pPr marL="171450" indent="-171450">
              <a:buFont typeface="Arial" panose="020B0604020202020204" pitchFamily="34" charset="0"/>
              <a:buChar char="•"/>
            </a:pPr>
            <a:r>
              <a:rPr lang="en-GB" dirty="0"/>
              <a:t>Gives a rounded picture – an explanation of the current position, comparison over time and with other geography (locally/nationally).  Review the health of the population and highlights the health issues pertinent to the particular population in question.  What is it about their live as a whole that impacts on their health resulting in poor outcomes?    </a:t>
            </a:r>
          </a:p>
          <a:p>
            <a:pPr marL="171450" indent="-171450">
              <a:buFont typeface="Arial" panose="020B0604020202020204" pitchFamily="34" charset="0"/>
              <a:buChar char="•"/>
            </a:pPr>
            <a:r>
              <a:rPr lang="en-GB" dirty="0"/>
              <a:t>Opportunity to review the wider determinants of health and their impact – social, environmental, economic, cultural and physical environmental factors that influence health, well-being and inequalities in health , - examples can include housing and education – no coincidence that these presentations follow on!  </a:t>
            </a:r>
          </a:p>
          <a:p>
            <a:pPr marL="171450" indent="-171450">
              <a:buFont typeface="Arial" panose="020B0604020202020204" pitchFamily="34" charset="0"/>
              <a:buChar char="•"/>
            </a:pPr>
            <a:r>
              <a:rPr lang="en-GB" dirty="0"/>
              <a:t>Driving forces – local plan, housing needs assessment, equality and diversity, local and national policies </a:t>
            </a:r>
          </a:p>
          <a:p>
            <a:pPr marL="171450" indent="-171450">
              <a:buFont typeface="Arial" panose="020B0604020202020204" pitchFamily="34" charset="0"/>
              <a:buChar char="•"/>
            </a:pPr>
            <a:r>
              <a:rPr lang="en-GB" dirty="0"/>
              <a:t>Identification of assets/resources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Involve partners- many partners to gather the information, internal, external, community, voluntary……</a:t>
            </a:r>
          </a:p>
          <a:p>
            <a:pPr marL="171450" indent="-171450">
              <a:buFont typeface="Arial" panose="020B0604020202020204" pitchFamily="34" charset="0"/>
              <a:buChar char="•"/>
            </a:pPr>
            <a:r>
              <a:rPr lang="en-GB" dirty="0"/>
              <a:t>Community voice – extremely important, own view of the issues, improve trust, target issues pertinent to the community – these can differ from our own, assumptions, improve success </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A728B67D-327A-4D79-A244-7C4926B5AC0A}" type="slidenum">
              <a:rPr lang="en-GB" smtClean="0"/>
              <a:t>7</a:t>
            </a:fld>
            <a:endParaRPr lang="en-GB"/>
          </a:p>
        </p:txBody>
      </p:sp>
    </p:spTree>
    <p:extLst>
      <p:ext uri="{BB962C8B-B14F-4D97-AF65-F5344CB8AC3E}">
        <p14:creationId xmlns:p14="http://schemas.microsoft.com/office/powerpoint/2010/main" val="2685637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28B67D-327A-4D79-A244-7C4926B5AC0A}" type="slidenum">
              <a:rPr lang="en-GB" smtClean="0"/>
              <a:t>8</a:t>
            </a:fld>
            <a:endParaRPr lang="en-GB"/>
          </a:p>
        </p:txBody>
      </p:sp>
    </p:spTree>
    <p:extLst>
      <p:ext uri="{BB962C8B-B14F-4D97-AF65-F5344CB8AC3E}">
        <p14:creationId xmlns:p14="http://schemas.microsoft.com/office/powerpoint/2010/main" val="1275711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Census Data health warning! - only includes those who actually ticked the boxes! Could have completed the census but not ticked the identification.  Use of the GRT term arguably fails to reflect the true diversity of the communities referenced. </a:t>
            </a:r>
          </a:p>
          <a:p>
            <a:endParaRPr lang="en-GB" dirty="0"/>
          </a:p>
          <a:p>
            <a:r>
              <a:rPr lang="en-GB" dirty="0"/>
              <a:t>Gypsy and travellers was only added to Census 2011, no specific option for White Roma, they were allocated to Other White, however this was added in 2021.   </a:t>
            </a:r>
          </a:p>
          <a:p>
            <a:endParaRPr lang="en-GB" dirty="0"/>
          </a:p>
          <a:p>
            <a:r>
              <a:rPr lang="en-GB" dirty="0"/>
              <a:t>Show people not identified as a group in the census data – we have included them in our work, we have Show people, living, working and travelling through our county – need to include them.  Could have different issues, more economically active in the area – links to other parts of the council – licensing, trading standards, public safety</a:t>
            </a:r>
          </a:p>
          <a:p>
            <a:endParaRPr lang="en-GB" dirty="0"/>
          </a:p>
          <a:p>
            <a:r>
              <a:rPr lang="en-GB" dirty="0"/>
              <a:t>Differences between Census 2011 and 2021 – White, Gypsy or Irish traveller – broadly the same – some fluctuation in the district and boroughs. </a:t>
            </a:r>
          </a:p>
        </p:txBody>
      </p:sp>
      <p:sp>
        <p:nvSpPr>
          <p:cNvPr id="4" name="Slide Number Placeholder 3"/>
          <p:cNvSpPr>
            <a:spLocks noGrp="1"/>
          </p:cNvSpPr>
          <p:nvPr>
            <p:ph type="sldNum" sz="quarter" idx="5"/>
          </p:nvPr>
        </p:nvSpPr>
        <p:spPr/>
        <p:txBody>
          <a:bodyPr/>
          <a:lstStyle/>
          <a:p>
            <a:fld id="{A728B67D-327A-4D79-A244-7C4926B5AC0A}" type="slidenum">
              <a:rPr lang="en-GB" smtClean="0"/>
              <a:t>9</a:t>
            </a:fld>
            <a:endParaRPr lang="en-GB"/>
          </a:p>
        </p:txBody>
      </p:sp>
    </p:spTree>
    <p:extLst>
      <p:ext uri="{BB962C8B-B14F-4D97-AF65-F5344CB8AC3E}">
        <p14:creationId xmlns:p14="http://schemas.microsoft.com/office/powerpoint/2010/main" val="18825731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0635" y="3830563"/>
            <a:ext cx="9144000" cy="727006"/>
          </a:xfrm>
        </p:spPr>
        <p:txBody>
          <a:bodyPr anchor="b">
            <a:normAutofit/>
          </a:bodyPr>
          <a:lstStyle>
            <a:lvl1pPr algn="l">
              <a:defRPr sz="4400"/>
            </a:lvl1pPr>
          </a:lstStyle>
          <a:p>
            <a:r>
              <a:rPr lang="en-GB" dirty="0"/>
              <a:t>Master title Arial Bold 44pt</a:t>
            </a:r>
          </a:p>
        </p:txBody>
      </p:sp>
      <p:sp>
        <p:nvSpPr>
          <p:cNvPr id="3" name="Subtitle 2"/>
          <p:cNvSpPr>
            <a:spLocks noGrp="1"/>
          </p:cNvSpPr>
          <p:nvPr>
            <p:ph type="subTitle" idx="1" hasCustomPrompt="1"/>
          </p:nvPr>
        </p:nvSpPr>
        <p:spPr>
          <a:xfrm>
            <a:off x="460635" y="4649644"/>
            <a:ext cx="9144000" cy="433249"/>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dirty="0"/>
              <a:t>Master text Arial 28pt</a:t>
            </a:r>
          </a:p>
        </p:txBody>
      </p:sp>
    </p:spTree>
    <p:extLst>
      <p:ext uri="{BB962C8B-B14F-4D97-AF65-F5344CB8AC3E}">
        <p14:creationId xmlns:p14="http://schemas.microsoft.com/office/powerpoint/2010/main" val="120520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573" y="1573162"/>
            <a:ext cx="10515600" cy="707462"/>
          </a:xfrm>
        </p:spPr>
        <p:txBody>
          <a:bodyPr/>
          <a:lstStyle/>
          <a:p>
            <a:r>
              <a:rPr lang="en-GB" dirty="0"/>
              <a:t>Master title Arial Bold 44pt</a:t>
            </a:r>
          </a:p>
        </p:txBody>
      </p:sp>
      <p:sp>
        <p:nvSpPr>
          <p:cNvPr id="3" name="Content Placeholder 2"/>
          <p:cNvSpPr>
            <a:spLocks noGrp="1"/>
          </p:cNvSpPr>
          <p:nvPr>
            <p:ph idx="1" hasCustomPrompt="1"/>
          </p:nvPr>
        </p:nvSpPr>
        <p:spPr>
          <a:xfrm>
            <a:off x="464573" y="2369574"/>
            <a:ext cx="10515600" cy="3807389"/>
          </a:xfrm>
          <a:noFill/>
        </p:spPr>
        <p:txBody>
          <a:bodyPr/>
          <a:lstStyle>
            <a:lvl1pPr marL="0" indent="0">
              <a:buNone/>
              <a:defRPr baseline="0"/>
            </a:lvl1pPr>
          </a:lstStyle>
          <a:p>
            <a:pPr lvl="0"/>
            <a:r>
              <a:rPr lang="en-GB" dirty="0"/>
              <a:t>Master text Arial 28pt</a:t>
            </a:r>
          </a:p>
          <a:p>
            <a:pPr lvl="1"/>
            <a:r>
              <a:rPr lang="en-GB" dirty="0"/>
              <a:t>Second level Arial 24pt</a:t>
            </a:r>
          </a:p>
          <a:p>
            <a:pPr lvl="2"/>
            <a:r>
              <a:rPr lang="en-GB" dirty="0"/>
              <a:t>Third level Arial 20pt</a:t>
            </a:r>
          </a:p>
          <a:p>
            <a:pPr lvl="3"/>
            <a:r>
              <a:rPr lang="en-GB" dirty="0"/>
              <a:t>Fourth level Arial 18pt</a:t>
            </a:r>
          </a:p>
          <a:p>
            <a:pPr lvl="4"/>
            <a:r>
              <a:rPr lang="en-GB" dirty="0"/>
              <a:t>Fifth level Arial 18pt</a:t>
            </a:r>
          </a:p>
        </p:txBody>
      </p:sp>
    </p:spTree>
    <p:extLst>
      <p:ext uri="{BB962C8B-B14F-4D97-AF65-F5344CB8AC3E}">
        <p14:creationId xmlns:p14="http://schemas.microsoft.com/office/powerpoint/2010/main" val="2791054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and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573" y="1573162"/>
            <a:ext cx="10515600" cy="707462"/>
          </a:xfrm>
        </p:spPr>
        <p:txBody>
          <a:bodyPr/>
          <a:lstStyle/>
          <a:p>
            <a:r>
              <a:rPr lang="en-GB" dirty="0"/>
              <a:t>Master title Arial Bold 44pt</a:t>
            </a:r>
          </a:p>
        </p:txBody>
      </p:sp>
      <p:sp>
        <p:nvSpPr>
          <p:cNvPr id="3" name="Content Placeholder 2"/>
          <p:cNvSpPr>
            <a:spLocks noGrp="1"/>
          </p:cNvSpPr>
          <p:nvPr>
            <p:ph idx="1" hasCustomPrompt="1"/>
          </p:nvPr>
        </p:nvSpPr>
        <p:spPr>
          <a:xfrm>
            <a:off x="464573" y="2369574"/>
            <a:ext cx="10515600" cy="3807389"/>
          </a:xfrm>
          <a:noFill/>
        </p:spPr>
        <p:txBody>
          <a:bodyPr/>
          <a:lstStyle>
            <a:lvl1pPr marL="0" indent="0">
              <a:buNone/>
              <a:defRPr baseline="0"/>
            </a:lvl1pPr>
          </a:lstStyle>
          <a:p>
            <a:pPr lvl="0"/>
            <a:r>
              <a:rPr lang="en-GB" dirty="0"/>
              <a:t>Master text Arial 28pt</a:t>
            </a:r>
          </a:p>
          <a:p>
            <a:pPr lvl="1"/>
            <a:r>
              <a:rPr lang="en-GB" dirty="0"/>
              <a:t>Second level Arial 24pt</a:t>
            </a:r>
          </a:p>
          <a:p>
            <a:pPr lvl="2"/>
            <a:r>
              <a:rPr lang="en-GB" dirty="0"/>
              <a:t>Third level Arial 20pt</a:t>
            </a:r>
          </a:p>
          <a:p>
            <a:pPr lvl="3"/>
            <a:r>
              <a:rPr lang="en-GB" dirty="0"/>
              <a:t>Fourth level Arial 18pt</a:t>
            </a:r>
          </a:p>
          <a:p>
            <a:pPr lvl="4"/>
            <a:r>
              <a:rPr lang="en-GB" dirty="0"/>
              <a:t>Fifth level Arial 18pt</a:t>
            </a:r>
          </a:p>
        </p:txBody>
      </p:sp>
      <p:graphicFrame>
        <p:nvGraphicFramePr>
          <p:cNvPr id="4" name="Table 4">
            <a:extLst>
              <a:ext uri="{FF2B5EF4-FFF2-40B4-BE49-F238E27FC236}">
                <a16:creationId xmlns:a16="http://schemas.microsoft.com/office/drawing/2014/main" id="{6BC8CEC5-3827-46EE-8BEA-4F16E0243C6E}"/>
              </a:ext>
            </a:extLst>
          </p:cNvPr>
          <p:cNvGraphicFramePr>
            <a:graphicFrameLocks noGrp="1"/>
          </p:cNvGraphicFramePr>
          <p:nvPr userDrawn="1">
            <p:extLst>
              <p:ext uri="{D42A27DB-BD31-4B8C-83A1-F6EECF244321}">
                <p14:modId xmlns:p14="http://schemas.microsoft.com/office/powerpoint/2010/main" val="1329214374"/>
              </p:ext>
            </p:extLst>
          </p:nvPr>
        </p:nvGraphicFramePr>
        <p:xfrm>
          <a:off x="464573" y="4728578"/>
          <a:ext cx="7319012" cy="1112520"/>
        </p:xfrm>
        <a:graphic>
          <a:graphicData uri="http://schemas.openxmlformats.org/drawingml/2006/table">
            <a:tbl>
              <a:tblPr firstRow="1" bandRow="1">
                <a:tableStyleId>{69012ECD-51FC-41F1-AA8D-1B2483CD663E}</a:tableStyleId>
              </a:tblPr>
              <a:tblGrid>
                <a:gridCol w="1829753">
                  <a:extLst>
                    <a:ext uri="{9D8B030D-6E8A-4147-A177-3AD203B41FA5}">
                      <a16:colId xmlns:a16="http://schemas.microsoft.com/office/drawing/2014/main" val="215339676"/>
                    </a:ext>
                  </a:extLst>
                </a:gridCol>
                <a:gridCol w="1829753">
                  <a:extLst>
                    <a:ext uri="{9D8B030D-6E8A-4147-A177-3AD203B41FA5}">
                      <a16:colId xmlns:a16="http://schemas.microsoft.com/office/drawing/2014/main" val="2362435220"/>
                    </a:ext>
                  </a:extLst>
                </a:gridCol>
                <a:gridCol w="1829753">
                  <a:extLst>
                    <a:ext uri="{9D8B030D-6E8A-4147-A177-3AD203B41FA5}">
                      <a16:colId xmlns:a16="http://schemas.microsoft.com/office/drawing/2014/main" val="1733039016"/>
                    </a:ext>
                  </a:extLst>
                </a:gridCol>
                <a:gridCol w="1829753">
                  <a:extLst>
                    <a:ext uri="{9D8B030D-6E8A-4147-A177-3AD203B41FA5}">
                      <a16:colId xmlns:a16="http://schemas.microsoft.com/office/drawing/2014/main" val="380642577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Table header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Table header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Table header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Table header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17329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Table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Table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Table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Table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78894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Table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Table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Table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Table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4772600"/>
                  </a:ext>
                </a:extLst>
              </a:tr>
            </a:tbl>
          </a:graphicData>
        </a:graphic>
      </p:graphicFrame>
    </p:spTree>
    <p:extLst>
      <p:ext uri="{BB962C8B-B14F-4D97-AF65-F5344CB8AC3E}">
        <p14:creationId xmlns:p14="http://schemas.microsoft.com/office/powerpoint/2010/main" val="34466815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Master title Arial Bold 44pt</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Master text Arial 28pt</a:t>
            </a:r>
          </a:p>
          <a:p>
            <a:pPr lvl="1"/>
            <a:r>
              <a:rPr lang="en-GB" dirty="0"/>
              <a:t>Second level Arial 24pt</a:t>
            </a:r>
          </a:p>
          <a:p>
            <a:pPr lvl="2"/>
            <a:r>
              <a:rPr lang="en-GB" dirty="0"/>
              <a:t>Third level Arial 20pt</a:t>
            </a:r>
          </a:p>
          <a:p>
            <a:pPr lvl="3"/>
            <a:r>
              <a:rPr lang="en-GB" dirty="0"/>
              <a:t>Fourth level Arial 18pt</a:t>
            </a:r>
          </a:p>
          <a:p>
            <a:pPr lvl="4"/>
            <a:r>
              <a:rPr lang="en-GB" dirty="0"/>
              <a:t>Fifth level Arial 18pt</a:t>
            </a:r>
          </a:p>
        </p:txBody>
      </p:sp>
      <p:sp>
        <p:nvSpPr>
          <p:cNvPr id="7" name="MSIPCMContentMarking" descr="{&quot;HashCode&quot;:-1399272816,&quot;Placement&quot;:&quot;Footer&quot;,&quot;Top&quot;:519.343,&quot;Left&quot;:451.105438,&quot;SlideWidth&quot;:960,&quot;SlideHeight&quot;:540}"/>
          <p:cNvSpPr txBox="1"/>
          <p:nvPr userDrawn="1"/>
        </p:nvSpPr>
        <p:spPr>
          <a:xfrm>
            <a:off x="5729039" y="6595656"/>
            <a:ext cx="73392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FF0000"/>
                </a:solidFill>
                <a:latin typeface="Calibri" panose="020F0502020204030204" pitchFamily="34" charset="0"/>
              </a:rPr>
              <a:t>OFFICIAL</a:t>
            </a:r>
          </a:p>
        </p:txBody>
      </p:sp>
    </p:spTree>
    <p:extLst>
      <p:ext uri="{BB962C8B-B14F-4D97-AF65-F5344CB8AC3E}">
        <p14:creationId xmlns:p14="http://schemas.microsoft.com/office/powerpoint/2010/main" val="1157246665"/>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Lst>
  <p:txStyles>
    <p:titleStyle>
      <a:lvl1pPr algn="l" defTabSz="914400" rtl="0" eaLnBrk="1" latinLnBrk="0" hangingPunct="1">
        <a:lnSpc>
          <a:spcPct val="90000"/>
        </a:lnSpc>
        <a:spcBef>
          <a:spcPct val="0"/>
        </a:spcBef>
        <a:buNone/>
        <a:defRPr sz="4400" b="1" kern="1200">
          <a:solidFill>
            <a:srgbClr val="005489"/>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830DC8-8CB0-4304-98AF-96D75BC44614}"/>
              </a:ext>
            </a:extLst>
          </p:cNvPr>
          <p:cNvSpPr>
            <a:spLocks noGrp="1"/>
          </p:cNvSpPr>
          <p:nvPr>
            <p:ph type="ctrTitle"/>
          </p:nvPr>
        </p:nvSpPr>
        <p:spPr>
          <a:xfrm>
            <a:off x="466607" y="2823819"/>
            <a:ext cx="11258785" cy="1210362"/>
          </a:xfrm>
        </p:spPr>
        <p:txBody>
          <a:bodyPr>
            <a:normAutofit fontScale="90000"/>
          </a:bodyPr>
          <a:lstStyle/>
          <a:p>
            <a:r>
              <a:rPr lang="en-GB" dirty="0"/>
              <a:t>Gypsy, Roma, Traveller and Show People – Health Needs Assessment </a:t>
            </a:r>
          </a:p>
        </p:txBody>
      </p:sp>
      <p:sp>
        <p:nvSpPr>
          <p:cNvPr id="5" name="Subtitle 4">
            <a:extLst>
              <a:ext uri="{FF2B5EF4-FFF2-40B4-BE49-F238E27FC236}">
                <a16:creationId xmlns:a16="http://schemas.microsoft.com/office/drawing/2014/main" id="{9FDA7029-5216-4A9B-A854-D8C00040A3BA}"/>
              </a:ext>
            </a:extLst>
          </p:cNvPr>
          <p:cNvSpPr>
            <a:spLocks noGrp="1"/>
          </p:cNvSpPr>
          <p:nvPr>
            <p:ph type="subTitle" idx="1"/>
          </p:nvPr>
        </p:nvSpPr>
        <p:spPr>
          <a:xfrm>
            <a:off x="460634" y="4800646"/>
            <a:ext cx="10695045" cy="1343480"/>
          </a:xfrm>
        </p:spPr>
        <p:txBody>
          <a:bodyPr>
            <a:normAutofit fontScale="92500" lnSpcReduction="20000"/>
          </a:bodyPr>
          <a:lstStyle/>
          <a:p>
            <a:r>
              <a:rPr lang="en-GB" dirty="0"/>
              <a:t>Eric Ayesu-Boapeah, Public Health Manager, Healthier Lives, Communities and Economies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Rachel Maw, Public Health Officer, Healthier Lives, Communities and Economies </a:t>
            </a:r>
          </a:p>
          <a:p>
            <a:endParaRPr lang="en-GB" dirty="0"/>
          </a:p>
        </p:txBody>
      </p:sp>
    </p:spTree>
    <p:extLst>
      <p:ext uri="{BB962C8B-B14F-4D97-AF65-F5344CB8AC3E}">
        <p14:creationId xmlns:p14="http://schemas.microsoft.com/office/powerpoint/2010/main" val="2591413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C84D6-5C76-4117-805D-93A01B3B9709}"/>
              </a:ext>
            </a:extLst>
          </p:cNvPr>
          <p:cNvSpPr>
            <a:spLocks noGrp="1"/>
          </p:cNvSpPr>
          <p:nvPr>
            <p:ph type="title"/>
          </p:nvPr>
        </p:nvSpPr>
        <p:spPr>
          <a:xfrm>
            <a:off x="464573" y="327306"/>
            <a:ext cx="10515600" cy="707462"/>
          </a:xfrm>
        </p:spPr>
        <p:txBody>
          <a:bodyPr>
            <a:normAutofit fontScale="90000"/>
          </a:bodyPr>
          <a:lstStyle/>
          <a:p>
            <a:r>
              <a:rPr lang="en-GB" dirty="0"/>
              <a:t>Population pyramids England and Wales, 2011 </a:t>
            </a:r>
          </a:p>
        </p:txBody>
      </p:sp>
      <p:pic>
        <p:nvPicPr>
          <p:cNvPr id="6" name="Picture 5">
            <a:extLst>
              <a:ext uri="{FF2B5EF4-FFF2-40B4-BE49-F238E27FC236}">
                <a16:creationId xmlns:a16="http://schemas.microsoft.com/office/drawing/2014/main" id="{ED5A71AD-C496-44AF-8691-39FA68701C5D}"/>
              </a:ext>
            </a:extLst>
          </p:cNvPr>
          <p:cNvPicPr>
            <a:picLocks noChangeAspect="1"/>
          </p:cNvPicPr>
          <p:nvPr/>
        </p:nvPicPr>
        <p:blipFill>
          <a:blip r:embed="rId3"/>
          <a:stretch>
            <a:fillRect/>
          </a:stretch>
        </p:blipFill>
        <p:spPr>
          <a:xfrm>
            <a:off x="733926" y="1704975"/>
            <a:ext cx="8638674" cy="4709638"/>
          </a:xfrm>
          <a:prstGeom prst="rect">
            <a:avLst/>
          </a:prstGeom>
        </p:spPr>
      </p:pic>
    </p:spTree>
    <p:extLst>
      <p:ext uri="{BB962C8B-B14F-4D97-AF65-F5344CB8AC3E}">
        <p14:creationId xmlns:p14="http://schemas.microsoft.com/office/powerpoint/2010/main" val="383872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8C0D3-85EE-42D0-B2D7-70769ED3D129}"/>
              </a:ext>
            </a:extLst>
          </p:cNvPr>
          <p:cNvSpPr>
            <a:spLocks noGrp="1"/>
          </p:cNvSpPr>
          <p:nvPr>
            <p:ph type="title"/>
          </p:nvPr>
        </p:nvSpPr>
        <p:spPr>
          <a:xfrm>
            <a:off x="344258" y="327306"/>
            <a:ext cx="10515600" cy="707462"/>
          </a:xfrm>
        </p:spPr>
        <p:txBody>
          <a:bodyPr/>
          <a:lstStyle/>
          <a:p>
            <a:r>
              <a:rPr lang="en-GB" dirty="0"/>
              <a:t>Smoking prevalence by ethnic group</a:t>
            </a:r>
          </a:p>
        </p:txBody>
      </p:sp>
      <p:pic>
        <p:nvPicPr>
          <p:cNvPr id="6" name="Content Placeholder 5">
            <a:extLst>
              <a:ext uri="{FF2B5EF4-FFF2-40B4-BE49-F238E27FC236}">
                <a16:creationId xmlns:a16="http://schemas.microsoft.com/office/drawing/2014/main" id="{B62ECA5D-EEAB-477D-AC4A-46F385DD7E8F}"/>
              </a:ext>
            </a:extLst>
          </p:cNvPr>
          <p:cNvPicPr>
            <a:picLocks noGrp="1" noChangeAspect="1"/>
          </p:cNvPicPr>
          <p:nvPr>
            <p:ph idx="1"/>
          </p:nvPr>
        </p:nvPicPr>
        <p:blipFill>
          <a:blip r:embed="rId3"/>
          <a:stretch>
            <a:fillRect/>
          </a:stretch>
        </p:blipFill>
        <p:spPr>
          <a:xfrm>
            <a:off x="1548976" y="1034768"/>
            <a:ext cx="7571031" cy="5678274"/>
          </a:xfrm>
          <a:prstGeom prst="rect">
            <a:avLst/>
          </a:prstGeom>
        </p:spPr>
      </p:pic>
    </p:spTree>
    <p:extLst>
      <p:ext uri="{BB962C8B-B14F-4D97-AF65-F5344CB8AC3E}">
        <p14:creationId xmlns:p14="http://schemas.microsoft.com/office/powerpoint/2010/main" val="2381345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39654-C7E7-4AB4-8EF1-B3F7184F25FB}"/>
              </a:ext>
            </a:extLst>
          </p:cNvPr>
          <p:cNvSpPr>
            <a:spLocks noGrp="1"/>
          </p:cNvSpPr>
          <p:nvPr>
            <p:ph type="title"/>
          </p:nvPr>
        </p:nvSpPr>
        <p:spPr>
          <a:xfrm>
            <a:off x="464573" y="360946"/>
            <a:ext cx="10647947" cy="673821"/>
          </a:xfrm>
        </p:spPr>
        <p:txBody>
          <a:bodyPr>
            <a:normAutofit fontScale="90000"/>
          </a:bodyPr>
          <a:lstStyle/>
          <a:p>
            <a:r>
              <a:rPr lang="en-GB" dirty="0"/>
              <a:t>Health and wider issues 	</a:t>
            </a:r>
          </a:p>
        </p:txBody>
      </p:sp>
      <p:sp>
        <p:nvSpPr>
          <p:cNvPr id="3" name="Content Placeholder 2">
            <a:extLst>
              <a:ext uri="{FF2B5EF4-FFF2-40B4-BE49-F238E27FC236}">
                <a16:creationId xmlns:a16="http://schemas.microsoft.com/office/drawing/2014/main" id="{07490B53-B962-4728-B378-FB41ABC8A1F8}"/>
              </a:ext>
            </a:extLst>
          </p:cNvPr>
          <p:cNvSpPr>
            <a:spLocks noGrp="1"/>
          </p:cNvSpPr>
          <p:nvPr>
            <p:ph idx="1"/>
          </p:nvPr>
        </p:nvSpPr>
        <p:spPr>
          <a:xfrm>
            <a:off x="464573" y="1034766"/>
            <a:ext cx="10515600" cy="5462288"/>
          </a:xfrm>
        </p:spPr>
        <p:txBody>
          <a:bodyPr>
            <a:normAutofit fontScale="92500" lnSpcReduction="10000"/>
          </a:body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42 per cent of English Gypsies are affected by a long-term condition, as opposed to 18 per cent of the general population</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Delayed diagnosis</a:t>
            </a:r>
            <a:endParaRPr lang="en-GB" dirty="0"/>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Higher rates of stillbirth, infant mortality and maternal death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Higher levels of stress, anxiety and depression </a:t>
            </a:r>
            <a:endParaRPr lang="en-GB" dirty="0">
              <a:latin typeface="Aerial"/>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Poor dental health, low registration and high level of unmet need</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GRT community  has low </a:t>
            </a: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Vaccination and Immunisation uptake </a:t>
            </a:r>
            <a:endParaRPr lang="en-GB" dirty="0"/>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effectLst/>
                <a:uLnTx/>
                <a:uFillTx/>
              </a:rPr>
              <a:t>GRTs have the lowest rate of economic activity of any ethnic group, at 47 per cent, compared with 63 per cent for England and Wales overall</a:t>
            </a:r>
            <a:r>
              <a:rPr kumimoji="0" lang="en-GB" sz="2800" b="0" i="0" u="none" strike="noStrike" kern="1200" cap="none" spc="0" normalizeH="0" baseline="0" noProof="0" dirty="0">
                <a:ln>
                  <a:noFill/>
                </a:ln>
                <a:effectLst/>
                <a:uLnTx/>
                <a:uFillTx/>
                <a:latin typeface="Aerial"/>
              </a:rPr>
              <a:t>.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b="0" i="0" dirty="0">
                <a:effectLst/>
              </a:rPr>
              <a:t>More likely to live in poor housing condition.</a:t>
            </a:r>
            <a:endParaRPr kumimoji="0" lang="en-GB" sz="2800" b="0" i="0" u="none" strike="noStrike" kern="1200" cap="none" spc="0" normalizeH="0" baseline="0" noProof="0" dirty="0">
              <a:ln>
                <a:noFill/>
              </a:ln>
              <a:effectLst/>
              <a:uLnTx/>
              <a:uFillTx/>
            </a:endParaRPr>
          </a:p>
          <a:p>
            <a:pPr marL="457200" indent="-457200">
              <a:buFont typeface="Arial" panose="020B0604020202020204" pitchFamily="34" charset="0"/>
              <a:buChar char="•"/>
            </a:pPr>
            <a:r>
              <a:rPr lang="en-GB" sz="2800" dirty="0"/>
              <a:t>Only 3-4% of GRT population access higher education (18-30yrs), compared to 43% of the general population (18-30yrs)</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a:p>
            <a:endParaRPr lang="en-GB" dirty="0"/>
          </a:p>
          <a:p>
            <a:endParaRPr lang="en-GB" dirty="0"/>
          </a:p>
        </p:txBody>
      </p:sp>
    </p:spTree>
    <p:extLst>
      <p:ext uri="{BB962C8B-B14F-4D97-AF65-F5344CB8AC3E}">
        <p14:creationId xmlns:p14="http://schemas.microsoft.com/office/powerpoint/2010/main" val="1417651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67D12-3A21-4A7D-A8FE-380332D2E984}"/>
              </a:ext>
            </a:extLst>
          </p:cNvPr>
          <p:cNvSpPr>
            <a:spLocks noGrp="1"/>
          </p:cNvSpPr>
          <p:nvPr>
            <p:ph type="title"/>
          </p:nvPr>
        </p:nvSpPr>
        <p:spPr>
          <a:xfrm>
            <a:off x="464573" y="681037"/>
            <a:ext cx="10515600" cy="707462"/>
          </a:xfrm>
        </p:spPr>
        <p:txBody>
          <a:bodyPr/>
          <a:lstStyle/>
          <a:p>
            <a:r>
              <a:rPr lang="en-GB" dirty="0"/>
              <a:t>Progress to date </a:t>
            </a:r>
          </a:p>
        </p:txBody>
      </p:sp>
      <p:sp>
        <p:nvSpPr>
          <p:cNvPr id="3" name="Content Placeholder 2">
            <a:extLst>
              <a:ext uri="{FF2B5EF4-FFF2-40B4-BE49-F238E27FC236}">
                <a16:creationId xmlns:a16="http://schemas.microsoft.com/office/drawing/2014/main" id="{B99DB50A-3036-4DD4-AE10-63877A03098D}"/>
              </a:ext>
            </a:extLst>
          </p:cNvPr>
          <p:cNvSpPr>
            <a:spLocks noGrp="1"/>
          </p:cNvSpPr>
          <p:nvPr>
            <p:ph idx="1"/>
          </p:nvPr>
        </p:nvSpPr>
        <p:spPr>
          <a:xfrm>
            <a:off x="464573" y="1687649"/>
            <a:ext cx="10515600" cy="4489314"/>
          </a:xfrm>
        </p:spPr>
        <p:txBody>
          <a:bodyPr/>
          <a:lstStyle/>
          <a:p>
            <a:pPr marL="457200" indent="-457200">
              <a:buFont typeface="Arial" panose="020B0604020202020204" pitchFamily="34" charset="0"/>
              <a:buChar char="•"/>
            </a:pPr>
            <a:r>
              <a:rPr lang="en-GB" dirty="0"/>
              <a:t>Internal (NYC) Partners Workshop</a:t>
            </a:r>
          </a:p>
          <a:p>
            <a:pPr marL="457200" indent="-457200">
              <a:buFont typeface="Arial" panose="020B0604020202020204" pitchFamily="34" charset="0"/>
              <a:buChar char="•"/>
            </a:pPr>
            <a:r>
              <a:rPr lang="en-GB" dirty="0"/>
              <a:t>Comprehensive GRTS HNA  being written</a:t>
            </a:r>
          </a:p>
          <a:p>
            <a:pPr marL="457200" indent="-457200">
              <a:buFont typeface="Arial" panose="020B0604020202020204" pitchFamily="34" charset="0"/>
              <a:buChar char="•"/>
            </a:pPr>
            <a:r>
              <a:rPr lang="en-GB" dirty="0"/>
              <a:t>Editorial group </a:t>
            </a:r>
          </a:p>
          <a:p>
            <a:pPr marL="457200" indent="-457200">
              <a:buFont typeface="Arial" panose="020B0604020202020204" pitchFamily="34" charset="0"/>
              <a:buChar char="•"/>
            </a:pPr>
            <a:r>
              <a:rPr lang="en-GB" dirty="0"/>
              <a:t>Task and Finish groups – Data and Intelligence, Engagement, Wider Determinants</a:t>
            </a:r>
          </a:p>
          <a:p>
            <a:pPr marL="457200" indent="-457200">
              <a:buFont typeface="Arial" panose="020B0604020202020204" pitchFamily="34" charset="0"/>
              <a:buChar char="•"/>
            </a:pPr>
            <a:r>
              <a:rPr lang="en-GB" dirty="0"/>
              <a:t>Literature Review </a:t>
            </a:r>
          </a:p>
          <a:p>
            <a:endParaRPr lang="en-GB" dirty="0"/>
          </a:p>
        </p:txBody>
      </p:sp>
    </p:spTree>
    <p:extLst>
      <p:ext uri="{BB962C8B-B14F-4D97-AF65-F5344CB8AC3E}">
        <p14:creationId xmlns:p14="http://schemas.microsoft.com/office/powerpoint/2010/main" val="3425723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D5394-2EDA-49E9-A2E8-987901B85514}"/>
              </a:ext>
            </a:extLst>
          </p:cNvPr>
          <p:cNvSpPr>
            <a:spLocks noGrp="1"/>
          </p:cNvSpPr>
          <p:nvPr>
            <p:ph type="title"/>
          </p:nvPr>
        </p:nvSpPr>
        <p:spPr>
          <a:xfrm>
            <a:off x="689162" y="327306"/>
            <a:ext cx="10515600" cy="707462"/>
          </a:xfrm>
        </p:spPr>
        <p:txBody>
          <a:bodyPr>
            <a:normAutofit fontScale="90000"/>
          </a:bodyPr>
          <a:lstStyle/>
          <a:p>
            <a:br>
              <a:rPr lang="en-GB" dirty="0"/>
            </a:br>
            <a:br>
              <a:rPr lang="en-GB" dirty="0"/>
            </a:br>
            <a:r>
              <a:rPr lang="en-GB" dirty="0"/>
              <a:t>Whole System Approach- Practice </a:t>
            </a:r>
            <a:br>
              <a:rPr lang="en-GB" dirty="0"/>
            </a:br>
            <a:br>
              <a:rPr lang="en-GB" dirty="0"/>
            </a:br>
            <a:endParaRPr lang="en-GB" dirty="0"/>
          </a:p>
        </p:txBody>
      </p:sp>
      <p:graphicFrame>
        <p:nvGraphicFramePr>
          <p:cNvPr id="4" name="Content Placeholder 3">
            <a:extLst>
              <a:ext uri="{FF2B5EF4-FFF2-40B4-BE49-F238E27FC236}">
                <a16:creationId xmlns:a16="http://schemas.microsoft.com/office/drawing/2014/main" id="{5A746A6F-B5D3-4E02-9610-0D92F8E6930D}"/>
              </a:ext>
            </a:extLst>
          </p:cNvPr>
          <p:cNvGraphicFramePr>
            <a:graphicFrameLocks noGrp="1"/>
          </p:cNvGraphicFramePr>
          <p:nvPr>
            <p:ph idx="1"/>
            <p:extLst>
              <p:ext uri="{D42A27DB-BD31-4B8C-83A1-F6EECF244321}">
                <p14:modId xmlns:p14="http://schemas.microsoft.com/office/powerpoint/2010/main" val="2183941790"/>
              </p:ext>
            </p:extLst>
          </p:nvPr>
        </p:nvGraphicFramePr>
        <p:xfrm>
          <a:off x="224589" y="1219200"/>
          <a:ext cx="11598443"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8686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28623-629B-430E-9430-FD901780CDB2}"/>
              </a:ext>
            </a:extLst>
          </p:cNvPr>
          <p:cNvSpPr>
            <a:spLocks noGrp="1"/>
          </p:cNvSpPr>
          <p:nvPr>
            <p:ph type="title"/>
          </p:nvPr>
        </p:nvSpPr>
        <p:spPr>
          <a:xfrm>
            <a:off x="305084" y="403580"/>
            <a:ext cx="10515600" cy="707462"/>
          </a:xfrm>
        </p:spPr>
        <p:txBody>
          <a:bodyPr/>
          <a:lstStyle/>
          <a:p>
            <a:r>
              <a:rPr lang="en-GB" dirty="0"/>
              <a:t>Inclusion Health definition </a:t>
            </a:r>
          </a:p>
        </p:txBody>
      </p:sp>
      <p:sp>
        <p:nvSpPr>
          <p:cNvPr id="3" name="Content Placeholder 2">
            <a:extLst>
              <a:ext uri="{FF2B5EF4-FFF2-40B4-BE49-F238E27FC236}">
                <a16:creationId xmlns:a16="http://schemas.microsoft.com/office/drawing/2014/main" id="{4215DD29-1736-4072-933C-E3704AF54628}"/>
              </a:ext>
            </a:extLst>
          </p:cNvPr>
          <p:cNvSpPr>
            <a:spLocks noGrp="1"/>
          </p:cNvSpPr>
          <p:nvPr>
            <p:ph idx="1"/>
          </p:nvPr>
        </p:nvSpPr>
        <p:spPr>
          <a:xfrm>
            <a:off x="305083" y="1331884"/>
            <a:ext cx="11407455" cy="4298354"/>
          </a:xfrm>
        </p:spPr>
        <p:txBody>
          <a:bodyPr/>
          <a:lstStyle/>
          <a:p>
            <a:pPr algn="ctr"/>
            <a:endParaRPr lang="en-GB" sz="2800" b="1" i="1" dirty="0">
              <a:effectLst/>
              <a:latin typeface="Arial" panose="020B0604020202020204" pitchFamily="34" charset="0"/>
              <a:ea typeface="Calibri" panose="020F0502020204030204" pitchFamily="34" charset="0"/>
            </a:endParaRPr>
          </a:p>
          <a:p>
            <a:pPr algn="ctr"/>
            <a:endParaRPr lang="en-GB" b="1" i="1" dirty="0">
              <a:ea typeface="Calibri" panose="020F0502020204030204" pitchFamily="34" charset="0"/>
            </a:endParaRPr>
          </a:p>
          <a:p>
            <a:pPr algn="ctr"/>
            <a:r>
              <a:rPr lang="en-GB" b="1" i="1" dirty="0">
                <a:ea typeface="Calibri" panose="020F0502020204030204" pitchFamily="34" charset="0"/>
              </a:rPr>
              <a:t>“</a:t>
            </a:r>
            <a:r>
              <a:rPr lang="en-GB" sz="2800" b="1" i="1" dirty="0">
                <a:effectLst/>
                <a:latin typeface="Arial" panose="020B0604020202020204" pitchFamily="34" charset="0"/>
                <a:ea typeface="Calibri" panose="020F0502020204030204" pitchFamily="34" charset="0"/>
              </a:rPr>
              <a:t>Inclusion health is a catch all term to describe people who are socially excluded and typically</a:t>
            </a:r>
            <a:r>
              <a:rPr lang="en-GB" sz="2800" b="1" i="1" dirty="0">
                <a:solidFill>
                  <a:srgbClr val="0B0C0C"/>
                </a:solidFill>
                <a:effectLst/>
                <a:latin typeface="Arial" panose="020B0604020202020204" pitchFamily="34" charset="0"/>
                <a:ea typeface="Calibri" panose="020F0502020204030204" pitchFamily="34" charset="0"/>
              </a:rPr>
              <a:t> experience multiple overlapping risk factors for poor health which can include childhood trauma, poverty and violence” </a:t>
            </a:r>
          </a:p>
          <a:p>
            <a:pPr algn="ctr"/>
            <a:endParaRPr lang="en-GB" sz="1600" dirty="0">
              <a:solidFill>
                <a:srgbClr val="0B0C0C"/>
              </a:solidFill>
              <a:ea typeface="Calibri" panose="020F0502020204030204" pitchFamily="34" charset="0"/>
            </a:endParaRPr>
          </a:p>
          <a:p>
            <a:pPr algn="ctr"/>
            <a:r>
              <a:rPr lang="en-GB" sz="1600" dirty="0">
                <a:solidFill>
                  <a:srgbClr val="0B0C0C"/>
                </a:solidFill>
                <a:effectLst/>
                <a:latin typeface="Arial" panose="020B0604020202020204" pitchFamily="34" charset="0"/>
                <a:ea typeface="Calibri" panose="020F0502020204030204" pitchFamily="34" charset="0"/>
              </a:rPr>
              <a:t>Inclusion Health: Applying All Our Health </a:t>
            </a:r>
            <a:endParaRPr lang="en-GB" dirty="0"/>
          </a:p>
          <a:p>
            <a:endParaRPr lang="en-GB" dirty="0"/>
          </a:p>
        </p:txBody>
      </p:sp>
    </p:spTree>
    <p:extLst>
      <p:ext uri="{BB962C8B-B14F-4D97-AF65-F5344CB8AC3E}">
        <p14:creationId xmlns:p14="http://schemas.microsoft.com/office/powerpoint/2010/main" val="270184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0A0D5-C00C-4DFF-A39D-3C185F83198A}"/>
              </a:ext>
            </a:extLst>
          </p:cNvPr>
          <p:cNvSpPr>
            <a:spLocks noGrp="1"/>
          </p:cNvSpPr>
          <p:nvPr>
            <p:ph type="title"/>
          </p:nvPr>
        </p:nvSpPr>
        <p:spPr>
          <a:xfrm>
            <a:off x="464573" y="327306"/>
            <a:ext cx="10515600" cy="707462"/>
          </a:xfrm>
        </p:spPr>
        <p:txBody>
          <a:bodyPr/>
          <a:lstStyle/>
          <a:p>
            <a:r>
              <a:rPr lang="en-GB" dirty="0"/>
              <a:t>Inclusion Health Groups </a:t>
            </a:r>
          </a:p>
        </p:txBody>
      </p:sp>
      <p:pic>
        <p:nvPicPr>
          <p:cNvPr id="5" name="Content Placeholder 4">
            <a:extLst>
              <a:ext uri="{FF2B5EF4-FFF2-40B4-BE49-F238E27FC236}">
                <a16:creationId xmlns:a16="http://schemas.microsoft.com/office/drawing/2014/main" id="{59F0F824-C5C2-4592-AEE2-BB5CAD3CE062}"/>
              </a:ext>
            </a:extLst>
          </p:cNvPr>
          <p:cNvPicPr>
            <a:picLocks noGrp="1" noChangeAspect="1"/>
          </p:cNvPicPr>
          <p:nvPr>
            <p:ph idx="1"/>
          </p:nvPr>
        </p:nvPicPr>
        <p:blipFill>
          <a:blip r:embed="rId3"/>
          <a:stretch>
            <a:fillRect/>
          </a:stretch>
        </p:blipFill>
        <p:spPr>
          <a:xfrm>
            <a:off x="307762" y="1809964"/>
            <a:ext cx="4851996" cy="5048036"/>
          </a:xfrm>
        </p:spPr>
      </p:pic>
      <p:pic>
        <p:nvPicPr>
          <p:cNvPr id="7" name="Picture 6">
            <a:extLst>
              <a:ext uri="{FF2B5EF4-FFF2-40B4-BE49-F238E27FC236}">
                <a16:creationId xmlns:a16="http://schemas.microsoft.com/office/drawing/2014/main" id="{2C8EEE82-0254-48DD-9590-353A244D8B73}"/>
              </a:ext>
            </a:extLst>
          </p:cNvPr>
          <p:cNvPicPr>
            <a:picLocks noChangeAspect="1"/>
          </p:cNvPicPr>
          <p:nvPr/>
        </p:nvPicPr>
        <p:blipFill>
          <a:blip r:embed="rId4"/>
          <a:stretch>
            <a:fillRect/>
          </a:stretch>
        </p:blipFill>
        <p:spPr>
          <a:xfrm>
            <a:off x="5128602" y="1873999"/>
            <a:ext cx="2654431" cy="4656695"/>
          </a:xfrm>
          <a:prstGeom prst="rect">
            <a:avLst/>
          </a:prstGeom>
        </p:spPr>
      </p:pic>
      <p:pic>
        <p:nvPicPr>
          <p:cNvPr id="9" name="Picture 8">
            <a:extLst>
              <a:ext uri="{FF2B5EF4-FFF2-40B4-BE49-F238E27FC236}">
                <a16:creationId xmlns:a16="http://schemas.microsoft.com/office/drawing/2014/main" id="{F51F643A-DC9D-45B4-BED4-A74BDD6BC74D}"/>
              </a:ext>
            </a:extLst>
          </p:cNvPr>
          <p:cNvPicPr>
            <a:picLocks noChangeAspect="1"/>
          </p:cNvPicPr>
          <p:nvPr/>
        </p:nvPicPr>
        <p:blipFill>
          <a:blip r:embed="rId5"/>
          <a:stretch>
            <a:fillRect/>
          </a:stretch>
        </p:blipFill>
        <p:spPr>
          <a:xfrm>
            <a:off x="7547454" y="2034583"/>
            <a:ext cx="2011215" cy="1976339"/>
          </a:xfrm>
          <a:prstGeom prst="rect">
            <a:avLst/>
          </a:prstGeom>
        </p:spPr>
      </p:pic>
    </p:spTree>
    <p:extLst>
      <p:ext uri="{BB962C8B-B14F-4D97-AF65-F5344CB8AC3E}">
        <p14:creationId xmlns:p14="http://schemas.microsoft.com/office/powerpoint/2010/main" val="3956095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13A2A-069E-46D2-938F-5813A08A1B1B}"/>
              </a:ext>
            </a:extLst>
          </p:cNvPr>
          <p:cNvSpPr>
            <a:spLocks noGrp="1"/>
          </p:cNvSpPr>
          <p:nvPr>
            <p:ph type="title"/>
          </p:nvPr>
        </p:nvSpPr>
        <p:spPr>
          <a:xfrm>
            <a:off x="270610" y="330481"/>
            <a:ext cx="10515600" cy="707462"/>
          </a:xfrm>
        </p:spPr>
        <p:txBody>
          <a:bodyPr/>
          <a:lstStyle/>
          <a:p>
            <a:r>
              <a:rPr lang="en-GB" dirty="0"/>
              <a:t>What is Inclusion Health – GRTS </a:t>
            </a:r>
          </a:p>
        </p:txBody>
      </p:sp>
      <p:pic>
        <p:nvPicPr>
          <p:cNvPr id="7" name="Picture 6">
            <a:extLst>
              <a:ext uri="{FF2B5EF4-FFF2-40B4-BE49-F238E27FC236}">
                <a16:creationId xmlns:a16="http://schemas.microsoft.com/office/drawing/2014/main" id="{DF1B374B-FF08-44BF-81B8-32A8485D35F4}"/>
              </a:ext>
            </a:extLst>
          </p:cNvPr>
          <p:cNvPicPr>
            <a:picLocks noChangeAspect="1"/>
          </p:cNvPicPr>
          <p:nvPr/>
        </p:nvPicPr>
        <p:blipFill>
          <a:blip r:embed="rId3"/>
          <a:stretch>
            <a:fillRect/>
          </a:stretch>
        </p:blipFill>
        <p:spPr>
          <a:xfrm>
            <a:off x="8366415" y="1606055"/>
            <a:ext cx="3139785" cy="3296775"/>
          </a:xfrm>
          <a:prstGeom prst="rect">
            <a:avLst/>
          </a:prstGeom>
        </p:spPr>
      </p:pic>
      <p:sp>
        <p:nvSpPr>
          <p:cNvPr id="8" name="Oval 7">
            <a:extLst>
              <a:ext uri="{FF2B5EF4-FFF2-40B4-BE49-F238E27FC236}">
                <a16:creationId xmlns:a16="http://schemas.microsoft.com/office/drawing/2014/main" id="{611E89F5-476E-4B69-B453-CD0BF123AA4C}"/>
              </a:ext>
            </a:extLst>
          </p:cNvPr>
          <p:cNvSpPr/>
          <p:nvPr/>
        </p:nvSpPr>
        <p:spPr>
          <a:xfrm>
            <a:off x="3088579" y="1342811"/>
            <a:ext cx="2152183" cy="144379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t>Multiple risk factors for poor health </a:t>
            </a:r>
          </a:p>
          <a:p>
            <a:pPr algn="ctr"/>
            <a:r>
              <a:rPr lang="en-GB" sz="1400" b="1" dirty="0"/>
              <a:t>(poverty, violence, complex trauma)</a:t>
            </a:r>
          </a:p>
        </p:txBody>
      </p:sp>
      <p:sp>
        <p:nvSpPr>
          <p:cNvPr id="10" name="Oval 9">
            <a:extLst>
              <a:ext uri="{FF2B5EF4-FFF2-40B4-BE49-F238E27FC236}">
                <a16:creationId xmlns:a16="http://schemas.microsoft.com/office/drawing/2014/main" id="{788411B6-15C6-4A0E-BE9C-506A35B3187E}"/>
              </a:ext>
            </a:extLst>
          </p:cNvPr>
          <p:cNvSpPr/>
          <p:nvPr/>
        </p:nvSpPr>
        <p:spPr>
          <a:xfrm>
            <a:off x="685800" y="2683042"/>
            <a:ext cx="2063516" cy="144379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t>Not consistently recorded in electronic systems </a:t>
            </a:r>
          </a:p>
        </p:txBody>
      </p:sp>
      <p:sp>
        <p:nvSpPr>
          <p:cNvPr id="11" name="Oval 10">
            <a:extLst>
              <a:ext uri="{FF2B5EF4-FFF2-40B4-BE49-F238E27FC236}">
                <a16:creationId xmlns:a16="http://schemas.microsoft.com/office/drawing/2014/main" id="{1A44AD04-3708-42C7-A465-64F869BB7E40}"/>
              </a:ext>
            </a:extLst>
          </p:cNvPr>
          <p:cNvSpPr/>
          <p:nvPr/>
        </p:nvSpPr>
        <p:spPr>
          <a:xfrm>
            <a:off x="1178044" y="4982758"/>
            <a:ext cx="1937085" cy="144379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t>Barriers in access to healthcare and other services</a:t>
            </a:r>
          </a:p>
        </p:txBody>
      </p:sp>
      <p:sp>
        <p:nvSpPr>
          <p:cNvPr id="12" name="Oval 11">
            <a:extLst>
              <a:ext uri="{FF2B5EF4-FFF2-40B4-BE49-F238E27FC236}">
                <a16:creationId xmlns:a16="http://schemas.microsoft.com/office/drawing/2014/main" id="{0F527ACB-B549-4E4B-8789-B7E666F747BA}"/>
              </a:ext>
            </a:extLst>
          </p:cNvPr>
          <p:cNvSpPr/>
          <p:nvPr/>
        </p:nvSpPr>
        <p:spPr>
          <a:xfrm>
            <a:off x="5156663" y="4902830"/>
            <a:ext cx="2063516" cy="144379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t>Insecure housing, communal accommodation, overcrowding </a:t>
            </a:r>
          </a:p>
        </p:txBody>
      </p:sp>
      <p:sp>
        <p:nvSpPr>
          <p:cNvPr id="13" name="Oval 12">
            <a:extLst>
              <a:ext uri="{FF2B5EF4-FFF2-40B4-BE49-F238E27FC236}">
                <a16:creationId xmlns:a16="http://schemas.microsoft.com/office/drawing/2014/main" id="{CAB1735C-5E21-4E1E-A9AE-700C36DFAB25}"/>
              </a:ext>
            </a:extLst>
          </p:cNvPr>
          <p:cNvSpPr/>
          <p:nvPr/>
        </p:nvSpPr>
        <p:spPr>
          <a:xfrm>
            <a:off x="5716943" y="2683042"/>
            <a:ext cx="2063516" cy="152801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t>Stigma and discrimination</a:t>
            </a:r>
          </a:p>
        </p:txBody>
      </p:sp>
      <p:sp>
        <p:nvSpPr>
          <p:cNvPr id="14" name="Oval 13">
            <a:extLst>
              <a:ext uri="{FF2B5EF4-FFF2-40B4-BE49-F238E27FC236}">
                <a16:creationId xmlns:a16="http://schemas.microsoft.com/office/drawing/2014/main" id="{0EE9CAC1-CED6-46DE-954A-2E2C77E2FDA3}"/>
              </a:ext>
            </a:extLst>
          </p:cNvPr>
          <p:cNvSpPr/>
          <p:nvPr/>
        </p:nvSpPr>
        <p:spPr>
          <a:xfrm>
            <a:off x="3494011" y="3542098"/>
            <a:ext cx="1495708" cy="12873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Social exclusion </a:t>
            </a:r>
          </a:p>
        </p:txBody>
      </p:sp>
      <p:sp>
        <p:nvSpPr>
          <p:cNvPr id="15" name="Arrow: Right 14">
            <a:extLst>
              <a:ext uri="{FF2B5EF4-FFF2-40B4-BE49-F238E27FC236}">
                <a16:creationId xmlns:a16="http://schemas.microsoft.com/office/drawing/2014/main" id="{CBBB08D6-D1A6-47BE-A487-FE5FBF5C7CA2}"/>
              </a:ext>
            </a:extLst>
          </p:cNvPr>
          <p:cNvSpPr/>
          <p:nvPr/>
        </p:nvSpPr>
        <p:spPr>
          <a:xfrm rot="12367925">
            <a:off x="3166905" y="3483445"/>
            <a:ext cx="286955" cy="4084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Arrow: Right 16">
            <a:extLst>
              <a:ext uri="{FF2B5EF4-FFF2-40B4-BE49-F238E27FC236}">
                <a16:creationId xmlns:a16="http://schemas.microsoft.com/office/drawing/2014/main" id="{AFEA160B-DF93-4201-AB10-7FB0FCC4A16E}"/>
              </a:ext>
            </a:extLst>
          </p:cNvPr>
          <p:cNvSpPr/>
          <p:nvPr/>
        </p:nvSpPr>
        <p:spPr>
          <a:xfrm rot="16200000">
            <a:off x="4040747" y="2961636"/>
            <a:ext cx="247849" cy="4606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extLst>
              <a:ext uri="{FF2B5EF4-FFF2-40B4-BE49-F238E27FC236}">
                <a16:creationId xmlns:a16="http://schemas.microsoft.com/office/drawing/2014/main" id="{2BE6BA2A-642F-444D-9EAB-01CBE075B072}"/>
              </a:ext>
            </a:extLst>
          </p:cNvPr>
          <p:cNvSpPr/>
          <p:nvPr/>
        </p:nvSpPr>
        <p:spPr>
          <a:xfrm rot="20441378">
            <a:off x="5134527" y="3592442"/>
            <a:ext cx="286638" cy="3193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extLst>
              <a:ext uri="{FF2B5EF4-FFF2-40B4-BE49-F238E27FC236}">
                <a16:creationId xmlns:a16="http://schemas.microsoft.com/office/drawing/2014/main" id="{83A1FA64-1678-46AE-B0C0-1EC5460EF016}"/>
              </a:ext>
            </a:extLst>
          </p:cNvPr>
          <p:cNvSpPr/>
          <p:nvPr/>
        </p:nvSpPr>
        <p:spPr>
          <a:xfrm rot="8483333">
            <a:off x="3307385" y="4535408"/>
            <a:ext cx="268132" cy="490179"/>
          </a:xfrm>
          <a:prstGeom prst="rightArrow">
            <a:avLst>
              <a:gd name="adj1" fmla="val 4299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Right 20">
            <a:extLst>
              <a:ext uri="{FF2B5EF4-FFF2-40B4-BE49-F238E27FC236}">
                <a16:creationId xmlns:a16="http://schemas.microsoft.com/office/drawing/2014/main" id="{7B41C049-7FE5-4872-99D1-0A66713CEEF7}"/>
              </a:ext>
            </a:extLst>
          </p:cNvPr>
          <p:cNvSpPr/>
          <p:nvPr/>
        </p:nvSpPr>
        <p:spPr>
          <a:xfrm rot="2313722">
            <a:off x="4845311" y="4609499"/>
            <a:ext cx="334430" cy="4372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3618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D02088-0073-4291-9AFE-EB995034EC20}"/>
              </a:ext>
            </a:extLst>
          </p:cNvPr>
          <p:cNvSpPr>
            <a:spLocks noGrp="1"/>
          </p:cNvSpPr>
          <p:nvPr>
            <p:ph type="title"/>
          </p:nvPr>
        </p:nvSpPr>
        <p:spPr>
          <a:xfrm>
            <a:off x="630936" y="639520"/>
            <a:ext cx="3429000" cy="1719072"/>
          </a:xfrm>
        </p:spPr>
        <p:txBody>
          <a:bodyPr anchor="b">
            <a:normAutofit/>
          </a:bodyPr>
          <a:lstStyle/>
          <a:p>
            <a:r>
              <a:rPr lang="en-GB" sz="5400"/>
              <a:t>Core 20 PLUS 5 	</a:t>
            </a:r>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1B5B9B7-EA62-4369-9E0C-69441DEEFF1A}"/>
              </a:ext>
            </a:extLst>
          </p:cNvPr>
          <p:cNvSpPr>
            <a:spLocks noGrp="1"/>
          </p:cNvSpPr>
          <p:nvPr>
            <p:ph idx="1"/>
          </p:nvPr>
        </p:nvSpPr>
        <p:spPr>
          <a:xfrm>
            <a:off x="630936" y="2807208"/>
            <a:ext cx="3429000" cy="3410712"/>
          </a:xfrm>
        </p:spPr>
        <p:txBody>
          <a:bodyPr anchor="t">
            <a:normAutofit/>
          </a:bodyPr>
          <a:lstStyle/>
          <a:p>
            <a:pPr marL="457200" indent="-457200">
              <a:buFont typeface="Arial" panose="020B0604020202020204" pitchFamily="34" charset="0"/>
              <a:buChar char="•"/>
            </a:pPr>
            <a:r>
              <a:rPr lang="en-GB" sz="2200"/>
              <a:t>National approach to support the reduction of health inequalities at a national and system level </a:t>
            </a:r>
          </a:p>
          <a:p>
            <a:pPr marL="457200" indent="-457200">
              <a:buFont typeface="Arial" panose="020B0604020202020204" pitchFamily="34" charset="0"/>
              <a:buChar char="•"/>
            </a:pPr>
            <a:endParaRPr lang="en-GB" sz="2200"/>
          </a:p>
          <a:p>
            <a:pPr marL="457200" indent="-457200">
              <a:buFont typeface="Arial" panose="020B0604020202020204" pitchFamily="34" charset="0"/>
              <a:buChar char="•"/>
            </a:pPr>
            <a:endParaRPr lang="en-GB" sz="2200"/>
          </a:p>
        </p:txBody>
      </p:sp>
      <p:pic>
        <p:nvPicPr>
          <p:cNvPr id="4" name="Picture 3">
            <a:extLst>
              <a:ext uri="{FF2B5EF4-FFF2-40B4-BE49-F238E27FC236}">
                <a16:creationId xmlns:a16="http://schemas.microsoft.com/office/drawing/2014/main" id="{1B1AC712-E81F-42F4-ADC5-A6A9A614E875}"/>
              </a:ext>
            </a:extLst>
          </p:cNvPr>
          <p:cNvPicPr/>
          <p:nvPr/>
        </p:nvPicPr>
        <p:blipFill>
          <a:blip r:embed="rId3"/>
          <a:stretch>
            <a:fillRect/>
          </a:stretch>
        </p:blipFill>
        <p:spPr>
          <a:xfrm>
            <a:off x="3898373" y="1123951"/>
            <a:ext cx="7874527" cy="5002530"/>
          </a:xfrm>
          <a:prstGeom prst="rect">
            <a:avLst/>
          </a:prstGeom>
        </p:spPr>
      </p:pic>
    </p:spTree>
    <p:extLst>
      <p:ext uri="{BB962C8B-B14F-4D97-AF65-F5344CB8AC3E}">
        <p14:creationId xmlns:p14="http://schemas.microsoft.com/office/powerpoint/2010/main" val="2021183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97AFB-9C27-45A8-8FB7-8F02D3DC568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3EAA374-6F44-4C71-8536-B89D7BAA0134}"/>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550FB356-0957-45D4-8199-DC820F9E1287}"/>
              </a:ext>
            </a:extLst>
          </p:cNvPr>
          <p:cNvPicPr>
            <a:picLocks noChangeAspect="1"/>
          </p:cNvPicPr>
          <p:nvPr/>
        </p:nvPicPr>
        <p:blipFill rotWithShape="1">
          <a:blip r:embed="rId3"/>
          <a:srcRect l="58106" t="17017" r="8560" b="37534"/>
          <a:stretch/>
        </p:blipFill>
        <p:spPr>
          <a:xfrm>
            <a:off x="0" y="0"/>
            <a:ext cx="12216676" cy="6858000"/>
          </a:xfrm>
          <a:prstGeom prst="rect">
            <a:avLst/>
          </a:prstGeom>
        </p:spPr>
      </p:pic>
    </p:spTree>
    <p:extLst>
      <p:ext uri="{BB962C8B-B14F-4D97-AF65-F5344CB8AC3E}">
        <p14:creationId xmlns:p14="http://schemas.microsoft.com/office/powerpoint/2010/main" val="3276870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573" y="495425"/>
            <a:ext cx="10515600" cy="707462"/>
          </a:xfrm>
        </p:spPr>
        <p:txBody>
          <a:bodyPr/>
          <a:lstStyle/>
          <a:p>
            <a:r>
              <a:rPr lang="en-GB" dirty="0"/>
              <a:t>What is a Health Needs Assessment </a:t>
            </a:r>
          </a:p>
        </p:txBody>
      </p:sp>
      <p:sp>
        <p:nvSpPr>
          <p:cNvPr id="7" name="Content Placeholder 6">
            <a:extLst>
              <a:ext uri="{FF2B5EF4-FFF2-40B4-BE49-F238E27FC236}">
                <a16:creationId xmlns:a16="http://schemas.microsoft.com/office/drawing/2014/main" id="{5917C42F-3E02-49EE-A14E-E6C0BA97A829}"/>
              </a:ext>
            </a:extLst>
          </p:cNvPr>
          <p:cNvSpPr>
            <a:spLocks noGrp="1"/>
          </p:cNvSpPr>
          <p:nvPr>
            <p:ph idx="1"/>
          </p:nvPr>
        </p:nvSpPr>
        <p:spPr>
          <a:xfrm>
            <a:off x="464573" y="1363579"/>
            <a:ext cx="11018590" cy="4716379"/>
          </a:xfrm>
        </p:spPr>
        <p:txBody>
          <a:bodyPr>
            <a:noAutofit/>
          </a:bodyPr>
          <a:lstStyle/>
          <a:p>
            <a:pPr marL="457200" indent="-457200">
              <a:buFont typeface="Arial" panose="020B0604020202020204" pitchFamily="34" charset="0"/>
              <a:buChar char="•"/>
            </a:pPr>
            <a:r>
              <a:rPr lang="en-GB" dirty="0"/>
              <a:t>Systematic approach to understanding the health needs of a population </a:t>
            </a:r>
          </a:p>
          <a:p>
            <a:pPr marL="457200" indent="-457200">
              <a:buFont typeface="Arial" panose="020B0604020202020204" pitchFamily="34" charset="0"/>
              <a:buChar char="•"/>
            </a:pPr>
            <a:r>
              <a:rPr lang="en-GB" dirty="0"/>
              <a:t>Holistic assessment </a:t>
            </a:r>
          </a:p>
          <a:p>
            <a:pPr marL="457200" indent="-457200">
              <a:buFont typeface="Arial" panose="020B0604020202020204" pitchFamily="34" charset="0"/>
              <a:buChar char="•"/>
            </a:pPr>
            <a:r>
              <a:rPr lang="en-GB" dirty="0"/>
              <a:t>Understand the community – needs and priorities  </a:t>
            </a:r>
          </a:p>
          <a:p>
            <a:pPr marL="457200" indent="-457200">
              <a:buFont typeface="Arial" panose="020B0604020202020204" pitchFamily="34" charset="0"/>
              <a:buChar char="•"/>
            </a:pPr>
            <a:r>
              <a:rPr lang="en-GB" dirty="0"/>
              <a:t>Builds recommendations to support policy, planning, commissioning and delivery of services to focus on those in greatest need</a:t>
            </a:r>
          </a:p>
          <a:p>
            <a:pPr marL="457200" indent="-457200">
              <a:buFont typeface="Arial" panose="020B0604020202020204" pitchFamily="34" charset="0"/>
              <a:buChar char="•"/>
            </a:pPr>
            <a:r>
              <a:rPr lang="en-GB" dirty="0"/>
              <a:t>Part of a continual process – reviewing the issues in a population leading to agreed priorities to improve health and reduce inequalities </a:t>
            </a:r>
          </a:p>
        </p:txBody>
      </p:sp>
    </p:spTree>
    <p:extLst>
      <p:ext uri="{BB962C8B-B14F-4D97-AF65-F5344CB8AC3E}">
        <p14:creationId xmlns:p14="http://schemas.microsoft.com/office/powerpoint/2010/main" val="4254855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5FF4-0612-4E3F-99A8-3917E9416B16}"/>
              </a:ext>
            </a:extLst>
          </p:cNvPr>
          <p:cNvSpPr>
            <a:spLocks noGrp="1"/>
          </p:cNvSpPr>
          <p:nvPr>
            <p:ph type="title"/>
          </p:nvPr>
        </p:nvSpPr>
        <p:spPr/>
        <p:txBody>
          <a:bodyPr/>
          <a:lstStyle/>
          <a:p>
            <a:r>
              <a:rPr kumimoji="0" lang="en-GB" sz="4400" b="1" i="0" u="none" strike="noStrike" kern="1200" cap="none" spc="0" normalizeH="0" baseline="0" noProof="0" dirty="0">
                <a:ln>
                  <a:noFill/>
                </a:ln>
                <a:solidFill>
                  <a:srgbClr val="005489"/>
                </a:solidFill>
                <a:effectLst/>
                <a:uLnTx/>
                <a:uFillTx/>
                <a:latin typeface="Arial" panose="020B0604020202020204" pitchFamily="34" charset="0"/>
                <a:ea typeface="+mj-ea"/>
                <a:cs typeface="Arial" panose="020B0604020202020204" pitchFamily="34" charset="0"/>
              </a:rPr>
              <a:t>GRTS Health Needs assessment</a:t>
            </a:r>
            <a:endParaRPr lang="en-GB" dirty="0"/>
          </a:p>
        </p:txBody>
      </p:sp>
      <p:sp>
        <p:nvSpPr>
          <p:cNvPr id="3" name="Content Placeholder 2">
            <a:extLst>
              <a:ext uri="{FF2B5EF4-FFF2-40B4-BE49-F238E27FC236}">
                <a16:creationId xmlns:a16="http://schemas.microsoft.com/office/drawing/2014/main" id="{1E2A2BEC-6FEA-40EB-9FEA-1169096A26CF}"/>
              </a:ext>
            </a:extLst>
          </p:cNvPr>
          <p:cNvSpPr>
            <a:spLocks noGrp="1"/>
          </p:cNvSpPr>
          <p:nvPr>
            <p:ph idx="1"/>
          </p:nvPr>
        </p:nvSpPr>
        <p:spPr/>
        <p:txBody>
          <a:bodyPr/>
          <a:lstStyle/>
          <a:p>
            <a:pPr marL="457200" indent="-457200">
              <a:buFont typeface="Arial" panose="020B0604020202020204" pitchFamily="34" charset="0"/>
              <a:buChar char="•"/>
            </a:pPr>
            <a:r>
              <a:rPr lang="en-GB" dirty="0"/>
              <a:t>Outline what is know about the health needs of the GRTS communities in North Yorkshire, regionally and nationally</a:t>
            </a:r>
          </a:p>
          <a:p>
            <a:pPr marL="457200" indent="-457200">
              <a:buFont typeface="Arial" panose="020B0604020202020204" pitchFamily="34" charset="0"/>
              <a:buChar char="•"/>
            </a:pPr>
            <a:r>
              <a:rPr lang="en-GB" dirty="0"/>
              <a:t>Identify health needs and gaps in service provision </a:t>
            </a:r>
          </a:p>
          <a:p>
            <a:pPr marL="457200" indent="-457200">
              <a:buFont typeface="Arial" panose="020B0604020202020204" pitchFamily="34" charset="0"/>
              <a:buChar char="•"/>
            </a:pPr>
            <a:r>
              <a:rPr lang="en-GB" dirty="0"/>
              <a:t>Develop a great understanding across the NY system of the health issues</a:t>
            </a:r>
          </a:p>
          <a:p>
            <a:pPr marL="457200" indent="-457200">
              <a:buFont typeface="Arial" panose="020B0604020202020204" pitchFamily="34" charset="0"/>
              <a:buChar char="•"/>
            </a:pPr>
            <a:r>
              <a:rPr lang="en-GB" dirty="0"/>
              <a:t>Identify key shared priorities</a:t>
            </a:r>
          </a:p>
          <a:p>
            <a:endParaRPr lang="en-GB" dirty="0"/>
          </a:p>
        </p:txBody>
      </p:sp>
    </p:spTree>
    <p:extLst>
      <p:ext uri="{BB962C8B-B14F-4D97-AF65-F5344CB8AC3E}">
        <p14:creationId xmlns:p14="http://schemas.microsoft.com/office/powerpoint/2010/main" val="2410695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B7B18-E40B-4A98-B1E3-E93F6FD74271}"/>
              </a:ext>
            </a:extLst>
          </p:cNvPr>
          <p:cNvSpPr>
            <a:spLocks noGrp="1"/>
          </p:cNvSpPr>
          <p:nvPr>
            <p:ph type="title"/>
          </p:nvPr>
        </p:nvSpPr>
        <p:spPr>
          <a:xfrm>
            <a:off x="464573" y="544462"/>
            <a:ext cx="10515600" cy="707462"/>
          </a:xfrm>
        </p:spPr>
        <p:txBody>
          <a:bodyPr>
            <a:normAutofit fontScale="90000"/>
          </a:bodyPr>
          <a:lstStyle/>
          <a:p>
            <a:r>
              <a:rPr lang="en-GB" dirty="0"/>
              <a:t>Population in North Yorkshire – Census data </a:t>
            </a:r>
          </a:p>
        </p:txBody>
      </p:sp>
      <p:graphicFrame>
        <p:nvGraphicFramePr>
          <p:cNvPr id="15" name="Content Placeholder 14">
            <a:extLst>
              <a:ext uri="{FF2B5EF4-FFF2-40B4-BE49-F238E27FC236}">
                <a16:creationId xmlns:a16="http://schemas.microsoft.com/office/drawing/2014/main" id="{E289D24E-7A3E-4C64-8A3B-A6721EB1AAE0}"/>
              </a:ext>
            </a:extLst>
          </p:cNvPr>
          <p:cNvGraphicFramePr>
            <a:graphicFrameLocks noGrp="1"/>
          </p:cNvGraphicFramePr>
          <p:nvPr>
            <p:ph idx="1"/>
            <p:extLst>
              <p:ext uri="{D42A27DB-BD31-4B8C-83A1-F6EECF244321}">
                <p14:modId xmlns:p14="http://schemas.microsoft.com/office/powerpoint/2010/main" val="3612417579"/>
              </p:ext>
            </p:extLst>
          </p:nvPr>
        </p:nvGraphicFramePr>
        <p:xfrm>
          <a:off x="352855" y="1848485"/>
          <a:ext cx="4389626" cy="4561519"/>
        </p:xfrm>
        <a:graphic>
          <a:graphicData uri="http://schemas.openxmlformats.org/drawingml/2006/table">
            <a:tbl>
              <a:tblPr>
                <a:tableStyleId>{5C22544A-7EE6-4342-B048-85BDC9FD1C3A}</a:tableStyleId>
              </a:tblPr>
              <a:tblGrid>
                <a:gridCol w="1914857">
                  <a:extLst>
                    <a:ext uri="{9D8B030D-6E8A-4147-A177-3AD203B41FA5}">
                      <a16:colId xmlns:a16="http://schemas.microsoft.com/office/drawing/2014/main" val="690716412"/>
                    </a:ext>
                  </a:extLst>
                </a:gridCol>
                <a:gridCol w="2474769">
                  <a:extLst>
                    <a:ext uri="{9D8B030D-6E8A-4147-A177-3AD203B41FA5}">
                      <a16:colId xmlns:a16="http://schemas.microsoft.com/office/drawing/2014/main" val="2350678213"/>
                    </a:ext>
                  </a:extLst>
                </a:gridCol>
              </a:tblGrid>
              <a:tr h="384861">
                <a:tc>
                  <a:txBody>
                    <a:bodyPr/>
                    <a:lstStyle/>
                    <a:p>
                      <a:pPr algn="l" fontAlgn="b"/>
                      <a:r>
                        <a:rPr lang="en-GB" sz="1600" u="none" strike="noStrike">
                          <a:effectLst/>
                        </a:rPr>
                        <a:t>Census 2011 </a:t>
                      </a:r>
                      <a:endParaRPr lang="en-GB" sz="1600" b="0" i="0" u="none" strike="noStrike">
                        <a:solidFill>
                          <a:srgbClr val="000000"/>
                        </a:solidFill>
                        <a:effectLst/>
                        <a:latin typeface="Aerial"/>
                      </a:endParaRPr>
                    </a:p>
                  </a:txBody>
                  <a:tcPr marL="6350" marR="6350" marT="6350" marB="0" anchor="b"/>
                </a:tc>
                <a:tc>
                  <a:txBody>
                    <a:bodyPr/>
                    <a:lstStyle/>
                    <a:p>
                      <a:pPr algn="l" fontAlgn="b"/>
                      <a:endParaRPr lang="en-GB" sz="1600" b="0" i="0" u="none" strike="noStrike">
                        <a:solidFill>
                          <a:srgbClr val="000000"/>
                        </a:solidFill>
                        <a:effectLst/>
                        <a:latin typeface="Aerial"/>
                      </a:endParaRPr>
                    </a:p>
                  </a:txBody>
                  <a:tcPr marL="6350" marR="6350" marT="6350" marB="0" anchor="b"/>
                </a:tc>
                <a:extLst>
                  <a:ext uri="{0D108BD9-81ED-4DB2-BD59-A6C34878D82A}">
                    <a16:rowId xmlns:a16="http://schemas.microsoft.com/office/drawing/2014/main" val="200598221"/>
                  </a:ext>
                </a:extLst>
              </a:tr>
              <a:tr h="384861">
                <a:tc>
                  <a:txBody>
                    <a:bodyPr/>
                    <a:lstStyle/>
                    <a:p>
                      <a:pPr algn="l" fontAlgn="b"/>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GB"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67009969"/>
                  </a:ext>
                </a:extLst>
              </a:tr>
              <a:tr h="712909">
                <a:tc>
                  <a:txBody>
                    <a:bodyPr/>
                    <a:lstStyle/>
                    <a:p>
                      <a:pPr algn="l" fontAlgn="b"/>
                      <a:r>
                        <a:rPr lang="en-GB" sz="1600" u="none" strike="noStrike">
                          <a:effectLst/>
                        </a:rPr>
                        <a:t>Row Labels</a:t>
                      </a:r>
                      <a:endParaRPr lang="en-GB" sz="1600" b="1" i="0" u="none" strike="noStrike">
                        <a:solidFill>
                          <a:srgbClr val="000000"/>
                        </a:solidFill>
                        <a:effectLst/>
                        <a:latin typeface="Aerial"/>
                      </a:endParaRPr>
                    </a:p>
                  </a:txBody>
                  <a:tcPr marL="6350" marR="6350" marT="6350" marB="0" anchor="b"/>
                </a:tc>
                <a:tc>
                  <a:txBody>
                    <a:bodyPr/>
                    <a:lstStyle/>
                    <a:p>
                      <a:pPr algn="l" fontAlgn="b"/>
                      <a:r>
                        <a:rPr lang="en-GB" sz="1600" u="none" strike="noStrike">
                          <a:effectLst/>
                        </a:rPr>
                        <a:t>White: Gypsy or Irish Traveller</a:t>
                      </a:r>
                      <a:endParaRPr lang="en-GB" sz="1600" b="1" i="0" u="none" strike="noStrike">
                        <a:solidFill>
                          <a:srgbClr val="000000"/>
                        </a:solidFill>
                        <a:effectLst/>
                        <a:latin typeface="Aerial"/>
                      </a:endParaRPr>
                    </a:p>
                  </a:txBody>
                  <a:tcPr marL="6350" marR="6350" marT="6350" marB="0" anchor="b"/>
                </a:tc>
                <a:extLst>
                  <a:ext uri="{0D108BD9-81ED-4DB2-BD59-A6C34878D82A}">
                    <a16:rowId xmlns:a16="http://schemas.microsoft.com/office/drawing/2014/main" val="2138641934"/>
                  </a:ext>
                </a:extLst>
              </a:tr>
              <a:tr h="384861">
                <a:tc>
                  <a:txBody>
                    <a:bodyPr/>
                    <a:lstStyle/>
                    <a:p>
                      <a:pPr algn="l" fontAlgn="b"/>
                      <a:r>
                        <a:rPr lang="en-GB" sz="1600" u="none" strike="noStrike">
                          <a:effectLst/>
                        </a:rPr>
                        <a:t>Craven</a:t>
                      </a:r>
                      <a:endParaRPr lang="en-GB" sz="1600" b="0" i="0" u="none" strike="noStrike">
                        <a:solidFill>
                          <a:srgbClr val="000000"/>
                        </a:solidFill>
                        <a:effectLst/>
                        <a:latin typeface="Aerial"/>
                      </a:endParaRPr>
                    </a:p>
                  </a:txBody>
                  <a:tcPr marL="6350" marR="6350" marT="6350" marB="0" anchor="b"/>
                </a:tc>
                <a:tc>
                  <a:txBody>
                    <a:bodyPr/>
                    <a:lstStyle/>
                    <a:p>
                      <a:pPr algn="r" fontAlgn="b"/>
                      <a:r>
                        <a:rPr lang="en-GB" sz="1600" u="none" strike="noStrike" dirty="0">
                          <a:effectLst/>
                        </a:rPr>
                        <a:t>54</a:t>
                      </a:r>
                      <a:endParaRPr lang="en-GB" sz="16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477849107"/>
                  </a:ext>
                </a:extLst>
              </a:tr>
              <a:tr h="384861">
                <a:tc>
                  <a:txBody>
                    <a:bodyPr/>
                    <a:lstStyle/>
                    <a:p>
                      <a:pPr algn="l" fontAlgn="b"/>
                      <a:r>
                        <a:rPr lang="en-GB" sz="1600" u="none" strike="noStrike">
                          <a:effectLst/>
                        </a:rPr>
                        <a:t>Hambleton</a:t>
                      </a:r>
                      <a:endParaRPr lang="en-GB" sz="1600" b="0" i="0" u="none" strike="noStrike">
                        <a:solidFill>
                          <a:srgbClr val="000000"/>
                        </a:solidFill>
                        <a:effectLst/>
                        <a:latin typeface="Aerial"/>
                      </a:endParaRPr>
                    </a:p>
                  </a:txBody>
                  <a:tcPr marL="6350" marR="6350" marT="6350" marB="0" anchor="b"/>
                </a:tc>
                <a:tc>
                  <a:txBody>
                    <a:bodyPr/>
                    <a:lstStyle/>
                    <a:p>
                      <a:pPr algn="r" fontAlgn="b"/>
                      <a:r>
                        <a:rPr lang="en-GB" sz="1600" u="none" strike="noStrike">
                          <a:effectLst/>
                        </a:rPr>
                        <a:t>132</a:t>
                      </a:r>
                      <a:endParaRPr lang="en-GB" sz="16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011539580"/>
                  </a:ext>
                </a:extLst>
              </a:tr>
              <a:tr h="384861">
                <a:tc>
                  <a:txBody>
                    <a:bodyPr/>
                    <a:lstStyle/>
                    <a:p>
                      <a:pPr algn="l" fontAlgn="b"/>
                      <a:r>
                        <a:rPr lang="en-GB" sz="1600" u="none" strike="noStrike">
                          <a:effectLst/>
                        </a:rPr>
                        <a:t>Harrogate</a:t>
                      </a:r>
                      <a:endParaRPr lang="en-GB" sz="1600" b="0" i="0" u="none" strike="noStrike">
                        <a:solidFill>
                          <a:srgbClr val="000000"/>
                        </a:solidFill>
                        <a:effectLst/>
                        <a:latin typeface="Aerial"/>
                      </a:endParaRPr>
                    </a:p>
                  </a:txBody>
                  <a:tcPr marL="6350" marR="6350" marT="6350" marB="0" anchor="b"/>
                </a:tc>
                <a:tc>
                  <a:txBody>
                    <a:bodyPr/>
                    <a:lstStyle/>
                    <a:p>
                      <a:pPr algn="r" fontAlgn="b"/>
                      <a:r>
                        <a:rPr lang="en-GB" sz="1600" u="none" strike="noStrike">
                          <a:effectLst/>
                        </a:rPr>
                        <a:t>107</a:t>
                      </a:r>
                      <a:endParaRPr lang="en-GB" sz="16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595499008"/>
                  </a:ext>
                </a:extLst>
              </a:tr>
              <a:tr h="384861">
                <a:tc>
                  <a:txBody>
                    <a:bodyPr/>
                    <a:lstStyle/>
                    <a:p>
                      <a:pPr algn="l" fontAlgn="b"/>
                      <a:r>
                        <a:rPr lang="en-GB" sz="1600" u="none" strike="noStrike">
                          <a:effectLst/>
                        </a:rPr>
                        <a:t>Richmondshire</a:t>
                      </a:r>
                      <a:endParaRPr lang="en-GB" sz="1600" b="0" i="0" u="none" strike="noStrike">
                        <a:solidFill>
                          <a:srgbClr val="000000"/>
                        </a:solidFill>
                        <a:effectLst/>
                        <a:latin typeface="Aerial"/>
                      </a:endParaRPr>
                    </a:p>
                  </a:txBody>
                  <a:tcPr marL="6350" marR="6350" marT="6350" marB="0" anchor="b"/>
                </a:tc>
                <a:tc>
                  <a:txBody>
                    <a:bodyPr/>
                    <a:lstStyle/>
                    <a:p>
                      <a:pPr algn="r" fontAlgn="b"/>
                      <a:r>
                        <a:rPr lang="en-GB" sz="1600" u="none" strike="noStrike">
                          <a:effectLst/>
                        </a:rPr>
                        <a:t>19</a:t>
                      </a:r>
                      <a:endParaRPr lang="en-GB" sz="16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868440533"/>
                  </a:ext>
                </a:extLst>
              </a:tr>
              <a:tr h="384861">
                <a:tc>
                  <a:txBody>
                    <a:bodyPr/>
                    <a:lstStyle/>
                    <a:p>
                      <a:pPr algn="l" fontAlgn="b"/>
                      <a:r>
                        <a:rPr lang="en-GB" sz="1600" u="none" strike="noStrike">
                          <a:effectLst/>
                        </a:rPr>
                        <a:t>Ryedale</a:t>
                      </a:r>
                      <a:endParaRPr lang="en-GB" sz="1600" b="0" i="0" u="none" strike="noStrike">
                        <a:solidFill>
                          <a:srgbClr val="000000"/>
                        </a:solidFill>
                        <a:effectLst/>
                        <a:latin typeface="Aerial"/>
                      </a:endParaRPr>
                    </a:p>
                  </a:txBody>
                  <a:tcPr marL="6350" marR="6350" marT="6350" marB="0" anchor="b"/>
                </a:tc>
                <a:tc>
                  <a:txBody>
                    <a:bodyPr/>
                    <a:lstStyle/>
                    <a:p>
                      <a:pPr algn="r" fontAlgn="b"/>
                      <a:r>
                        <a:rPr lang="en-GB" sz="1600" u="none" strike="noStrike">
                          <a:effectLst/>
                        </a:rPr>
                        <a:t>81</a:t>
                      </a:r>
                      <a:endParaRPr lang="en-GB" sz="16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822591973"/>
                  </a:ext>
                </a:extLst>
              </a:tr>
              <a:tr h="384861">
                <a:tc>
                  <a:txBody>
                    <a:bodyPr/>
                    <a:lstStyle/>
                    <a:p>
                      <a:pPr algn="l" fontAlgn="b"/>
                      <a:r>
                        <a:rPr lang="en-GB" sz="1600" u="none" strike="noStrike">
                          <a:effectLst/>
                        </a:rPr>
                        <a:t>Scarborough</a:t>
                      </a:r>
                      <a:endParaRPr lang="en-GB" sz="1600" b="0" i="0" u="none" strike="noStrike">
                        <a:solidFill>
                          <a:srgbClr val="000000"/>
                        </a:solidFill>
                        <a:effectLst/>
                        <a:latin typeface="Aerial"/>
                      </a:endParaRPr>
                    </a:p>
                  </a:txBody>
                  <a:tcPr marL="6350" marR="6350" marT="6350" marB="0" anchor="b"/>
                </a:tc>
                <a:tc>
                  <a:txBody>
                    <a:bodyPr/>
                    <a:lstStyle/>
                    <a:p>
                      <a:pPr algn="r" fontAlgn="b"/>
                      <a:r>
                        <a:rPr lang="en-GB" sz="1600" u="none" strike="noStrike">
                          <a:effectLst/>
                        </a:rPr>
                        <a:t>37</a:t>
                      </a:r>
                      <a:endParaRPr lang="en-GB" sz="16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575555031"/>
                  </a:ext>
                </a:extLst>
              </a:tr>
              <a:tr h="384861">
                <a:tc>
                  <a:txBody>
                    <a:bodyPr/>
                    <a:lstStyle/>
                    <a:p>
                      <a:pPr algn="l" fontAlgn="b"/>
                      <a:r>
                        <a:rPr lang="en-GB" sz="1600" u="none" strike="noStrike">
                          <a:effectLst/>
                        </a:rPr>
                        <a:t>Selby</a:t>
                      </a:r>
                      <a:endParaRPr lang="en-GB" sz="1600" b="0" i="0" u="none" strike="noStrike">
                        <a:solidFill>
                          <a:srgbClr val="000000"/>
                        </a:solidFill>
                        <a:effectLst/>
                        <a:latin typeface="Aerial"/>
                      </a:endParaRPr>
                    </a:p>
                  </a:txBody>
                  <a:tcPr marL="6350" marR="6350" marT="6350" marB="0" anchor="b"/>
                </a:tc>
                <a:tc>
                  <a:txBody>
                    <a:bodyPr/>
                    <a:lstStyle/>
                    <a:p>
                      <a:pPr algn="r" fontAlgn="b"/>
                      <a:r>
                        <a:rPr lang="en-GB" sz="1600" u="none" strike="noStrike">
                          <a:effectLst/>
                        </a:rPr>
                        <a:t>158</a:t>
                      </a:r>
                      <a:endParaRPr lang="en-GB" sz="16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4131535966"/>
                  </a:ext>
                </a:extLst>
              </a:tr>
              <a:tr h="384861">
                <a:tc>
                  <a:txBody>
                    <a:bodyPr/>
                    <a:lstStyle/>
                    <a:p>
                      <a:pPr algn="l" fontAlgn="b"/>
                      <a:r>
                        <a:rPr lang="en-GB" sz="1600" u="none" strike="noStrike">
                          <a:effectLst/>
                        </a:rPr>
                        <a:t>Grand Total</a:t>
                      </a:r>
                      <a:endParaRPr lang="en-GB" sz="1600" b="1" i="0" u="none" strike="noStrike">
                        <a:solidFill>
                          <a:srgbClr val="000000"/>
                        </a:solidFill>
                        <a:effectLst/>
                        <a:latin typeface="Aerial"/>
                      </a:endParaRPr>
                    </a:p>
                  </a:txBody>
                  <a:tcPr marL="6350" marR="6350" marT="6350" marB="0" anchor="b"/>
                </a:tc>
                <a:tc>
                  <a:txBody>
                    <a:bodyPr/>
                    <a:lstStyle/>
                    <a:p>
                      <a:pPr algn="r" fontAlgn="b"/>
                      <a:r>
                        <a:rPr lang="en-GB" sz="1600" u="none" strike="noStrike" dirty="0">
                          <a:effectLst/>
                        </a:rPr>
                        <a:t>588</a:t>
                      </a:r>
                      <a:endParaRPr lang="en-GB" sz="16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401752934"/>
                  </a:ext>
                </a:extLst>
              </a:tr>
            </a:tbl>
          </a:graphicData>
        </a:graphic>
      </p:graphicFrame>
      <p:graphicFrame>
        <p:nvGraphicFramePr>
          <p:cNvPr id="17" name="Table 16">
            <a:extLst>
              <a:ext uri="{FF2B5EF4-FFF2-40B4-BE49-F238E27FC236}">
                <a16:creationId xmlns:a16="http://schemas.microsoft.com/office/drawing/2014/main" id="{FF122459-432F-42CD-8A03-C9A3ADBD95BE}"/>
              </a:ext>
            </a:extLst>
          </p:cNvPr>
          <p:cNvGraphicFramePr>
            <a:graphicFrameLocks noGrp="1"/>
          </p:cNvGraphicFramePr>
          <p:nvPr>
            <p:extLst>
              <p:ext uri="{D42A27DB-BD31-4B8C-83A1-F6EECF244321}">
                <p14:modId xmlns:p14="http://schemas.microsoft.com/office/powerpoint/2010/main" val="4206817279"/>
              </p:ext>
            </p:extLst>
          </p:nvPr>
        </p:nvGraphicFramePr>
        <p:xfrm>
          <a:off x="5222929" y="1872409"/>
          <a:ext cx="6616216" cy="4441132"/>
        </p:xfrm>
        <a:graphic>
          <a:graphicData uri="http://schemas.openxmlformats.org/drawingml/2006/table">
            <a:tbl>
              <a:tblPr>
                <a:tableStyleId>{5C22544A-7EE6-4342-B048-85BDC9FD1C3A}</a:tableStyleId>
              </a:tblPr>
              <a:tblGrid>
                <a:gridCol w="1379349">
                  <a:extLst>
                    <a:ext uri="{9D8B030D-6E8A-4147-A177-3AD203B41FA5}">
                      <a16:colId xmlns:a16="http://schemas.microsoft.com/office/drawing/2014/main" val="1246850274"/>
                    </a:ext>
                  </a:extLst>
                </a:gridCol>
                <a:gridCol w="2139637">
                  <a:extLst>
                    <a:ext uri="{9D8B030D-6E8A-4147-A177-3AD203B41FA5}">
                      <a16:colId xmlns:a16="http://schemas.microsoft.com/office/drawing/2014/main" val="4252038929"/>
                    </a:ext>
                  </a:extLst>
                </a:gridCol>
                <a:gridCol w="1886733">
                  <a:extLst>
                    <a:ext uri="{9D8B030D-6E8A-4147-A177-3AD203B41FA5}">
                      <a16:colId xmlns:a16="http://schemas.microsoft.com/office/drawing/2014/main" val="2092640654"/>
                    </a:ext>
                  </a:extLst>
                </a:gridCol>
                <a:gridCol w="1210497">
                  <a:extLst>
                    <a:ext uri="{9D8B030D-6E8A-4147-A177-3AD203B41FA5}">
                      <a16:colId xmlns:a16="http://schemas.microsoft.com/office/drawing/2014/main" val="904606344"/>
                    </a:ext>
                  </a:extLst>
                </a:gridCol>
              </a:tblGrid>
              <a:tr h="373637">
                <a:tc>
                  <a:txBody>
                    <a:bodyPr/>
                    <a:lstStyle/>
                    <a:p>
                      <a:pPr algn="l" fontAlgn="b"/>
                      <a:r>
                        <a:rPr lang="en-GB" sz="1600" u="none" strike="noStrike">
                          <a:effectLst/>
                        </a:rPr>
                        <a:t>Census 2021 </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GB"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59158267"/>
                  </a:ext>
                </a:extLst>
              </a:tr>
              <a:tr h="373637">
                <a:tc>
                  <a:txBody>
                    <a:bodyPr/>
                    <a:lstStyle/>
                    <a:p>
                      <a:pPr algn="l" fontAlgn="b"/>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GB"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67426809"/>
                  </a:ext>
                </a:extLst>
              </a:tr>
              <a:tr h="704762">
                <a:tc>
                  <a:txBody>
                    <a:bodyPr/>
                    <a:lstStyle/>
                    <a:p>
                      <a:pPr algn="l" fontAlgn="b"/>
                      <a:r>
                        <a:rPr lang="en-GB" sz="1600" u="none" strike="noStrike">
                          <a:effectLst/>
                        </a:rPr>
                        <a:t>Row Labels</a:t>
                      </a:r>
                      <a:endParaRPr lang="en-GB" sz="1600" b="1" i="0" u="none" strike="noStrike">
                        <a:solidFill>
                          <a:srgbClr val="000000"/>
                        </a:solidFill>
                        <a:effectLst/>
                        <a:latin typeface="Aerial"/>
                      </a:endParaRPr>
                    </a:p>
                  </a:txBody>
                  <a:tcPr marL="6350" marR="6350" marT="6350" marB="0" anchor="b"/>
                </a:tc>
                <a:tc>
                  <a:txBody>
                    <a:bodyPr/>
                    <a:lstStyle/>
                    <a:p>
                      <a:pPr algn="l" fontAlgn="b"/>
                      <a:r>
                        <a:rPr lang="en-GB" sz="1600" u="none" strike="noStrike">
                          <a:effectLst/>
                        </a:rPr>
                        <a:t>White: Gypsy or Irish Traveller</a:t>
                      </a:r>
                      <a:endParaRPr lang="en-GB" sz="1600" b="1" i="0" u="none" strike="noStrike">
                        <a:solidFill>
                          <a:srgbClr val="000000"/>
                        </a:solidFill>
                        <a:effectLst/>
                        <a:latin typeface="Aerial"/>
                      </a:endParaRPr>
                    </a:p>
                  </a:txBody>
                  <a:tcPr marL="6350" marR="6350" marT="6350" marB="0" anchor="b"/>
                </a:tc>
                <a:tc>
                  <a:txBody>
                    <a:bodyPr/>
                    <a:lstStyle/>
                    <a:p>
                      <a:pPr algn="l" fontAlgn="b"/>
                      <a:r>
                        <a:rPr lang="en-GB" sz="1600" u="none" strike="noStrike">
                          <a:effectLst/>
                        </a:rPr>
                        <a:t>White: Roma</a:t>
                      </a:r>
                      <a:endParaRPr lang="en-GB" sz="1600" b="1" i="0" u="none" strike="noStrike">
                        <a:solidFill>
                          <a:srgbClr val="000000"/>
                        </a:solidFill>
                        <a:effectLst/>
                        <a:latin typeface="Aerial"/>
                      </a:endParaRPr>
                    </a:p>
                  </a:txBody>
                  <a:tcPr marL="6350" marR="6350" marT="6350" marB="0" anchor="b"/>
                </a:tc>
                <a:tc>
                  <a:txBody>
                    <a:bodyPr/>
                    <a:lstStyle/>
                    <a:p>
                      <a:pPr algn="l" fontAlgn="b"/>
                      <a:r>
                        <a:rPr lang="en-GB" sz="1600" u="none" strike="noStrike">
                          <a:effectLst/>
                        </a:rPr>
                        <a:t>Grand Total</a:t>
                      </a:r>
                      <a:endParaRPr lang="en-GB" sz="1600" b="1" i="0" u="none" strike="noStrike">
                        <a:solidFill>
                          <a:srgbClr val="000000"/>
                        </a:solidFill>
                        <a:effectLst/>
                        <a:latin typeface="Aerial"/>
                      </a:endParaRPr>
                    </a:p>
                  </a:txBody>
                  <a:tcPr marL="6350" marR="6350" marT="6350" marB="0" anchor="b"/>
                </a:tc>
                <a:extLst>
                  <a:ext uri="{0D108BD9-81ED-4DB2-BD59-A6C34878D82A}">
                    <a16:rowId xmlns:a16="http://schemas.microsoft.com/office/drawing/2014/main" val="2487305234"/>
                  </a:ext>
                </a:extLst>
              </a:tr>
              <a:tr h="373637">
                <a:tc>
                  <a:txBody>
                    <a:bodyPr/>
                    <a:lstStyle/>
                    <a:p>
                      <a:pPr algn="l" fontAlgn="b"/>
                      <a:r>
                        <a:rPr lang="en-GB" sz="1600" u="none" strike="noStrike">
                          <a:effectLst/>
                        </a:rPr>
                        <a:t>Craven</a:t>
                      </a:r>
                      <a:endParaRPr lang="en-GB" sz="1600" b="0" i="0" u="none" strike="noStrike">
                        <a:solidFill>
                          <a:srgbClr val="000000"/>
                        </a:solidFill>
                        <a:effectLst/>
                        <a:latin typeface="Aerial"/>
                      </a:endParaRPr>
                    </a:p>
                  </a:txBody>
                  <a:tcPr marL="6350" marR="6350" marT="6350" marB="0" anchor="b"/>
                </a:tc>
                <a:tc>
                  <a:txBody>
                    <a:bodyPr/>
                    <a:lstStyle/>
                    <a:p>
                      <a:pPr algn="r" fontAlgn="b"/>
                      <a:r>
                        <a:rPr lang="en-GB" sz="1600" u="none" strike="noStrike">
                          <a:effectLst/>
                        </a:rPr>
                        <a:t>49</a:t>
                      </a:r>
                      <a:endParaRPr lang="en-GB" sz="1600" b="0" i="0" u="none" strike="noStrike">
                        <a:solidFill>
                          <a:srgbClr val="000000"/>
                        </a:solidFill>
                        <a:effectLst/>
                        <a:latin typeface="Aerial"/>
                      </a:endParaRPr>
                    </a:p>
                  </a:txBody>
                  <a:tcPr marL="6350" marR="6350" marT="6350" marB="0" anchor="b"/>
                </a:tc>
                <a:tc>
                  <a:txBody>
                    <a:bodyPr/>
                    <a:lstStyle/>
                    <a:p>
                      <a:pPr algn="r" fontAlgn="b"/>
                      <a:r>
                        <a:rPr lang="en-GB" sz="1600" u="none" strike="noStrike">
                          <a:effectLst/>
                        </a:rPr>
                        <a:t>12</a:t>
                      </a:r>
                      <a:endParaRPr lang="en-GB" sz="1600" b="0" i="0" u="none" strike="noStrike">
                        <a:solidFill>
                          <a:srgbClr val="000000"/>
                        </a:solidFill>
                        <a:effectLst/>
                        <a:latin typeface="Aerial"/>
                      </a:endParaRPr>
                    </a:p>
                  </a:txBody>
                  <a:tcPr marL="6350" marR="6350" marT="6350" marB="0" anchor="b"/>
                </a:tc>
                <a:tc>
                  <a:txBody>
                    <a:bodyPr/>
                    <a:lstStyle/>
                    <a:p>
                      <a:pPr algn="r" fontAlgn="b"/>
                      <a:r>
                        <a:rPr lang="en-GB" sz="1600" u="none" strike="noStrike">
                          <a:effectLst/>
                        </a:rPr>
                        <a:t>61</a:t>
                      </a:r>
                      <a:endParaRPr lang="en-GB" sz="1600" b="0" i="0" u="none" strike="noStrike">
                        <a:solidFill>
                          <a:srgbClr val="000000"/>
                        </a:solidFill>
                        <a:effectLst/>
                        <a:latin typeface="Aerial"/>
                      </a:endParaRPr>
                    </a:p>
                  </a:txBody>
                  <a:tcPr marL="6350" marR="6350" marT="6350" marB="0" anchor="b"/>
                </a:tc>
                <a:extLst>
                  <a:ext uri="{0D108BD9-81ED-4DB2-BD59-A6C34878D82A}">
                    <a16:rowId xmlns:a16="http://schemas.microsoft.com/office/drawing/2014/main" val="1493868881"/>
                  </a:ext>
                </a:extLst>
              </a:tr>
              <a:tr h="373637">
                <a:tc>
                  <a:txBody>
                    <a:bodyPr/>
                    <a:lstStyle/>
                    <a:p>
                      <a:pPr algn="l" fontAlgn="b"/>
                      <a:r>
                        <a:rPr lang="en-GB" sz="1600" u="none" strike="noStrike">
                          <a:effectLst/>
                        </a:rPr>
                        <a:t>Hambleton</a:t>
                      </a:r>
                      <a:endParaRPr lang="en-GB" sz="1600" b="0" i="0" u="none" strike="noStrike">
                        <a:solidFill>
                          <a:srgbClr val="000000"/>
                        </a:solidFill>
                        <a:effectLst/>
                        <a:latin typeface="Aerial"/>
                      </a:endParaRPr>
                    </a:p>
                  </a:txBody>
                  <a:tcPr marL="6350" marR="6350" marT="6350" marB="0" anchor="b"/>
                </a:tc>
                <a:tc>
                  <a:txBody>
                    <a:bodyPr/>
                    <a:lstStyle/>
                    <a:p>
                      <a:pPr algn="r" fontAlgn="b"/>
                      <a:r>
                        <a:rPr lang="en-GB" sz="1600" u="none" strike="noStrike">
                          <a:effectLst/>
                        </a:rPr>
                        <a:t>113</a:t>
                      </a:r>
                      <a:endParaRPr lang="en-GB" sz="1600" b="0" i="0" u="none" strike="noStrike">
                        <a:solidFill>
                          <a:srgbClr val="000000"/>
                        </a:solidFill>
                        <a:effectLst/>
                        <a:latin typeface="Aerial"/>
                      </a:endParaRPr>
                    </a:p>
                  </a:txBody>
                  <a:tcPr marL="6350" marR="6350" marT="6350" marB="0" anchor="b"/>
                </a:tc>
                <a:tc>
                  <a:txBody>
                    <a:bodyPr/>
                    <a:lstStyle/>
                    <a:p>
                      <a:pPr algn="r" fontAlgn="b"/>
                      <a:r>
                        <a:rPr lang="en-GB" sz="1600" u="none" strike="noStrike">
                          <a:effectLst/>
                        </a:rPr>
                        <a:t>16</a:t>
                      </a:r>
                      <a:endParaRPr lang="en-GB" sz="1600" b="0" i="0" u="none" strike="noStrike">
                        <a:solidFill>
                          <a:srgbClr val="000000"/>
                        </a:solidFill>
                        <a:effectLst/>
                        <a:latin typeface="Aerial"/>
                      </a:endParaRPr>
                    </a:p>
                  </a:txBody>
                  <a:tcPr marL="6350" marR="6350" marT="6350" marB="0" anchor="b"/>
                </a:tc>
                <a:tc>
                  <a:txBody>
                    <a:bodyPr/>
                    <a:lstStyle/>
                    <a:p>
                      <a:pPr algn="r" fontAlgn="b"/>
                      <a:r>
                        <a:rPr lang="en-GB" sz="1600" u="none" strike="noStrike">
                          <a:effectLst/>
                        </a:rPr>
                        <a:t>129</a:t>
                      </a:r>
                      <a:endParaRPr lang="en-GB" sz="1600" b="0" i="0" u="none" strike="noStrike">
                        <a:solidFill>
                          <a:srgbClr val="000000"/>
                        </a:solidFill>
                        <a:effectLst/>
                        <a:latin typeface="Aerial"/>
                      </a:endParaRPr>
                    </a:p>
                  </a:txBody>
                  <a:tcPr marL="6350" marR="6350" marT="6350" marB="0" anchor="b"/>
                </a:tc>
                <a:extLst>
                  <a:ext uri="{0D108BD9-81ED-4DB2-BD59-A6C34878D82A}">
                    <a16:rowId xmlns:a16="http://schemas.microsoft.com/office/drawing/2014/main" val="746343445"/>
                  </a:ext>
                </a:extLst>
              </a:tr>
              <a:tr h="373637">
                <a:tc>
                  <a:txBody>
                    <a:bodyPr/>
                    <a:lstStyle/>
                    <a:p>
                      <a:pPr algn="l" fontAlgn="b"/>
                      <a:r>
                        <a:rPr lang="en-GB" sz="1600" u="none" strike="noStrike">
                          <a:effectLst/>
                        </a:rPr>
                        <a:t>Harrogate</a:t>
                      </a:r>
                      <a:endParaRPr lang="en-GB" sz="1600" b="0" i="0" u="none" strike="noStrike">
                        <a:solidFill>
                          <a:srgbClr val="000000"/>
                        </a:solidFill>
                        <a:effectLst/>
                        <a:latin typeface="Aerial"/>
                      </a:endParaRPr>
                    </a:p>
                  </a:txBody>
                  <a:tcPr marL="6350" marR="6350" marT="6350" marB="0" anchor="b"/>
                </a:tc>
                <a:tc>
                  <a:txBody>
                    <a:bodyPr/>
                    <a:lstStyle/>
                    <a:p>
                      <a:pPr algn="r" fontAlgn="b"/>
                      <a:r>
                        <a:rPr lang="en-GB" sz="1600" u="none" strike="noStrike">
                          <a:effectLst/>
                        </a:rPr>
                        <a:t>83</a:t>
                      </a:r>
                      <a:endParaRPr lang="en-GB" sz="1600" b="0" i="0" u="none" strike="noStrike">
                        <a:solidFill>
                          <a:srgbClr val="000000"/>
                        </a:solidFill>
                        <a:effectLst/>
                        <a:latin typeface="Aerial"/>
                      </a:endParaRPr>
                    </a:p>
                  </a:txBody>
                  <a:tcPr marL="6350" marR="6350" marT="6350" marB="0" anchor="b"/>
                </a:tc>
                <a:tc>
                  <a:txBody>
                    <a:bodyPr/>
                    <a:lstStyle/>
                    <a:p>
                      <a:pPr algn="r" fontAlgn="b"/>
                      <a:r>
                        <a:rPr lang="en-GB" sz="1600" u="none" strike="noStrike">
                          <a:effectLst/>
                        </a:rPr>
                        <a:t>109</a:t>
                      </a:r>
                      <a:endParaRPr lang="en-GB" sz="1600" b="0" i="0" u="none" strike="noStrike">
                        <a:solidFill>
                          <a:srgbClr val="000000"/>
                        </a:solidFill>
                        <a:effectLst/>
                        <a:latin typeface="Aerial"/>
                      </a:endParaRPr>
                    </a:p>
                  </a:txBody>
                  <a:tcPr marL="6350" marR="6350" marT="6350" marB="0" anchor="b"/>
                </a:tc>
                <a:tc>
                  <a:txBody>
                    <a:bodyPr/>
                    <a:lstStyle/>
                    <a:p>
                      <a:pPr algn="r" fontAlgn="b"/>
                      <a:r>
                        <a:rPr lang="en-GB" sz="1600" u="none" strike="noStrike">
                          <a:effectLst/>
                        </a:rPr>
                        <a:t>192</a:t>
                      </a:r>
                      <a:endParaRPr lang="en-GB" sz="1600" b="0" i="0" u="none" strike="noStrike">
                        <a:solidFill>
                          <a:srgbClr val="000000"/>
                        </a:solidFill>
                        <a:effectLst/>
                        <a:latin typeface="Aerial"/>
                      </a:endParaRPr>
                    </a:p>
                  </a:txBody>
                  <a:tcPr marL="6350" marR="6350" marT="6350" marB="0" anchor="b"/>
                </a:tc>
                <a:extLst>
                  <a:ext uri="{0D108BD9-81ED-4DB2-BD59-A6C34878D82A}">
                    <a16:rowId xmlns:a16="http://schemas.microsoft.com/office/drawing/2014/main" val="2163008664"/>
                  </a:ext>
                </a:extLst>
              </a:tr>
              <a:tr h="373637">
                <a:tc>
                  <a:txBody>
                    <a:bodyPr/>
                    <a:lstStyle/>
                    <a:p>
                      <a:pPr algn="l" fontAlgn="b"/>
                      <a:r>
                        <a:rPr lang="en-GB" sz="1600" u="none" strike="noStrike">
                          <a:effectLst/>
                        </a:rPr>
                        <a:t>Richmondshire</a:t>
                      </a:r>
                      <a:endParaRPr lang="en-GB" sz="1600" b="0" i="0" u="none" strike="noStrike">
                        <a:solidFill>
                          <a:srgbClr val="000000"/>
                        </a:solidFill>
                        <a:effectLst/>
                        <a:latin typeface="Aerial"/>
                      </a:endParaRPr>
                    </a:p>
                  </a:txBody>
                  <a:tcPr marL="6350" marR="6350" marT="6350" marB="0" anchor="b"/>
                </a:tc>
                <a:tc>
                  <a:txBody>
                    <a:bodyPr/>
                    <a:lstStyle/>
                    <a:p>
                      <a:pPr algn="r" fontAlgn="b"/>
                      <a:r>
                        <a:rPr lang="en-GB" sz="1600" u="none" strike="noStrike">
                          <a:effectLst/>
                        </a:rPr>
                        <a:t>33</a:t>
                      </a:r>
                      <a:endParaRPr lang="en-GB" sz="1600" b="0" i="0" u="none" strike="noStrike">
                        <a:solidFill>
                          <a:srgbClr val="000000"/>
                        </a:solidFill>
                        <a:effectLst/>
                        <a:latin typeface="Aerial"/>
                      </a:endParaRPr>
                    </a:p>
                  </a:txBody>
                  <a:tcPr marL="6350" marR="6350" marT="6350" marB="0" anchor="b"/>
                </a:tc>
                <a:tc>
                  <a:txBody>
                    <a:bodyPr/>
                    <a:lstStyle/>
                    <a:p>
                      <a:pPr algn="r" fontAlgn="b"/>
                      <a:r>
                        <a:rPr lang="en-GB" sz="1600" u="none" strike="noStrike">
                          <a:effectLst/>
                        </a:rPr>
                        <a:t>12</a:t>
                      </a:r>
                      <a:endParaRPr lang="en-GB" sz="1600" b="0" i="0" u="none" strike="noStrike">
                        <a:solidFill>
                          <a:srgbClr val="000000"/>
                        </a:solidFill>
                        <a:effectLst/>
                        <a:latin typeface="Aerial"/>
                      </a:endParaRPr>
                    </a:p>
                  </a:txBody>
                  <a:tcPr marL="6350" marR="6350" marT="6350" marB="0" anchor="b"/>
                </a:tc>
                <a:tc>
                  <a:txBody>
                    <a:bodyPr/>
                    <a:lstStyle/>
                    <a:p>
                      <a:pPr algn="r" fontAlgn="b"/>
                      <a:r>
                        <a:rPr lang="en-GB" sz="1600" u="none" strike="noStrike">
                          <a:effectLst/>
                        </a:rPr>
                        <a:t>45</a:t>
                      </a:r>
                      <a:endParaRPr lang="en-GB" sz="1600" b="0" i="0" u="none" strike="noStrike">
                        <a:solidFill>
                          <a:srgbClr val="000000"/>
                        </a:solidFill>
                        <a:effectLst/>
                        <a:latin typeface="Aerial"/>
                      </a:endParaRPr>
                    </a:p>
                  </a:txBody>
                  <a:tcPr marL="6350" marR="6350" marT="6350" marB="0" anchor="b"/>
                </a:tc>
                <a:extLst>
                  <a:ext uri="{0D108BD9-81ED-4DB2-BD59-A6C34878D82A}">
                    <a16:rowId xmlns:a16="http://schemas.microsoft.com/office/drawing/2014/main" val="43067886"/>
                  </a:ext>
                </a:extLst>
              </a:tr>
              <a:tr h="373637">
                <a:tc>
                  <a:txBody>
                    <a:bodyPr/>
                    <a:lstStyle/>
                    <a:p>
                      <a:pPr algn="l" fontAlgn="b"/>
                      <a:r>
                        <a:rPr lang="en-GB" sz="1600" u="none" strike="noStrike">
                          <a:effectLst/>
                        </a:rPr>
                        <a:t>Ryedale</a:t>
                      </a:r>
                      <a:endParaRPr lang="en-GB" sz="1600" b="0" i="0" u="none" strike="noStrike">
                        <a:solidFill>
                          <a:srgbClr val="000000"/>
                        </a:solidFill>
                        <a:effectLst/>
                        <a:latin typeface="Aerial"/>
                      </a:endParaRPr>
                    </a:p>
                  </a:txBody>
                  <a:tcPr marL="6350" marR="6350" marT="6350" marB="0" anchor="b"/>
                </a:tc>
                <a:tc>
                  <a:txBody>
                    <a:bodyPr/>
                    <a:lstStyle/>
                    <a:p>
                      <a:pPr algn="r" fontAlgn="b"/>
                      <a:r>
                        <a:rPr lang="en-GB" sz="1600" u="none" strike="noStrike">
                          <a:effectLst/>
                        </a:rPr>
                        <a:t>59</a:t>
                      </a:r>
                      <a:endParaRPr lang="en-GB" sz="1600" b="0" i="0" u="none" strike="noStrike">
                        <a:solidFill>
                          <a:srgbClr val="000000"/>
                        </a:solidFill>
                        <a:effectLst/>
                        <a:latin typeface="Aerial"/>
                      </a:endParaRPr>
                    </a:p>
                  </a:txBody>
                  <a:tcPr marL="6350" marR="6350" marT="6350" marB="0" anchor="b"/>
                </a:tc>
                <a:tc>
                  <a:txBody>
                    <a:bodyPr/>
                    <a:lstStyle/>
                    <a:p>
                      <a:pPr algn="r" fontAlgn="b"/>
                      <a:r>
                        <a:rPr lang="en-GB" sz="1600" u="none" strike="noStrike">
                          <a:effectLst/>
                        </a:rPr>
                        <a:t>25</a:t>
                      </a:r>
                      <a:endParaRPr lang="en-GB" sz="1600" b="0" i="0" u="none" strike="noStrike">
                        <a:solidFill>
                          <a:srgbClr val="000000"/>
                        </a:solidFill>
                        <a:effectLst/>
                        <a:latin typeface="Aerial"/>
                      </a:endParaRPr>
                    </a:p>
                  </a:txBody>
                  <a:tcPr marL="6350" marR="6350" marT="6350" marB="0" anchor="b"/>
                </a:tc>
                <a:tc>
                  <a:txBody>
                    <a:bodyPr/>
                    <a:lstStyle/>
                    <a:p>
                      <a:pPr algn="r" fontAlgn="b"/>
                      <a:r>
                        <a:rPr lang="en-GB" sz="1600" u="none" strike="noStrike">
                          <a:effectLst/>
                        </a:rPr>
                        <a:t>84</a:t>
                      </a:r>
                      <a:endParaRPr lang="en-GB" sz="1600" b="0" i="0" u="none" strike="noStrike">
                        <a:solidFill>
                          <a:srgbClr val="000000"/>
                        </a:solidFill>
                        <a:effectLst/>
                        <a:latin typeface="Aerial"/>
                      </a:endParaRPr>
                    </a:p>
                  </a:txBody>
                  <a:tcPr marL="6350" marR="6350" marT="6350" marB="0" anchor="b"/>
                </a:tc>
                <a:extLst>
                  <a:ext uri="{0D108BD9-81ED-4DB2-BD59-A6C34878D82A}">
                    <a16:rowId xmlns:a16="http://schemas.microsoft.com/office/drawing/2014/main" val="1957070914"/>
                  </a:ext>
                </a:extLst>
              </a:tr>
              <a:tr h="373637">
                <a:tc>
                  <a:txBody>
                    <a:bodyPr/>
                    <a:lstStyle/>
                    <a:p>
                      <a:pPr algn="l" fontAlgn="b"/>
                      <a:r>
                        <a:rPr lang="en-GB" sz="1600" u="none" strike="noStrike">
                          <a:effectLst/>
                        </a:rPr>
                        <a:t>Scarborough</a:t>
                      </a:r>
                      <a:endParaRPr lang="en-GB" sz="1600" b="0" i="0" u="none" strike="noStrike">
                        <a:solidFill>
                          <a:srgbClr val="000000"/>
                        </a:solidFill>
                        <a:effectLst/>
                        <a:latin typeface="Aerial"/>
                      </a:endParaRPr>
                    </a:p>
                  </a:txBody>
                  <a:tcPr marL="6350" marR="6350" marT="6350" marB="0" anchor="b"/>
                </a:tc>
                <a:tc>
                  <a:txBody>
                    <a:bodyPr/>
                    <a:lstStyle/>
                    <a:p>
                      <a:pPr algn="r" fontAlgn="b"/>
                      <a:r>
                        <a:rPr lang="en-GB" sz="1600" u="none" strike="noStrike">
                          <a:effectLst/>
                        </a:rPr>
                        <a:t>60</a:t>
                      </a:r>
                      <a:endParaRPr lang="en-GB" sz="1600" b="0" i="0" u="none" strike="noStrike">
                        <a:solidFill>
                          <a:srgbClr val="000000"/>
                        </a:solidFill>
                        <a:effectLst/>
                        <a:latin typeface="Aerial"/>
                      </a:endParaRPr>
                    </a:p>
                  </a:txBody>
                  <a:tcPr marL="6350" marR="6350" marT="6350" marB="0" anchor="b"/>
                </a:tc>
                <a:tc>
                  <a:txBody>
                    <a:bodyPr/>
                    <a:lstStyle/>
                    <a:p>
                      <a:pPr algn="r" fontAlgn="b"/>
                      <a:r>
                        <a:rPr lang="en-GB" sz="1600" u="none" strike="noStrike">
                          <a:effectLst/>
                        </a:rPr>
                        <a:t>134</a:t>
                      </a:r>
                      <a:endParaRPr lang="en-GB" sz="1600" b="0" i="0" u="none" strike="noStrike">
                        <a:solidFill>
                          <a:srgbClr val="000000"/>
                        </a:solidFill>
                        <a:effectLst/>
                        <a:latin typeface="Aerial"/>
                      </a:endParaRPr>
                    </a:p>
                  </a:txBody>
                  <a:tcPr marL="6350" marR="6350" marT="6350" marB="0" anchor="b"/>
                </a:tc>
                <a:tc>
                  <a:txBody>
                    <a:bodyPr/>
                    <a:lstStyle/>
                    <a:p>
                      <a:pPr algn="r" fontAlgn="b"/>
                      <a:r>
                        <a:rPr lang="en-GB" sz="1600" u="none" strike="noStrike">
                          <a:effectLst/>
                        </a:rPr>
                        <a:t>194</a:t>
                      </a:r>
                      <a:endParaRPr lang="en-GB" sz="1600" b="0" i="0" u="none" strike="noStrike">
                        <a:solidFill>
                          <a:srgbClr val="000000"/>
                        </a:solidFill>
                        <a:effectLst/>
                        <a:latin typeface="Aerial"/>
                      </a:endParaRPr>
                    </a:p>
                  </a:txBody>
                  <a:tcPr marL="6350" marR="6350" marT="6350" marB="0" anchor="b"/>
                </a:tc>
                <a:extLst>
                  <a:ext uri="{0D108BD9-81ED-4DB2-BD59-A6C34878D82A}">
                    <a16:rowId xmlns:a16="http://schemas.microsoft.com/office/drawing/2014/main" val="136223164"/>
                  </a:ext>
                </a:extLst>
              </a:tr>
              <a:tr h="373637">
                <a:tc>
                  <a:txBody>
                    <a:bodyPr/>
                    <a:lstStyle/>
                    <a:p>
                      <a:pPr algn="l" fontAlgn="b"/>
                      <a:r>
                        <a:rPr lang="en-GB" sz="1600" u="none" strike="noStrike">
                          <a:effectLst/>
                        </a:rPr>
                        <a:t>Selby</a:t>
                      </a:r>
                      <a:endParaRPr lang="en-GB" sz="1600" b="0" i="0" u="none" strike="noStrike">
                        <a:solidFill>
                          <a:srgbClr val="000000"/>
                        </a:solidFill>
                        <a:effectLst/>
                        <a:latin typeface="Aerial"/>
                      </a:endParaRPr>
                    </a:p>
                  </a:txBody>
                  <a:tcPr marL="6350" marR="6350" marT="6350" marB="0" anchor="b"/>
                </a:tc>
                <a:tc>
                  <a:txBody>
                    <a:bodyPr/>
                    <a:lstStyle/>
                    <a:p>
                      <a:pPr algn="r" fontAlgn="b"/>
                      <a:r>
                        <a:rPr lang="en-GB" sz="1600" u="none" strike="noStrike">
                          <a:effectLst/>
                        </a:rPr>
                        <a:t>152</a:t>
                      </a:r>
                      <a:endParaRPr lang="en-GB" sz="1600" b="0" i="0" u="none" strike="noStrike">
                        <a:solidFill>
                          <a:srgbClr val="000000"/>
                        </a:solidFill>
                        <a:effectLst/>
                        <a:latin typeface="Aerial"/>
                      </a:endParaRPr>
                    </a:p>
                  </a:txBody>
                  <a:tcPr marL="6350" marR="6350" marT="6350" marB="0" anchor="b"/>
                </a:tc>
                <a:tc>
                  <a:txBody>
                    <a:bodyPr/>
                    <a:lstStyle/>
                    <a:p>
                      <a:pPr algn="r" fontAlgn="b"/>
                      <a:r>
                        <a:rPr lang="en-GB" sz="1600" u="none" strike="noStrike">
                          <a:effectLst/>
                        </a:rPr>
                        <a:t>43</a:t>
                      </a:r>
                      <a:endParaRPr lang="en-GB" sz="1600" b="0" i="0" u="none" strike="noStrike">
                        <a:solidFill>
                          <a:srgbClr val="000000"/>
                        </a:solidFill>
                        <a:effectLst/>
                        <a:latin typeface="Aerial"/>
                      </a:endParaRPr>
                    </a:p>
                  </a:txBody>
                  <a:tcPr marL="6350" marR="6350" marT="6350" marB="0" anchor="b"/>
                </a:tc>
                <a:tc>
                  <a:txBody>
                    <a:bodyPr/>
                    <a:lstStyle/>
                    <a:p>
                      <a:pPr algn="r" fontAlgn="b"/>
                      <a:r>
                        <a:rPr lang="en-GB" sz="1600" u="none" strike="noStrike">
                          <a:effectLst/>
                        </a:rPr>
                        <a:t>195</a:t>
                      </a:r>
                      <a:endParaRPr lang="en-GB" sz="1600" b="0" i="0" u="none" strike="noStrike">
                        <a:solidFill>
                          <a:srgbClr val="000000"/>
                        </a:solidFill>
                        <a:effectLst/>
                        <a:latin typeface="Aerial"/>
                      </a:endParaRPr>
                    </a:p>
                  </a:txBody>
                  <a:tcPr marL="6350" marR="6350" marT="6350" marB="0" anchor="b"/>
                </a:tc>
                <a:extLst>
                  <a:ext uri="{0D108BD9-81ED-4DB2-BD59-A6C34878D82A}">
                    <a16:rowId xmlns:a16="http://schemas.microsoft.com/office/drawing/2014/main" val="1539627426"/>
                  </a:ext>
                </a:extLst>
              </a:tr>
              <a:tr h="373637">
                <a:tc>
                  <a:txBody>
                    <a:bodyPr/>
                    <a:lstStyle/>
                    <a:p>
                      <a:pPr algn="l" fontAlgn="b"/>
                      <a:r>
                        <a:rPr lang="en-GB" sz="1600" u="none" strike="noStrike">
                          <a:effectLst/>
                        </a:rPr>
                        <a:t>Grand Total</a:t>
                      </a:r>
                      <a:endParaRPr lang="en-GB" sz="1600" b="1" i="0" u="none" strike="noStrike">
                        <a:solidFill>
                          <a:srgbClr val="000000"/>
                        </a:solidFill>
                        <a:effectLst/>
                        <a:latin typeface="Aerial"/>
                      </a:endParaRPr>
                    </a:p>
                  </a:txBody>
                  <a:tcPr marL="6350" marR="6350" marT="6350" marB="0" anchor="b"/>
                </a:tc>
                <a:tc>
                  <a:txBody>
                    <a:bodyPr/>
                    <a:lstStyle/>
                    <a:p>
                      <a:pPr algn="r" fontAlgn="b"/>
                      <a:r>
                        <a:rPr lang="en-GB" sz="1600" u="none" strike="noStrike">
                          <a:effectLst/>
                        </a:rPr>
                        <a:t>549</a:t>
                      </a:r>
                      <a:endParaRPr lang="en-GB" sz="1600" b="1" i="0" u="none" strike="noStrike">
                        <a:solidFill>
                          <a:srgbClr val="000000"/>
                        </a:solidFill>
                        <a:effectLst/>
                        <a:latin typeface="Aerial"/>
                      </a:endParaRPr>
                    </a:p>
                  </a:txBody>
                  <a:tcPr marL="6350" marR="6350" marT="6350" marB="0" anchor="b"/>
                </a:tc>
                <a:tc>
                  <a:txBody>
                    <a:bodyPr/>
                    <a:lstStyle/>
                    <a:p>
                      <a:pPr algn="r" fontAlgn="b"/>
                      <a:r>
                        <a:rPr lang="en-GB" sz="1600" u="none" strike="noStrike">
                          <a:effectLst/>
                        </a:rPr>
                        <a:t>351</a:t>
                      </a:r>
                      <a:endParaRPr lang="en-GB" sz="1600" b="1" i="0" u="none" strike="noStrike">
                        <a:solidFill>
                          <a:srgbClr val="000000"/>
                        </a:solidFill>
                        <a:effectLst/>
                        <a:latin typeface="Aerial"/>
                      </a:endParaRPr>
                    </a:p>
                  </a:txBody>
                  <a:tcPr marL="6350" marR="6350" marT="6350" marB="0" anchor="b"/>
                </a:tc>
                <a:tc>
                  <a:txBody>
                    <a:bodyPr/>
                    <a:lstStyle/>
                    <a:p>
                      <a:pPr algn="r" fontAlgn="b"/>
                      <a:r>
                        <a:rPr lang="en-GB" sz="1600" u="none" strike="noStrike" dirty="0">
                          <a:effectLst/>
                        </a:rPr>
                        <a:t>900</a:t>
                      </a:r>
                      <a:endParaRPr lang="en-GB" sz="1600" b="1" i="0" u="none" strike="noStrike" dirty="0">
                        <a:solidFill>
                          <a:srgbClr val="000000"/>
                        </a:solidFill>
                        <a:effectLst/>
                        <a:latin typeface="Aerial"/>
                      </a:endParaRPr>
                    </a:p>
                  </a:txBody>
                  <a:tcPr marL="6350" marR="6350" marT="6350" marB="0" anchor="b"/>
                </a:tc>
                <a:extLst>
                  <a:ext uri="{0D108BD9-81ED-4DB2-BD59-A6C34878D82A}">
                    <a16:rowId xmlns:a16="http://schemas.microsoft.com/office/drawing/2014/main" val="2035415400"/>
                  </a:ext>
                </a:extLst>
              </a:tr>
            </a:tbl>
          </a:graphicData>
        </a:graphic>
      </p:graphicFrame>
    </p:spTree>
    <p:extLst>
      <p:ext uri="{BB962C8B-B14F-4D97-AF65-F5344CB8AC3E}">
        <p14:creationId xmlns:p14="http://schemas.microsoft.com/office/powerpoint/2010/main" val="2576898092"/>
      </p:ext>
    </p:extLst>
  </p:cSld>
  <p:clrMapOvr>
    <a:masterClrMapping/>
  </p:clrMapOvr>
</p:sld>
</file>

<file path=ppt/theme/theme1.xml><?xml version="1.0" encoding="utf-8"?>
<a:theme xmlns:a="http://schemas.openxmlformats.org/drawingml/2006/main" name="Office Theme">
  <a:themeElements>
    <a:clrScheme name="NYC">
      <a:dk1>
        <a:sysClr val="windowText" lastClr="000000"/>
      </a:dk1>
      <a:lt1>
        <a:sysClr val="window" lastClr="FFFFFF"/>
      </a:lt1>
      <a:dk2>
        <a:srgbClr val="44546A"/>
      </a:dk2>
      <a:lt2>
        <a:srgbClr val="E7E6E6"/>
      </a:lt2>
      <a:accent1>
        <a:srgbClr val="005489"/>
      </a:accent1>
      <a:accent2>
        <a:srgbClr val="347121"/>
      </a:accent2>
      <a:accent3>
        <a:srgbClr val="866243"/>
      </a:accent3>
      <a:accent4>
        <a:srgbClr val="942A86"/>
      </a:accent4>
      <a:accent5>
        <a:srgbClr val="FAC52D"/>
      </a:accent5>
      <a:accent6>
        <a:srgbClr val="70AD47"/>
      </a:accent6>
      <a:hlink>
        <a:srgbClr val="005489"/>
      </a:hlink>
      <a:folHlink>
        <a:srgbClr val="00548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C4E1CC5-54B4-41AA-8DBD-D3A816254C8A}" vid="{F71FE226-ED2E-4992-998E-B43FFC771B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4EDB6F16E701347AD9433DB53CD05BE" ma:contentTypeVersion="9" ma:contentTypeDescription="Create a new document." ma:contentTypeScope="" ma:versionID="f3fde781d7eecac52ad674057da75f93">
  <xsd:schema xmlns:xsd="http://www.w3.org/2001/XMLSchema" xmlns:xs="http://www.w3.org/2001/XMLSchema" xmlns:p="http://schemas.microsoft.com/office/2006/metadata/properties" xmlns:ns2="8671cdd1-6a96-4f02-a377-dca6ce74bdaf" xmlns:ns3="f6a22bf9-1c99-49e4-b921-96f421e90fac" targetNamespace="http://schemas.microsoft.com/office/2006/metadata/properties" ma:root="true" ma:fieldsID="7f9df12ed3b5ac81708a3b7a6c0c57aa" ns2:_="" ns3:_="">
    <xsd:import namespace="8671cdd1-6a96-4f02-a377-dca6ce74bdaf"/>
    <xsd:import namespace="f6a22bf9-1c99-49e4-b921-96f421e90fa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71cdd1-6a96-4f02-a377-dca6ce74bd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a22bf9-1c99-49e4-b921-96f421e90fa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540594-9720-4B4C-BDD2-1D74C6F0387F}">
  <ds:schemaRefs>
    <ds:schemaRef ds:uri="http://schemas.microsoft.com/office/2006/metadata/properties"/>
    <ds:schemaRef ds:uri="http://schemas.microsoft.com/office/infopath/2007/PartnerControls"/>
    <ds:schemaRef ds:uri="3fd193de-7a83-4ed7-9aff-fdf35a9d3c01"/>
    <ds:schemaRef ds:uri="a34d9b42-3804-45b2-a994-d5265fa32ea9"/>
  </ds:schemaRefs>
</ds:datastoreItem>
</file>

<file path=customXml/itemProps2.xml><?xml version="1.0" encoding="utf-8"?>
<ds:datastoreItem xmlns:ds="http://schemas.openxmlformats.org/officeDocument/2006/customXml" ds:itemID="{06FCEFA2-7797-498A-88FF-EA0A960E5D46}"/>
</file>

<file path=customXml/itemProps3.xml><?xml version="1.0" encoding="utf-8"?>
<ds:datastoreItem xmlns:ds="http://schemas.openxmlformats.org/officeDocument/2006/customXml" ds:itemID="{276C895C-37E1-4EE4-BEB2-A61158C5DF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NYC Powerpoint Template</Template>
  <TotalTime>8639</TotalTime>
  <Words>1863</Words>
  <Application>Microsoft Office PowerPoint</Application>
  <PresentationFormat>Widescreen</PresentationFormat>
  <Paragraphs>203</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Aerial</vt:lpstr>
      <vt:lpstr>Arial</vt:lpstr>
      <vt:lpstr>BlinkMacSystemFont</vt:lpstr>
      <vt:lpstr>Calibri</vt:lpstr>
      <vt:lpstr>Office Theme</vt:lpstr>
      <vt:lpstr>Gypsy, Roma, Traveller and Show People – Health Needs Assessment </vt:lpstr>
      <vt:lpstr>Inclusion Health definition </vt:lpstr>
      <vt:lpstr>Inclusion Health Groups </vt:lpstr>
      <vt:lpstr>What is Inclusion Health – GRTS </vt:lpstr>
      <vt:lpstr>Core 20 PLUS 5  </vt:lpstr>
      <vt:lpstr>PowerPoint Presentation</vt:lpstr>
      <vt:lpstr>What is a Health Needs Assessment </vt:lpstr>
      <vt:lpstr>GRTS Health Needs assessment</vt:lpstr>
      <vt:lpstr>Population in North Yorkshire – Census data </vt:lpstr>
      <vt:lpstr>Population pyramids England and Wales, 2011 </vt:lpstr>
      <vt:lpstr>Smoking prevalence by ethnic group</vt:lpstr>
      <vt:lpstr>Health and wider issues  </vt:lpstr>
      <vt:lpstr>Progress to date </vt:lpstr>
      <vt:lpstr>  Whole System Approach- Practice   </vt:lpstr>
    </vt:vector>
  </TitlesOfParts>
  <Company>North Yorkshire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Maw</dc:creator>
  <cp:lastModifiedBy>Eric Ayesu-Boapeah</cp:lastModifiedBy>
  <cp:revision>114</cp:revision>
  <dcterms:created xsi:type="dcterms:W3CDTF">2023-07-06T10:35:58Z</dcterms:created>
  <dcterms:modified xsi:type="dcterms:W3CDTF">2024-01-09T15:14:45Z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ecdfc32-7be5-4b17-9f97-00453388bdd7_Enabled">
    <vt:lpwstr>true</vt:lpwstr>
  </property>
  <property fmtid="{D5CDD505-2E9C-101B-9397-08002B2CF9AE}" pid="3" name="MSIP_Label_3ecdfc32-7be5-4b17-9f97-00453388bdd7_SetDate">
    <vt:lpwstr>2022-06-08T18:49:47Z</vt:lpwstr>
  </property>
  <property fmtid="{D5CDD505-2E9C-101B-9397-08002B2CF9AE}" pid="4" name="MSIP_Label_3ecdfc32-7be5-4b17-9f97-00453388bdd7_Method">
    <vt:lpwstr>Standard</vt:lpwstr>
  </property>
  <property fmtid="{D5CDD505-2E9C-101B-9397-08002B2CF9AE}" pid="5" name="MSIP_Label_3ecdfc32-7be5-4b17-9f97-00453388bdd7_Name">
    <vt:lpwstr>OFFICIAL</vt:lpwstr>
  </property>
  <property fmtid="{D5CDD505-2E9C-101B-9397-08002B2CF9AE}" pid="6" name="MSIP_Label_3ecdfc32-7be5-4b17-9f97-00453388bdd7_SiteId">
    <vt:lpwstr>ad3d9c73-9830-44a1-b487-e1055441c70e</vt:lpwstr>
  </property>
  <property fmtid="{D5CDD505-2E9C-101B-9397-08002B2CF9AE}" pid="7" name="MSIP_Label_3ecdfc32-7be5-4b17-9f97-00453388bdd7_ActionId">
    <vt:lpwstr>cd6ddabf-fe2f-41b7-b8b1-00005cf1a473</vt:lpwstr>
  </property>
  <property fmtid="{D5CDD505-2E9C-101B-9397-08002B2CF9AE}" pid="8" name="MSIP_Label_3ecdfc32-7be5-4b17-9f97-00453388bdd7_ContentBits">
    <vt:lpwstr>2</vt:lpwstr>
  </property>
  <property fmtid="{D5CDD505-2E9C-101B-9397-08002B2CF9AE}" pid="9" name="ContentTypeId">
    <vt:lpwstr>0x01010054EDB6F16E701347AD9433DB53CD05BE</vt:lpwstr>
  </property>
</Properties>
</file>