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8" r:id="rId7"/>
    <p:sldId id="262" r:id="rId8"/>
    <p:sldId id="269" r:id="rId9"/>
    <p:sldId id="264" r:id="rId10"/>
    <p:sldId id="265" r:id="rId11"/>
    <p:sldId id="266" r:id="rId12"/>
    <p:sldId id="267" r:id="rId13"/>
    <p:sldId id="263"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89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baseline="0"/>
              <a:t>Year 8 % of pupils with high wellbeing and resilience scores</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4921814350670959E-2"/>
          <c:y val="0.19253458790479619"/>
          <c:w val="0.9052840361368697"/>
          <c:h val="0.59900127070789921"/>
        </c:manualLayout>
      </c:layout>
      <c:lineChart>
        <c:grouping val="standard"/>
        <c:varyColors val="0"/>
        <c:ser>
          <c:idx val="0"/>
          <c:order val="0"/>
          <c:tx>
            <c:strRef>
              <c:f>Sheet1!$B$1</c:f>
              <c:strCache>
                <c:ptCount val="1"/>
                <c:pt idx="0">
                  <c:v>Boys good wellbeing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4937154594806102E-2"/>
                  <c:y val="-6.98001911610760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FA-4F8E-A274-4E075E24CEDB}"/>
                </c:ext>
              </c:extLst>
            </c:dLbl>
            <c:dLbl>
              <c:idx val="1"/>
              <c:layout>
                <c:manualLayout>
                  <c:x val="-5.8589198089369299E-2"/>
                  <c:y val="-4.66788038778389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EFA-4F8E-A274-4E075E24CEDB}"/>
                </c:ext>
              </c:extLst>
            </c:dLbl>
            <c:dLbl>
              <c:idx val="2"/>
              <c:layout>
                <c:manualLayout>
                  <c:x val="-5.2133809360786425E-2"/>
                  <c:y val="-4.94310682262983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EFA-4F8E-A274-4E075E24CEDB}"/>
                </c:ext>
              </c:extLst>
            </c:dLbl>
            <c:dLbl>
              <c:idx val="3"/>
              <c:layout>
                <c:manualLayout>
                  <c:x val="-5.6763339365188126E-2"/>
                  <c:y val="-4.5806745255108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EFA-4F8E-A274-4E075E24CEDB}"/>
                </c:ext>
              </c:extLst>
            </c:dLbl>
            <c:dLbl>
              <c:idx val="4"/>
              <c:layout>
                <c:manualLayout>
                  <c:x val="-1.5240944881889927E-2"/>
                  <c:y val="3.666178895779566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EFA-4F8E-A274-4E075E24CED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2016</c:v>
                </c:pt>
                <c:pt idx="2">
                  <c:v>2018</c:v>
                </c:pt>
                <c:pt idx="3">
                  <c:v>2020</c:v>
                </c:pt>
                <c:pt idx="4">
                  <c:v>2022</c:v>
                </c:pt>
              </c:numCache>
            </c:numRef>
          </c:cat>
          <c:val>
            <c:numRef>
              <c:f>Sheet1!$B$2:$B$6</c:f>
              <c:numCache>
                <c:formatCode>General</c:formatCode>
                <c:ptCount val="5"/>
                <c:pt idx="0">
                  <c:v>28</c:v>
                </c:pt>
                <c:pt idx="1">
                  <c:v>31</c:v>
                </c:pt>
                <c:pt idx="2">
                  <c:v>27</c:v>
                </c:pt>
                <c:pt idx="3">
                  <c:v>26</c:v>
                </c:pt>
                <c:pt idx="4">
                  <c:v>21</c:v>
                </c:pt>
              </c:numCache>
            </c:numRef>
          </c:val>
          <c:smooth val="0"/>
          <c:extLst>
            <c:ext xmlns:c16="http://schemas.microsoft.com/office/drawing/2014/chart" uri="{C3380CC4-5D6E-409C-BE32-E72D297353CC}">
              <c16:uniqueId val="{00000005-1EFA-4F8E-A274-4E075E24CEDB}"/>
            </c:ext>
          </c:extLst>
        </c:ser>
        <c:ser>
          <c:idx val="1"/>
          <c:order val="1"/>
          <c:tx>
            <c:strRef>
              <c:f>Sheet1!$C$1</c:f>
              <c:strCache>
                <c:ptCount val="1"/>
                <c:pt idx="0">
                  <c:v>Girls good wellbeing</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5.0796367845323723E-2"/>
                  <c:y val="4.84907377907240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EFA-4F8E-A274-4E075E24CEDB}"/>
                </c:ext>
              </c:extLst>
            </c:dLbl>
            <c:dLbl>
              <c:idx val="1"/>
              <c:layout>
                <c:manualLayout>
                  <c:x val="-5.3111295870624908E-2"/>
                  <c:y val="5.73674388967275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EFA-4F8E-A274-4E075E24CEDB}"/>
                </c:ext>
              </c:extLst>
            </c:dLbl>
            <c:dLbl>
              <c:idx val="2"/>
              <c:layout>
                <c:manualLayout>
                  <c:x val="-4.8970509121142466E-2"/>
                  <c:y val="4.03704883710345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EFA-4F8E-A274-4E075E24CEDB}"/>
                </c:ext>
              </c:extLst>
            </c:dLbl>
            <c:dLbl>
              <c:idx val="3"/>
              <c:layout>
                <c:manualLayout>
                  <c:x val="-5.9077941344288488E-2"/>
                  <c:y val="4.7963224250147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EFA-4F8E-A274-4E075E24CEDB}"/>
                </c:ext>
              </c:extLst>
            </c:dLbl>
            <c:dLbl>
              <c:idx val="4"/>
              <c:layout>
                <c:manualLayout>
                  <c:x val="-8.8063448590665297E-2"/>
                  <c:y val="2.26853579718719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EFA-4F8E-A274-4E075E24CED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2016</c:v>
                </c:pt>
                <c:pt idx="2">
                  <c:v>2018</c:v>
                </c:pt>
                <c:pt idx="3">
                  <c:v>2020</c:v>
                </c:pt>
                <c:pt idx="4">
                  <c:v>2022</c:v>
                </c:pt>
              </c:numCache>
            </c:numRef>
          </c:cat>
          <c:val>
            <c:numRef>
              <c:f>Sheet1!$C$2:$C$6</c:f>
              <c:numCache>
                <c:formatCode>General</c:formatCode>
                <c:ptCount val="5"/>
                <c:pt idx="0">
                  <c:v>21</c:v>
                </c:pt>
                <c:pt idx="1">
                  <c:v>20</c:v>
                </c:pt>
                <c:pt idx="2">
                  <c:v>21</c:v>
                </c:pt>
                <c:pt idx="3">
                  <c:v>17</c:v>
                </c:pt>
                <c:pt idx="4">
                  <c:v>10</c:v>
                </c:pt>
              </c:numCache>
            </c:numRef>
          </c:val>
          <c:smooth val="0"/>
          <c:extLst>
            <c:ext xmlns:c16="http://schemas.microsoft.com/office/drawing/2014/chart" uri="{C3380CC4-5D6E-409C-BE32-E72D297353CC}">
              <c16:uniqueId val="{0000000B-1EFA-4F8E-A274-4E075E24CEDB}"/>
            </c:ext>
          </c:extLst>
        </c:ser>
        <c:ser>
          <c:idx val="2"/>
          <c:order val="2"/>
          <c:tx>
            <c:strRef>
              <c:f>Sheet1!$D$1</c:f>
              <c:strCache>
                <c:ptCount val="1"/>
                <c:pt idx="0">
                  <c:v>Good resilience</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5.7971014492753624E-2"/>
                  <c:y val="-4.0462427745664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EFA-4F8E-A274-4E075E24CEDB}"/>
                </c:ext>
              </c:extLst>
            </c:dLbl>
            <c:dLbl>
              <c:idx val="1"/>
              <c:layout>
                <c:manualLayout>
                  <c:x val="-4.9689440993788858E-2"/>
                  <c:y val="-5.78034682080924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EFA-4F8E-A274-4E075E24CEDB}"/>
                </c:ext>
              </c:extLst>
            </c:dLbl>
            <c:dLbl>
              <c:idx val="2"/>
              <c:layout>
                <c:manualLayout>
                  <c:x val="-5.3830227743271224E-2"/>
                  <c:y val="-4.0462427745664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EFA-4F8E-A274-4E075E24CEDB}"/>
                </c:ext>
              </c:extLst>
            </c:dLbl>
            <c:dLbl>
              <c:idx val="3"/>
              <c:layout>
                <c:manualLayout>
                  <c:x val="-4.5548654244306416E-2"/>
                  <c:y val="-4.04624277456647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EFA-4F8E-A274-4E075E24CEDB}"/>
                </c:ext>
              </c:extLst>
            </c:dLbl>
            <c:dLbl>
              <c:idx val="4"/>
              <c:layout>
                <c:manualLayout>
                  <c:x val="-1.6563146997929608E-2"/>
                  <c:y val="-1.73410404624277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EFA-4F8E-A274-4E075E24CED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2016</c:v>
                </c:pt>
                <c:pt idx="2">
                  <c:v>2018</c:v>
                </c:pt>
                <c:pt idx="3">
                  <c:v>2020</c:v>
                </c:pt>
                <c:pt idx="4">
                  <c:v>2022</c:v>
                </c:pt>
              </c:numCache>
            </c:numRef>
          </c:cat>
          <c:val>
            <c:numRef>
              <c:f>Sheet1!$D$2:$D$6</c:f>
              <c:numCache>
                <c:formatCode>General</c:formatCode>
                <c:ptCount val="5"/>
                <c:pt idx="0">
                  <c:v>49</c:v>
                </c:pt>
                <c:pt idx="1">
                  <c:v>45</c:v>
                </c:pt>
                <c:pt idx="2">
                  <c:v>44</c:v>
                </c:pt>
                <c:pt idx="3">
                  <c:v>39</c:v>
                </c:pt>
                <c:pt idx="4">
                  <c:v>29</c:v>
                </c:pt>
              </c:numCache>
            </c:numRef>
          </c:val>
          <c:smooth val="0"/>
          <c:extLst>
            <c:ext xmlns:c16="http://schemas.microsoft.com/office/drawing/2014/chart" uri="{C3380CC4-5D6E-409C-BE32-E72D297353CC}">
              <c16:uniqueId val="{00000011-1EFA-4F8E-A274-4E075E24CEDB}"/>
            </c:ext>
          </c:extLst>
        </c:ser>
        <c:dLbls>
          <c:showLegendKey val="0"/>
          <c:showVal val="0"/>
          <c:showCatName val="0"/>
          <c:showSerName val="0"/>
          <c:showPercent val="0"/>
          <c:showBubbleSize val="0"/>
        </c:dLbls>
        <c:marker val="1"/>
        <c:smooth val="0"/>
        <c:axId val="905925471"/>
        <c:axId val="905927135"/>
      </c:lineChart>
      <c:catAx>
        <c:axId val="905925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05927135"/>
        <c:crosses val="autoZero"/>
        <c:auto val="1"/>
        <c:lblAlgn val="ctr"/>
        <c:lblOffset val="100"/>
        <c:noMultiLvlLbl val="0"/>
      </c:catAx>
      <c:valAx>
        <c:axId val="905927135"/>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05925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baseline="0"/>
              <a:t>Year 10 % of pupils with high wellbeing and resilience scores</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9254937469713132E-2"/>
          <c:y val="0.20822782162780423"/>
          <c:w val="0.89896234077356918"/>
          <c:h val="0.57173441772202416"/>
        </c:manualLayout>
      </c:layout>
      <c:lineChart>
        <c:grouping val="standard"/>
        <c:varyColors val="0"/>
        <c:ser>
          <c:idx val="0"/>
          <c:order val="0"/>
          <c:tx>
            <c:strRef>
              <c:f>Sheet1!$B$1</c:f>
              <c:strCache>
                <c:ptCount val="1"/>
                <c:pt idx="0">
                  <c:v>Boys good wellbeing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6.3826071741032386E-2"/>
                  <c:y val="3.63946763291757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917-4B64-9EAF-61248E3EC447}"/>
                </c:ext>
              </c:extLst>
            </c:dLbl>
            <c:dLbl>
              <c:idx val="1"/>
              <c:layout>
                <c:manualLayout>
                  <c:x val="-5.8589326334208262E-2"/>
                  <c:y val="3.59171254035723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17-4B64-9EAF-61248E3EC447}"/>
                </c:ext>
              </c:extLst>
            </c:dLbl>
            <c:dLbl>
              <c:idx val="2"/>
              <c:layout>
                <c:manualLayout>
                  <c:x val="-6.1022572178477688E-2"/>
                  <c:y val="2.726499895477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917-4B64-9EAF-61248E3EC447}"/>
                </c:ext>
              </c:extLst>
            </c:dLbl>
            <c:dLbl>
              <c:idx val="3"/>
              <c:layout>
                <c:manualLayout>
                  <c:x val="-5.6763254593175931E-2"/>
                  <c:y val="3.67890739321301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17-4B64-9EAF-61248E3EC447}"/>
                </c:ext>
              </c:extLst>
            </c:dLbl>
            <c:dLbl>
              <c:idx val="4"/>
              <c:layout>
                <c:manualLayout>
                  <c:x val="-1.968538932633437E-2"/>
                  <c:y val="9.56588391052888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917-4B64-9EAF-61248E3EC44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2016</c:v>
                </c:pt>
                <c:pt idx="2">
                  <c:v>2018</c:v>
                </c:pt>
                <c:pt idx="3">
                  <c:v>2020</c:v>
                </c:pt>
                <c:pt idx="4">
                  <c:v>2022</c:v>
                </c:pt>
              </c:numCache>
            </c:numRef>
          </c:cat>
          <c:val>
            <c:numRef>
              <c:f>Sheet1!$B$2:$B$6</c:f>
              <c:numCache>
                <c:formatCode>General</c:formatCode>
                <c:ptCount val="5"/>
                <c:pt idx="0">
                  <c:v>28</c:v>
                </c:pt>
                <c:pt idx="1">
                  <c:v>32</c:v>
                </c:pt>
                <c:pt idx="2">
                  <c:v>27</c:v>
                </c:pt>
                <c:pt idx="3">
                  <c:v>25</c:v>
                </c:pt>
                <c:pt idx="4">
                  <c:v>20</c:v>
                </c:pt>
              </c:numCache>
            </c:numRef>
          </c:val>
          <c:smooth val="0"/>
          <c:extLst>
            <c:ext xmlns:c16="http://schemas.microsoft.com/office/drawing/2014/chart" uri="{C3380CC4-5D6E-409C-BE32-E72D297353CC}">
              <c16:uniqueId val="{00000005-4917-4B64-9EAF-61248E3EC447}"/>
            </c:ext>
          </c:extLst>
        </c:ser>
        <c:ser>
          <c:idx val="1"/>
          <c:order val="1"/>
          <c:tx>
            <c:strRef>
              <c:f>Sheet1!$C$1</c:f>
              <c:strCache>
                <c:ptCount val="1"/>
                <c:pt idx="0">
                  <c:v>Girls good wellbeing</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5.0796367845323723E-2"/>
                  <c:y val="4.84907377907240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917-4B64-9EAF-61248E3EC447}"/>
                </c:ext>
              </c:extLst>
            </c:dLbl>
            <c:dLbl>
              <c:idx val="1"/>
              <c:layout>
                <c:manualLayout>
                  <c:x val="-5.3111295870624908E-2"/>
                  <c:y val="5.73674388967275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917-4B64-9EAF-61248E3EC447}"/>
                </c:ext>
              </c:extLst>
            </c:dLbl>
            <c:dLbl>
              <c:idx val="2"/>
              <c:layout>
                <c:manualLayout>
                  <c:x val="-4.8970509121142466E-2"/>
                  <c:y val="4.03704883710345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917-4B64-9EAF-61248E3EC447}"/>
                </c:ext>
              </c:extLst>
            </c:dLbl>
            <c:dLbl>
              <c:idx val="3"/>
              <c:layout>
                <c:manualLayout>
                  <c:x val="-5.9077941344288488E-2"/>
                  <c:y val="4.7963224250147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917-4B64-9EAF-61248E3EC447}"/>
                </c:ext>
              </c:extLst>
            </c:dLbl>
            <c:dLbl>
              <c:idx val="4"/>
              <c:layout>
                <c:manualLayout>
                  <c:x val="-8.8063448590665297E-2"/>
                  <c:y val="2.26853579718719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917-4B64-9EAF-61248E3EC44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2016</c:v>
                </c:pt>
                <c:pt idx="2">
                  <c:v>2018</c:v>
                </c:pt>
                <c:pt idx="3">
                  <c:v>2020</c:v>
                </c:pt>
                <c:pt idx="4">
                  <c:v>2022</c:v>
                </c:pt>
              </c:numCache>
            </c:numRef>
          </c:cat>
          <c:val>
            <c:numRef>
              <c:f>Sheet1!$C$2:$C$6</c:f>
              <c:numCache>
                <c:formatCode>General</c:formatCode>
                <c:ptCount val="5"/>
                <c:pt idx="0">
                  <c:v>12</c:v>
                </c:pt>
                <c:pt idx="1">
                  <c:v>17</c:v>
                </c:pt>
                <c:pt idx="2">
                  <c:v>12</c:v>
                </c:pt>
                <c:pt idx="3">
                  <c:v>9</c:v>
                </c:pt>
                <c:pt idx="4">
                  <c:v>8</c:v>
                </c:pt>
              </c:numCache>
            </c:numRef>
          </c:val>
          <c:smooth val="0"/>
          <c:extLst>
            <c:ext xmlns:c16="http://schemas.microsoft.com/office/drawing/2014/chart" uri="{C3380CC4-5D6E-409C-BE32-E72D297353CC}">
              <c16:uniqueId val="{0000000B-4917-4B64-9EAF-61248E3EC447}"/>
            </c:ext>
          </c:extLst>
        </c:ser>
        <c:ser>
          <c:idx val="2"/>
          <c:order val="2"/>
          <c:tx>
            <c:strRef>
              <c:f>Sheet1!$D$1</c:f>
              <c:strCache>
                <c:ptCount val="1"/>
                <c:pt idx="0">
                  <c:v>Good resilience</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5.7971014492753624E-2"/>
                  <c:y val="-4.0462427745664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917-4B64-9EAF-61248E3EC447}"/>
                </c:ext>
              </c:extLst>
            </c:dLbl>
            <c:dLbl>
              <c:idx val="1"/>
              <c:layout>
                <c:manualLayout>
                  <c:x val="-4.9689440993788858E-2"/>
                  <c:y val="-5.78034682080924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917-4B64-9EAF-61248E3EC447}"/>
                </c:ext>
              </c:extLst>
            </c:dLbl>
            <c:dLbl>
              <c:idx val="2"/>
              <c:layout>
                <c:manualLayout>
                  <c:x val="-5.3830227743271224E-2"/>
                  <c:y val="-4.0462427745664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917-4B64-9EAF-61248E3EC447}"/>
                </c:ext>
              </c:extLst>
            </c:dLbl>
            <c:dLbl>
              <c:idx val="3"/>
              <c:layout>
                <c:manualLayout>
                  <c:x val="-4.5548654244306416E-2"/>
                  <c:y val="-4.04624277456647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917-4B64-9EAF-61248E3EC447}"/>
                </c:ext>
              </c:extLst>
            </c:dLbl>
            <c:dLbl>
              <c:idx val="4"/>
              <c:layout>
                <c:manualLayout>
                  <c:x val="-1.6563146997929608E-2"/>
                  <c:y val="-1.73410404624277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917-4B64-9EAF-61248E3EC44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2016</c:v>
                </c:pt>
                <c:pt idx="2">
                  <c:v>2018</c:v>
                </c:pt>
                <c:pt idx="3">
                  <c:v>2020</c:v>
                </c:pt>
                <c:pt idx="4">
                  <c:v>2022</c:v>
                </c:pt>
              </c:numCache>
            </c:numRef>
          </c:cat>
          <c:val>
            <c:numRef>
              <c:f>Sheet1!$D$2:$D$6</c:f>
              <c:numCache>
                <c:formatCode>General</c:formatCode>
                <c:ptCount val="5"/>
                <c:pt idx="0">
                  <c:v>40</c:v>
                </c:pt>
                <c:pt idx="1">
                  <c:v>39</c:v>
                </c:pt>
                <c:pt idx="2">
                  <c:v>33</c:v>
                </c:pt>
                <c:pt idx="3">
                  <c:v>30</c:v>
                </c:pt>
                <c:pt idx="4">
                  <c:v>25</c:v>
                </c:pt>
              </c:numCache>
            </c:numRef>
          </c:val>
          <c:smooth val="0"/>
          <c:extLst>
            <c:ext xmlns:c16="http://schemas.microsoft.com/office/drawing/2014/chart" uri="{C3380CC4-5D6E-409C-BE32-E72D297353CC}">
              <c16:uniqueId val="{00000011-4917-4B64-9EAF-61248E3EC447}"/>
            </c:ext>
          </c:extLst>
        </c:ser>
        <c:dLbls>
          <c:showLegendKey val="0"/>
          <c:showVal val="0"/>
          <c:showCatName val="0"/>
          <c:showSerName val="0"/>
          <c:showPercent val="0"/>
          <c:showBubbleSize val="0"/>
        </c:dLbls>
        <c:marker val="1"/>
        <c:smooth val="0"/>
        <c:axId val="905925471"/>
        <c:axId val="905927135"/>
      </c:lineChart>
      <c:catAx>
        <c:axId val="905925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05927135"/>
        <c:crosses val="autoZero"/>
        <c:auto val="1"/>
        <c:lblAlgn val="ctr"/>
        <c:lblOffset val="100"/>
        <c:noMultiLvlLbl val="0"/>
      </c:catAx>
      <c:valAx>
        <c:axId val="905927135"/>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05925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984869538366529"/>
          <c:y val="0.1780980284441189"/>
          <c:w val="0.8062297359888837"/>
          <c:h val="0.59888279305238024"/>
        </c:manualLayout>
      </c:layout>
      <c:barChart>
        <c:barDir val="col"/>
        <c:grouping val="clustered"/>
        <c:varyColors val="0"/>
        <c:ser>
          <c:idx val="0"/>
          <c:order val="0"/>
          <c:tx>
            <c:strRef>
              <c:f>Sheet1!$B$1</c:f>
              <c:strCache>
                <c:ptCount val="1"/>
                <c:pt idx="0">
                  <c:v>2021</c:v>
                </c:pt>
              </c:strCache>
            </c:strRef>
          </c:tx>
          <c:spPr>
            <a:solidFill>
              <a:schemeClr val="accent5">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Ages 5-11</c:v>
                </c:pt>
              </c:strCache>
            </c:strRef>
          </c:cat>
          <c:val>
            <c:numRef>
              <c:f>Sheet1!$B$2</c:f>
              <c:numCache>
                <c:formatCode>General</c:formatCode>
                <c:ptCount val="1"/>
                <c:pt idx="0">
                  <c:v>307</c:v>
                </c:pt>
              </c:numCache>
            </c:numRef>
          </c:val>
          <c:extLst>
            <c:ext xmlns:c16="http://schemas.microsoft.com/office/drawing/2014/chart" uri="{C3380CC4-5D6E-409C-BE32-E72D297353CC}">
              <c16:uniqueId val="{00000000-1AF5-4A9F-B6E7-3CBD617AC5F7}"/>
            </c:ext>
          </c:extLst>
        </c:ser>
        <c:ser>
          <c:idx val="1"/>
          <c:order val="1"/>
          <c:tx>
            <c:strRef>
              <c:f>Sheet1!$C$1</c:f>
              <c:strCache>
                <c:ptCount val="1"/>
                <c:pt idx="0">
                  <c:v>2022</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Ages 5-11</c:v>
                </c:pt>
              </c:strCache>
            </c:strRef>
          </c:cat>
          <c:val>
            <c:numRef>
              <c:f>Sheet1!$C$2</c:f>
              <c:numCache>
                <c:formatCode>General</c:formatCode>
                <c:ptCount val="1"/>
                <c:pt idx="0">
                  <c:v>302</c:v>
                </c:pt>
              </c:numCache>
            </c:numRef>
          </c:val>
          <c:extLst>
            <c:ext xmlns:c16="http://schemas.microsoft.com/office/drawing/2014/chart" uri="{C3380CC4-5D6E-409C-BE32-E72D297353CC}">
              <c16:uniqueId val="{00000001-1AF5-4A9F-B6E7-3CBD617AC5F7}"/>
            </c:ext>
          </c:extLst>
        </c:ser>
        <c:ser>
          <c:idx val="2"/>
          <c:order val="2"/>
          <c:tx>
            <c:strRef>
              <c:f>Sheet1!$D$1</c:f>
              <c:strCache>
                <c:ptCount val="1"/>
                <c:pt idx="0">
                  <c:v>2023</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Ages 5-11</c:v>
                </c:pt>
              </c:strCache>
            </c:strRef>
          </c:cat>
          <c:val>
            <c:numRef>
              <c:f>Sheet1!$D$2</c:f>
              <c:numCache>
                <c:formatCode>General</c:formatCode>
                <c:ptCount val="1"/>
                <c:pt idx="0">
                  <c:v>273</c:v>
                </c:pt>
              </c:numCache>
            </c:numRef>
          </c:val>
          <c:extLst>
            <c:ext xmlns:c16="http://schemas.microsoft.com/office/drawing/2014/chart" uri="{C3380CC4-5D6E-409C-BE32-E72D297353CC}">
              <c16:uniqueId val="{00000002-1AF5-4A9F-B6E7-3CBD617AC5F7}"/>
            </c:ext>
          </c:extLst>
        </c:ser>
        <c:dLbls>
          <c:showLegendKey val="0"/>
          <c:showVal val="0"/>
          <c:showCatName val="0"/>
          <c:showSerName val="0"/>
          <c:showPercent val="0"/>
          <c:showBubbleSize val="0"/>
        </c:dLbls>
        <c:gapWidth val="219"/>
        <c:overlap val="-27"/>
        <c:axId val="721615855"/>
        <c:axId val="721612527"/>
      </c:barChart>
      <c:catAx>
        <c:axId val="7216158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002060"/>
                </a:solidFill>
                <a:latin typeface="+mn-lt"/>
                <a:ea typeface="+mn-ea"/>
                <a:cs typeface="+mn-cs"/>
              </a:defRPr>
            </a:pPr>
            <a:endParaRPr lang="en-US"/>
          </a:p>
        </c:txPr>
        <c:crossAx val="721612527"/>
        <c:crosses val="autoZero"/>
        <c:auto val="0"/>
        <c:lblAlgn val="ctr"/>
        <c:lblOffset val="100"/>
        <c:noMultiLvlLbl val="0"/>
      </c:catAx>
      <c:valAx>
        <c:axId val="721612527"/>
        <c:scaling>
          <c:orientation val="minMax"/>
          <c:max val="4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16158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6375189135286"/>
          <c:y val="0.20799043545851589"/>
          <c:w val="0.72778613261233538"/>
          <c:h val="0.57885849528924493"/>
        </c:manualLayout>
      </c:layout>
      <c:barChart>
        <c:barDir val="col"/>
        <c:grouping val="clustered"/>
        <c:varyColors val="0"/>
        <c:ser>
          <c:idx val="0"/>
          <c:order val="0"/>
          <c:tx>
            <c:v>2021</c:v>
          </c:tx>
          <c:spPr>
            <a:solidFill>
              <a:srgbClr val="BDD7EE"/>
            </a:solidFill>
            <a:ln>
              <a:noFill/>
            </a:ln>
          </c:spPr>
          <c:invertIfNegative val="0"/>
          <c:dLbls>
            <c:spPr>
              <a:noFill/>
              <a:ln>
                <a:noFill/>
              </a:ln>
              <a:effectLst/>
            </c:spPr>
            <c:txPr>
              <a:bodyPr lIns="0" tIns="0" rIns="0" bIns="0"/>
              <a:lstStyle/>
              <a:p>
                <a:pPr marL="0" marR="0" indent="0" algn="ctr" defTabSz="914400" fontAlgn="auto" hangingPunct="1">
                  <a:lnSpc>
                    <a:spcPct val="100000"/>
                  </a:lnSpc>
                  <a:spcBef>
                    <a:spcPts val="0"/>
                  </a:spcBef>
                  <a:spcAft>
                    <a:spcPts val="0"/>
                  </a:spcAft>
                  <a:tabLst/>
                  <a:defRPr lang="en-US" sz="1400" b="0" i="0" u="none" strike="noStrike" kern="1200" baseline="0">
                    <a:solidFill>
                      <a:srgbClr val="002060"/>
                    </a:solidFill>
                    <a:latin typeface="Calibri"/>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Lit>
              <c:ptCount val="1"/>
              <c:pt idx="0">
                <c:v>Ages 12-16</c:v>
              </c:pt>
            </c:strLit>
          </c:cat>
          <c:val>
            <c:numLit>
              <c:formatCode>General</c:formatCode>
              <c:ptCount val="1"/>
              <c:pt idx="0">
                <c:v>561</c:v>
              </c:pt>
            </c:numLit>
          </c:val>
          <c:extLst>
            <c:ext xmlns:c16="http://schemas.microsoft.com/office/drawing/2014/chart" uri="{C3380CC4-5D6E-409C-BE32-E72D297353CC}">
              <c16:uniqueId val="{00000000-C720-4437-A339-311D910888BF}"/>
            </c:ext>
          </c:extLst>
        </c:ser>
        <c:ser>
          <c:idx val="1"/>
          <c:order val="1"/>
          <c:tx>
            <c:v>2022</c:v>
          </c:tx>
          <c:spPr>
            <a:solidFill>
              <a:srgbClr val="2E75B6"/>
            </a:solidFill>
            <a:ln>
              <a:noFill/>
            </a:ln>
          </c:spPr>
          <c:invertIfNegative val="0"/>
          <c:dLbls>
            <c:spPr>
              <a:noFill/>
              <a:ln>
                <a:noFill/>
              </a:ln>
              <a:effectLst/>
            </c:spPr>
            <c:txPr>
              <a:bodyPr lIns="0" tIns="0" rIns="0" bIns="0"/>
              <a:lstStyle/>
              <a:p>
                <a:pPr marL="0" marR="0" indent="0" algn="ctr" defTabSz="914400" fontAlgn="auto" hangingPunct="1">
                  <a:lnSpc>
                    <a:spcPct val="100000"/>
                  </a:lnSpc>
                  <a:spcBef>
                    <a:spcPts val="0"/>
                  </a:spcBef>
                  <a:spcAft>
                    <a:spcPts val="0"/>
                  </a:spcAft>
                  <a:tabLst/>
                  <a:defRPr lang="en-US" sz="1400" b="0" i="0" u="none" strike="noStrike" kern="1200" baseline="0">
                    <a:solidFill>
                      <a:srgbClr val="002060"/>
                    </a:solidFill>
                    <a:latin typeface="Calibri"/>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Lit>
              <c:ptCount val="1"/>
              <c:pt idx="0">
                <c:v>Ages 12-16</c:v>
              </c:pt>
            </c:strLit>
          </c:cat>
          <c:val>
            <c:numLit>
              <c:formatCode>General</c:formatCode>
              <c:ptCount val="1"/>
              <c:pt idx="0">
                <c:v>639</c:v>
              </c:pt>
            </c:numLit>
          </c:val>
          <c:extLst>
            <c:ext xmlns:c16="http://schemas.microsoft.com/office/drawing/2014/chart" uri="{C3380CC4-5D6E-409C-BE32-E72D297353CC}">
              <c16:uniqueId val="{00000001-C720-4437-A339-311D910888BF}"/>
            </c:ext>
          </c:extLst>
        </c:ser>
        <c:ser>
          <c:idx val="2"/>
          <c:order val="2"/>
          <c:tx>
            <c:v>2023</c:v>
          </c:tx>
          <c:spPr>
            <a:solidFill>
              <a:srgbClr val="002060"/>
            </a:solidFill>
            <a:ln>
              <a:noFill/>
            </a:ln>
          </c:spPr>
          <c:invertIfNegative val="0"/>
          <c:dLbls>
            <c:spPr>
              <a:noFill/>
              <a:ln>
                <a:noFill/>
              </a:ln>
              <a:effectLst/>
            </c:spPr>
            <c:txPr>
              <a:bodyPr lIns="0" tIns="0" rIns="0" bIns="0"/>
              <a:lstStyle/>
              <a:p>
                <a:pPr marL="0" marR="0" indent="0" algn="ctr" defTabSz="914400" fontAlgn="auto" hangingPunct="1">
                  <a:lnSpc>
                    <a:spcPct val="100000"/>
                  </a:lnSpc>
                  <a:spcBef>
                    <a:spcPts val="0"/>
                  </a:spcBef>
                  <a:spcAft>
                    <a:spcPts val="0"/>
                  </a:spcAft>
                  <a:tabLst/>
                  <a:defRPr lang="en-US" sz="1200" b="0" i="0" u="none" strike="noStrike" kern="1200" baseline="0">
                    <a:solidFill>
                      <a:srgbClr val="002060"/>
                    </a:solidFill>
                    <a:latin typeface="Calibri"/>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Lit>
              <c:ptCount val="1"/>
              <c:pt idx="0">
                <c:v>Ages 12-16</c:v>
              </c:pt>
            </c:strLit>
          </c:cat>
          <c:val>
            <c:numLit>
              <c:formatCode>General</c:formatCode>
              <c:ptCount val="1"/>
              <c:pt idx="0">
                <c:v>665</c:v>
              </c:pt>
            </c:numLit>
          </c:val>
          <c:extLst>
            <c:ext xmlns:c16="http://schemas.microsoft.com/office/drawing/2014/chart" uri="{C3380CC4-5D6E-409C-BE32-E72D297353CC}">
              <c16:uniqueId val="{00000002-C720-4437-A339-311D910888BF}"/>
            </c:ext>
          </c:extLst>
        </c:ser>
        <c:dLbls>
          <c:showLegendKey val="0"/>
          <c:showVal val="0"/>
          <c:showCatName val="0"/>
          <c:showSerName val="0"/>
          <c:showPercent val="0"/>
          <c:showBubbleSize val="0"/>
        </c:dLbls>
        <c:gapWidth val="219"/>
        <c:overlap val="-27"/>
        <c:axId val="2048259695"/>
        <c:axId val="2048258447"/>
      </c:barChart>
      <c:valAx>
        <c:axId val="2048258447"/>
        <c:scaling>
          <c:orientation val="minMax"/>
          <c:min val="0"/>
        </c:scaling>
        <c:delete val="0"/>
        <c:axPos val="l"/>
        <c:majorGridlines>
          <c:spPr>
            <a:ln w="9528" cap="flat">
              <a:solidFill>
                <a:srgbClr val="D9D9D9"/>
              </a:solidFill>
              <a:prstDash val="solid"/>
              <a:round/>
            </a:ln>
          </c:spPr>
        </c:majorGridlines>
        <c:numFmt formatCode="General" sourceLinked="0"/>
        <c:majorTickMark val="none"/>
        <c:minorTickMark val="none"/>
        <c:tickLblPos val="nextTo"/>
        <c:spPr>
          <a:noFill/>
          <a:ln>
            <a:noFill/>
          </a:ln>
        </c:spPr>
        <c:txPr>
          <a:bodyPr lIns="0" tIns="0" rIns="0" bIns="0"/>
          <a:lstStyle/>
          <a:p>
            <a:pPr marL="0" marR="0" indent="0" defTabSz="914400" fontAlgn="auto" hangingPunct="1">
              <a:lnSpc>
                <a:spcPct val="100000"/>
              </a:lnSpc>
              <a:spcBef>
                <a:spcPts val="0"/>
              </a:spcBef>
              <a:spcAft>
                <a:spcPts val="0"/>
              </a:spcAft>
              <a:tabLst/>
              <a:defRPr lang="en-US" sz="900" b="0" i="0" u="none" strike="noStrike" kern="1200" baseline="0">
                <a:solidFill>
                  <a:srgbClr val="595959"/>
                </a:solidFill>
                <a:latin typeface="Calibri"/>
              </a:defRPr>
            </a:pPr>
            <a:endParaRPr lang="en-US"/>
          </a:p>
        </c:txPr>
        <c:crossAx val="2048259695"/>
        <c:crosses val="autoZero"/>
        <c:crossBetween val="between"/>
      </c:valAx>
      <c:catAx>
        <c:axId val="2048259695"/>
        <c:scaling>
          <c:orientation val="minMax"/>
        </c:scaling>
        <c:delete val="0"/>
        <c:axPos val="b"/>
        <c:numFmt formatCode="General" sourceLinked="0"/>
        <c:majorTickMark val="none"/>
        <c:minorTickMark val="none"/>
        <c:tickLblPos val="nextTo"/>
        <c:spPr>
          <a:noFill/>
          <a:ln w="9528" cap="flat">
            <a:solidFill>
              <a:srgbClr val="D9D9D9"/>
            </a:solidFill>
            <a:prstDash val="solid"/>
            <a:round/>
          </a:ln>
        </c:spPr>
        <c:txPr>
          <a:bodyPr lIns="0" tIns="0" rIns="0" bIns="0"/>
          <a:lstStyle/>
          <a:p>
            <a:pPr marL="0" marR="0" indent="0" defTabSz="914400" fontAlgn="auto" hangingPunct="1">
              <a:lnSpc>
                <a:spcPct val="100000"/>
              </a:lnSpc>
              <a:spcBef>
                <a:spcPts val="0"/>
              </a:spcBef>
              <a:spcAft>
                <a:spcPts val="0"/>
              </a:spcAft>
              <a:tabLst/>
              <a:defRPr lang="en-US" sz="1100" b="0" i="0" u="none" strike="noStrike" kern="1200" baseline="0">
                <a:solidFill>
                  <a:srgbClr val="002060"/>
                </a:solidFill>
                <a:latin typeface="Calibri"/>
              </a:defRPr>
            </a:pPr>
            <a:endParaRPr lang="en-US"/>
          </a:p>
        </c:txPr>
        <c:crossAx val="2048258447"/>
        <c:crosses val="autoZero"/>
        <c:auto val="1"/>
        <c:lblAlgn val="ctr"/>
        <c:lblOffset val="100"/>
        <c:noMultiLvlLbl val="0"/>
      </c:catAx>
      <c:spPr>
        <a:noFill/>
        <a:ln>
          <a:noFill/>
        </a:ln>
      </c:spPr>
    </c:plotArea>
    <c:legend>
      <c:legendPos val="b"/>
      <c:overlay val="0"/>
      <c:spPr>
        <a:noFill/>
        <a:ln>
          <a:noFill/>
        </a:ln>
      </c:spPr>
      <c:txPr>
        <a:bodyPr lIns="0" tIns="0" rIns="0" bIns="0"/>
        <a:lstStyle/>
        <a:p>
          <a:pPr marL="0" marR="0" indent="0" defTabSz="914400" fontAlgn="auto" hangingPunct="1">
            <a:lnSpc>
              <a:spcPct val="100000"/>
            </a:lnSpc>
            <a:spcBef>
              <a:spcPts val="0"/>
            </a:spcBef>
            <a:spcAft>
              <a:spcPts val="0"/>
            </a:spcAft>
            <a:tabLst/>
            <a:defRPr lang="en-US" sz="1200" b="0" i="0" u="none" strike="noStrike" kern="1200" baseline="0">
              <a:solidFill>
                <a:srgbClr val="002060"/>
              </a:solidFill>
              <a:latin typeface="Calibri"/>
            </a:defRPr>
          </a:pPr>
          <a:endParaRPr lang="en-US"/>
        </a:p>
      </c:txPr>
    </c:legend>
    <c:plotVisOnly val="1"/>
    <c:dispBlanksAs val="gap"/>
    <c:showDLblsOverMax val="0"/>
  </c:chart>
  <c:spPr>
    <a:solidFill>
      <a:srgbClr val="FFFFFF"/>
    </a:solidFill>
    <a:ln w="9528" cap="flat">
      <a:noFill/>
      <a:prstDash val="solid"/>
      <a:round/>
    </a:ln>
  </c:spPr>
  <c:txPr>
    <a:bodyPr lIns="0" tIns="0" rIns="0" bIns="0"/>
    <a:lstStyle/>
    <a:p>
      <a:pPr marL="0" marR="0" indent="0" defTabSz="914400" fontAlgn="auto" hangingPunct="1">
        <a:lnSpc>
          <a:spcPct val="100000"/>
        </a:lnSpc>
        <a:spcBef>
          <a:spcPts val="0"/>
        </a:spcBef>
        <a:spcAft>
          <a:spcPts val="0"/>
        </a:spcAft>
        <a:tabLst/>
        <a:defRPr lang="en-GB" sz="1000" b="0" i="0" u="none" strike="noStrike" kern="1200" baseline="0">
          <a:solidFill>
            <a:srgbClr val="000000"/>
          </a:solidFill>
          <a:latin typeface="Calibri"/>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0.93694322800189678"/>
          <c:h val="0.83449767574233946"/>
        </c:manualLayout>
      </c:layout>
      <c:barChart>
        <c:barDir val="col"/>
        <c:grouping val="clustered"/>
        <c:varyColors val="0"/>
        <c:ser>
          <c:idx val="0"/>
          <c:order val="0"/>
          <c:tx>
            <c:v>2018/19</c:v>
          </c:tx>
          <c:spPr>
            <a:solidFill>
              <a:srgbClr val="4472C4"/>
            </a:solidFill>
            <a:ln>
              <a:noFill/>
            </a:ln>
          </c:spPr>
          <c:invertIfNegative val="0"/>
          <c:dLbls>
            <c:spPr>
              <a:noFill/>
              <a:ln>
                <a:noFill/>
              </a:ln>
              <a:effectLst/>
            </c:spPr>
            <c:txPr>
              <a:bodyPr lIns="0" tIns="0" rIns="0" bIns="0"/>
              <a:lstStyle/>
              <a:p>
                <a:pPr marL="0" marR="0" indent="0" algn="ctr" defTabSz="914400" fontAlgn="auto" hangingPunct="1">
                  <a:lnSpc>
                    <a:spcPct val="100000"/>
                  </a:lnSpc>
                  <a:spcBef>
                    <a:spcPts val="0"/>
                  </a:spcBef>
                  <a:spcAft>
                    <a:spcPts val="0"/>
                  </a:spcAft>
                  <a:tabLst/>
                  <a:defRPr lang="en-GB" sz="1200" b="0" i="0" u="none" strike="noStrike" kern="1200" baseline="0">
                    <a:solidFill>
                      <a:srgbClr val="404040"/>
                    </a:solidFill>
                    <a:latin typeface="Calibri"/>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Lit>
              <c:ptCount val="2"/>
              <c:pt idx="0">
                <c:v>NY</c:v>
              </c:pt>
              <c:pt idx="1">
                <c:v>National</c:v>
              </c:pt>
            </c:strLit>
          </c:cat>
          <c:val>
            <c:numLit>
              <c:formatCode>General</c:formatCode>
              <c:ptCount val="2"/>
              <c:pt idx="0">
                <c:v>14</c:v>
              </c:pt>
              <c:pt idx="1">
                <c:v>14</c:v>
              </c:pt>
            </c:numLit>
          </c:val>
          <c:extLst>
            <c:ext xmlns:c16="http://schemas.microsoft.com/office/drawing/2014/chart" uri="{C3380CC4-5D6E-409C-BE32-E72D297353CC}">
              <c16:uniqueId val="{00000000-672D-4BB4-AF07-048574A71188}"/>
            </c:ext>
          </c:extLst>
        </c:ser>
        <c:ser>
          <c:idx val="1"/>
          <c:order val="1"/>
          <c:tx>
            <c:v>2021/22</c:v>
          </c:tx>
          <c:spPr>
            <a:solidFill>
              <a:srgbClr val="ED7D31"/>
            </a:solidFill>
            <a:ln>
              <a:noFill/>
            </a:ln>
          </c:spPr>
          <c:invertIfNegative val="0"/>
          <c:dLbls>
            <c:spPr>
              <a:noFill/>
              <a:ln>
                <a:noFill/>
              </a:ln>
              <a:effectLst/>
            </c:spPr>
            <c:txPr>
              <a:bodyPr lIns="0" tIns="0" rIns="0" bIns="0"/>
              <a:lstStyle/>
              <a:p>
                <a:pPr marL="0" marR="0" indent="0" algn="ctr" defTabSz="914400" fontAlgn="auto" hangingPunct="1">
                  <a:lnSpc>
                    <a:spcPct val="100000"/>
                  </a:lnSpc>
                  <a:spcBef>
                    <a:spcPts val="0"/>
                  </a:spcBef>
                  <a:spcAft>
                    <a:spcPts val="0"/>
                  </a:spcAft>
                  <a:tabLst/>
                  <a:defRPr lang="en-GB" sz="1200" b="0" i="0" u="none" strike="noStrike" kern="1200" baseline="0">
                    <a:solidFill>
                      <a:srgbClr val="404040"/>
                    </a:solidFill>
                    <a:latin typeface="Calibri"/>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Lit>
              <c:ptCount val="2"/>
              <c:pt idx="0">
                <c:v>NY</c:v>
              </c:pt>
              <c:pt idx="1">
                <c:v>National</c:v>
              </c:pt>
            </c:strLit>
          </c:cat>
          <c:val>
            <c:numLit>
              <c:formatCode>General</c:formatCode>
              <c:ptCount val="2"/>
              <c:pt idx="0">
                <c:v>29</c:v>
              </c:pt>
              <c:pt idx="1">
                <c:v>28</c:v>
              </c:pt>
            </c:numLit>
          </c:val>
          <c:extLst>
            <c:ext xmlns:c16="http://schemas.microsoft.com/office/drawing/2014/chart" uri="{C3380CC4-5D6E-409C-BE32-E72D297353CC}">
              <c16:uniqueId val="{00000001-672D-4BB4-AF07-048574A71188}"/>
            </c:ext>
          </c:extLst>
        </c:ser>
        <c:ser>
          <c:idx val="2"/>
          <c:order val="2"/>
          <c:tx>
            <c:v>2022/23 (to end of Aut term)</c:v>
          </c:tx>
          <c:spPr>
            <a:solidFill>
              <a:srgbClr val="A5A5A5"/>
            </a:solidFill>
            <a:ln>
              <a:noFill/>
            </a:ln>
          </c:spPr>
          <c:invertIfNegative val="0"/>
          <c:dLbls>
            <c:spPr>
              <a:noFill/>
              <a:ln>
                <a:noFill/>
              </a:ln>
              <a:effectLst/>
            </c:spPr>
            <c:txPr>
              <a:bodyPr lIns="0" tIns="0" rIns="0" bIns="0"/>
              <a:lstStyle/>
              <a:p>
                <a:pPr marL="0" marR="0" indent="0" algn="ctr" defTabSz="914400" fontAlgn="auto" hangingPunct="1">
                  <a:lnSpc>
                    <a:spcPct val="100000"/>
                  </a:lnSpc>
                  <a:spcBef>
                    <a:spcPts val="0"/>
                  </a:spcBef>
                  <a:spcAft>
                    <a:spcPts val="0"/>
                  </a:spcAft>
                  <a:tabLst/>
                  <a:defRPr lang="en-GB" sz="1200" b="0" i="0" u="none" strike="noStrike" kern="1200" baseline="0">
                    <a:solidFill>
                      <a:srgbClr val="404040"/>
                    </a:solidFill>
                    <a:latin typeface="Calibri"/>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Lit>
              <c:ptCount val="2"/>
              <c:pt idx="0">
                <c:v>NY</c:v>
              </c:pt>
              <c:pt idx="1">
                <c:v>National</c:v>
              </c:pt>
            </c:strLit>
          </c:cat>
          <c:val>
            <c:numLit>
              <c:formatCode>General</c:formatCode>
              <c:ptCount val="2"/>
              <c:pt idx="0">
                <c:v>26</c:v>
              </c:pt>
              <c:pt idx="1">
                <c:v>27</c:v>
              </c:pt>
            </c:numLit>
          </c:val>
          <c:extLst>
            <c:ext xmlns:c16="http://schemas.microsoft.com/office/drawing/2014/chart" uri="{C3380CC4-5D6E-409C-BE32-E72D297353CC}">
              <c16:uniqueId val="{00000002-672D-4BB4-AF07-048574A71188}"/>
            </c:ext>
          </c:extLst>
        </c:ser>
        <c:dLbls>
          <c:showLegendKey val="0"/>
          <c:showVal val="0"/>
          <c:showCatName val="0"/>
          <c:showSerName val="0"/>
          <c:showPercent val="0"/>
          <c:showBubbleSize val="0"/>
        </c:dLbls>
        <c:gapWidth val="219"/>
        <c:overlap val="-27"/>
        <c:axId val="2048259279"/>
        <c:axId val="2048260527"/>
      </c:barChart>
      <c:valAx>
        <c:axId val="2048260527"/>
        <c:scaling>
          <c:orientation val="minMax"/>
        </c:scaling>
        <c:delete val="0"/>
        <c:axPos val="l"/>
        <c:majorGridlines>
          <c:spPr>
            <a:ln w="9528" cap="flat">
              <a:solidFill>
                <a:srgbClr val="D9D9D9"/>
              </a:solidFill>
              <a:prstDash val="solid"/>
              <a:round/>
            </a:ln>
          </c:spPr>
        </c:majorGridlines>
        <c:numFmt formatCode="General" sourceLinked="0"/>
        <c:majorTickMark val="none"/>
        <c:minorTickMark val="none"/>
        <c:tickLblPos val="nextTo"/>
        <c:spPr>
          <a:noFill/>
          <a:ln>
            <a:noFill/>
          </a:ln>
        </c:spPr>
        <c:txPr>
          <a:bodyPr lIns="0" tIns="0" rIns="0" bIns="0"/>
          <a:lstStyle/>
          <a:p>
            <a:pPr marL="0" marR="0" indent="0" defTabSz="914400" fontAlgn="auto" hangingPunct="1">
              <a:lnSpc>
                <a:spcPct val="100000"/>
              </a:lnSpc>
              <a:spcBef>
                <a:spcPts val="0"/>
              </a:spcBef>
              <a:spcAft>
                <a:spcPts val="0"/>
              </a:spcAft>
              <a:tabLst/>
              <a:defRPr lang="en-GB" sz="900" b="0" i="0" u="none" strike="noStrike" kern="1200" baseline="0">
                <a:solidFill>
                  <a:srgbClr val="595959"/>
                </a:solidFill>
                <a:latin typeface="Calibri"/>
              </a:defRPr>
            </a:pPr>
            <a:endParaRPr lang="en-US"/>
          </a:p>
        </c:txPr>
        <c:crossAx val="2048259279"/>
        <c:crosses val="autoZero"/>
        <c:crossBetween val="between"/>
      </c:valAx>
      <c:catAx>
        <c:axId val="2048259279"/>
        <c:scaling>
          <c:orientation val="minMax"/>
        </c:scaling>
        <c:delete val="0"/>
        <c:axPos val="b"/>
        <c:numFmt formatCode="General" sourceLinked="0"/>
        <c:majorTickMark val="none"/>
        <c:minorTickMark val="none"/>
        <c:tickLblPos val="nextTo"/>
        <c:spPr>
          <a:noFill/>
          <a:ln w="9528" cap="flat">
            <a:solidFill>
              <a:srgbClr val="D9D9D9"/>
            </a:solidFill>
            <a:prstDash val="solid"/>
            <a:round/>
          </a:ln>
        </c:spPr>
        <c:txPr>
          <a:bodyPr lIns="0" tIns="0" rIns="0" bIns="0"/>
          <a:lstStyle/>
          <a:p>
            <a:pPr marL="0" marR="0" indent="0" defTabSz="914400" fontAlgn="auto" hangingPunct="1">
              <a:lnSpc>
                <a:spcPct val="100000"/>
              </a:lnSpc>
              <a:spcBef>
                <a:spcPts val="0"/>
              </a:spcBef>
              <a:spcAft>
                <a:spcPts val="0"/>
              </a:spcAft>
              <a:tabLst/>
              <a:defRPr lang="en-GB" sz="1200" b="0" i="0" u="none" strike="noStrike" kern="1200" baseline="0">
                <a:solidFill>
                  <a:srgbClr val="595959"/>
                </a:solidFill>
                <a:latin typeface="Calibri"/>
              </a:defRPr>
            </a:pPr>
            <a:endParaRPr lang="en-US"/>
          </a:p>
        </c:txPr>
        <c:crossAx val="2048260527"/>
        <c:crosses val="autoZero"/>
        <c:auto val="1"/>
        <c:lblAlgn val="ctr"/>
        <c:lblOffset val="100"/>
        <c:noMultiLvlLbl val="0"/>
      </c:catAx>
      <c:spPr>
        <a:noFill/>
        <a:ln>
          <a:noFill/>
        </a:ln>
      </c:spPr>
    </c:plotArea>
    <c:legend>
      <c:legendPos val="b"/>
      <c:legendEntry>
        <c:idx val="2"/>
        <c:txPr>
          <a:bodyPr lIns="0" tIns="0" rIns="0" bIns="0"/>
          <a:lstStyle/>
          <a:p>
            <a:pPr marL="0" marR="0" indent="0" defTabSz="914400" fontAlgn="auto" hangingPunct="1">
              <a:lnSpc>
                <a:spcPct val="100000"/>
              </a:lnSpc>
              <a:spcBef>
                <a:spcPts val="0"/>
              </a:spcBef>
              <a:spcAft>
                <a:spcPts val="0"/>
              </a:spcAft>
              <a:tabLst/>
              <a:defRPr lang="en-GB" sz="1200" b="0" i="0" u="none" strike="noStrike" kern="1200" baseline="0">
                <a:solidFill>
                  <a:srgbClr val="595959"/>
                </a:solidFill>
                <a:latin typeface="Calibri"/>
              </a:defRPr>
            </a:pPr>
            <a:endParaRPr lang="en-US"/>
          </a:p>
        </c:txPr>
      </c:legendEntry>
      <c:overlay val="0"/>
      <c:spPr>
        <a:noFill/>
        <a:ln>
          <a:noFill/>
        </a:ln>
      </c:spPr>
      <c:txPr>
        <a:bodyPr lIns="0" tIns="0" rIns="0" bIns="0"/>
        <a:lstStyle/>
        <a:p>
          <a:pPr marL="0" marR="0" indent="0" defTabSz="914400" fontAlgn="auto" hangingPunct="1">
            <a:lnSpc>
              <a:spcPct val="100000"/>
            </a:lnSpc>
            <a:spcBef>
              <a:spcPts val="0"/>
            </a:spcBef>
            <a:spcAft>
              <a:spcPts val="0"/>
            </a:spcAft>
            <a:tabLst/>
            <a:defRPr lang="en-GB" sz="1200" b="0" i="0" u="none" strike="noStrike" kern="1200" baseline="0">
              <a:solidFill>
                <a:srgbClr val="595959"/>
              </a:solidFill>
              <a:latin typeface="Calibri"/>
            </a:defRPr>
          </a:pPr>
          <a:endParaRPr lang="en-US"/>
        </a:p>
      </c:txPr>
    </c:legend>
    <c:plotVisOnly val="1"/>
    <c:dispBlanksAs val="gap"/>
    <c:showDLblsOverMax val="0"/>
  </c:chart>
  <c:spPr>
    <a:solidFill>
      <a:srgbClr val="FFFFFF"/>
    </a:solidFill>
    <a:ln w="9528" cap="flat">
      <a:noFill/>
      <a:prstDash val="solid"/>
      <a:round/>
    </a:ln>
  </c:spPr>
  <c:txPr>
    <a:bodyPr lIns="0" tIns="0" rIns="0" bIns="0"/>
    <a:lstStyle/>
    <a:p>
      <a:pPr marL="0" marR="0" indent="0" defTabSz="914400" fontAlgn="auto" hangingPunct="1">
        <a:lnSpc>
          <a:spcPct val="100000"/>
        </a:lnSpc>
        <a:spcBef>
          <a:spcPts val="0"/>
        </a:spcBef>
        <a:spcAft>
          <a:spcPts val="0"/>
        </a:spcAft>
        <a:tabLst/>
        <a:defRPr lang="en-GB" sz="1000" b="0" i="0" u="none" strike="noStrike" kern="1200" baseline="0">
          <a:solidFill>
            <a:srgbClr val="000000"/>
          </a:solidFill>
          <a:latin typeface="Calibri"/>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100"/>
              <a:t>Number of referrals for direct intervention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Q2 22/23</c:v>
                </c:pt>
                <c:pt idx="1">
                  <c:v>Q3 22/23</c:v>
                </c:pt>
                <c:pt idx="2">
                  <c:v>Q4 22/23</c:v>
                </c:pt>
                <c:pt idx="3">
                  <c:v>Q1 23/24</c:v>
                </c:pt>
                <c:pt idx="4">
                  <c:v>Q2 23/24</c:v>
                </c:pt>
              </c:strCache>
            </c:strRef>
          </c:cat>
          <c:val>
            <c:numRef>
              <c:f>Sheet1!$B$2:$B$6</c:f>
              <c:numCache>
                <c:formatCode>General</c:formatCode>
                <c:ptCount val="5"/>
                <c:pt idx="0">
                  <c:v>321</c:v>
                </c:pt>
                <c:pt idx="1">
                  <c:v>358</c:v>
                </c:pt>
                <c:pt idx="2">
                  <c:v>391</c:v>
                </c:pt>
                <c:pt idx="3">
                  <c:v>230</c:v>
                </c:pt>
                <c:pt idx="4">
                  <c:v>225</c:v>
                </c:pt>
              </c:numCache>
            </c:numRef>
          </c:val>
          <c:extLst>
            <c:ext xmlns:c16="http://schemas.microsoft.com/office/drawing/2014/chart" uri="{C3380CC4-5D6E-409C-BE32-E72D297353CC}">
              <c16:uniqueId val="{00000000-A8A4-4985-A156-CC66194CB0D0}"/>
            </c:ext>
          </c:extLst>
        </c:ser>
        <c:dLbls>
          <c:showLegendKey val="0"/>
          <c:showVal val="0"/>
          <c:showCatName val="0"/>
          <c:showSerName val="0"/>
          <c:showPercent val="0"/>
          <c:showBubbleSize val="0"/>
        </c:dLbls>
        <c:gapWidth val="219"/>
        <c:overlap val="-27"/>
        <c:axId val="191789104"/>
        <c:axId val="191790352"/>
      </c:barChart>
      <c:catAx>
        <c:axId val="191789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790352"/>
        <c:crosses val="autoZero"/>
        <c:auto val="1"/>
        <c:lblAlgn val="ctr"/>
        <c:lblOffset val="100"/>
        <c:noMultiLvlLbl val="0"/>
      </c:catAx>
      <c:valAx>
        <c:axId val="191790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789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en-US" sz="1100" dirty="0"/>
              <a:t>Direct 1:1</a:t>
            </a:r>
            <a:r>
              <a:rPr lang="en-US" sz="1100" baseline="0" dirty="0"/>
              <a:t> Intervention</a:t>
            </a:r>
            <a:endParaRPr lang="en-US" sz="1100" dirty="0"/>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WiMT!$A$7</c:f>
              <c:strCache>
                <c:ptCount val="1"/>
                <c:pt idx="0">
                  <c:v>Total</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7906458797327393E-2"/>
                  <c:y val="-4.76190476190476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787-417F-AE68-ED7CED7EA7B0}"/>
                </c:ext>
              </c:extLst>
            </c:dLbl>
            <c:dLbl>
              <c:idx val="1"/>
              <c:layout>
                <c:manualLayout>
                  <c:x val="-6.2360801781737196E-2"/>
                  <c:y val="4.1666666666666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87-417F-AE68-ED7CED7EA7B0}"/>
                </c:ext>
              </c:extLst>
            </c:dLbl>
            <c:dLbl>
              <c:idx val="2"/>
              <c:layout>
                <c:manualLayout>
                  <c:x val="-5.7906458797327434E-2"/>
                  <c:y val="-5.35714285714285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87-417F-AE68-ED7CED7EA7B0}"/>
                </c:ext>
              </c:extLst>
            </c:dLbl>
            <c:dLbl>
              <c:idx val="3"/>
              <c:layout>
                <c:manualLayout>
                  <c:x val="-6.2360801781737196E-2"/>
                  <c:y val="5.35714285714284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87-417F-AE68-ED7CED7EA7B0}"/>
                </c:ext>
              </c:extLst>
            </c:dLbl>
            <c:dLbl>
              <c:idx val="4"/>
              <c:layout>
                <c:manualLayout>
                  <c:x val="-5.3452115812917596E-2"/>
                  <c:y val="-5.35714285714286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787-417F-AE68-ED7CED7EA7B0}"/>
                </c:ext>
              </c:extLst>
            </c:dLbl>
            <c:dLbl>
              <c:idx val="5"/>
              <c:layout>
                <c:manualLayout>
                  <c:x val="-6.6815144766147E-2"/>
                  <c:y val="4.1666666666666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787-417F-AE68-ED7CED7EA7B0}"/>
                </c:ext>
              </c:extLst>
            </c:dLbl>
            <c:dLbl>
              <c:idx val="6"/>
              <c:layout>
                <c:manualLayout>
                  <c:x val="-4.0089086859688199E-2"/>
                  <c:y val="4.1666666666666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787-417F-AE68-ED7CED7EA7B0}"/>
                </c:ext>
              </c:extLst>
            </c:dLbl>
            <c:dLbl>
              <c:idx val="7"/>
              <c:layout>
                <c:manualLayout>
                  <c:x val="-5.7906458797327393E-2"/>
                  <c:y val="-4.76190476190476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787-417F-AE68-ED7CED7EA7B0}"/>
                </c:ext>
              </c:extLst>
            </c:dLbl>
            <c:dLbl>
              <c:idx val="8"/>
              <c:layout>
                <c:manualLayout>
                  <c:x val="-5.7906458797327309E-2"/>
                  <c:y val="5.35714285714285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787-417F-AE68-ED7CED7EA7B0}"/>
                </c:ext>
              </c:extLst>
            </c:dLbl>
            <c:dLbl>
              <c:idx val="9"/>
              <c:layout>
                <c:manualLayout>
                  <c:x val="-3.1180400890868761E-2"/>
                  <c:y val="3.57142857142857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787-417F-AE68-ED7CED7EA7B0}"/>
                </c:ext>
              </c:extLst>
            </c:dLbl>
            <c:dLbl>
              <c:idx val="10"/>
              <c:layout>
                <c:manualLayout>
                  <c:x val="-5.7906458797327393E-2"/>
                  <c:y val="-5.35714285714285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787-417F-AE68-ED7CED7EA7B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WiMT!$B$6:$M$6</c:f>
              <c:strCache>
                <c:ptCount val="12"/>
                <c:pt idx="0">
                  <c:v>November</c:v>
                </c:pt>
                <c:pt idx="1">
                  <c:v>December</c:v>
                </c:pt>
                <c:pt idx="2">
                  <c:v>January</c:v>
                </c:pt>
                <c:pt idx="3">
                  <c:v>February</c:v>
                </c:pt>
                <c:pt idx="4">
                  <c:v>March</c:v>
                </c:pt>
                <c:pt idx="5">
                  <c:v>April</c:v>
                </c:pt>
                <c:pt idx="6">
                  <c:v>May</c:v>
                </c:pt>
                <c:pt idx="7">
                  <c:v>June</c:v>
                </c:pt>
                <c:pt idx="8">
                  <c:v>July</c:v>
                </c:pt>
                <c:pt idx="9">
                  <c:v>August</c:v>
                </c:pt>
                <c:pt idx="10">
                  <c:v>September</c:v>
                </c:pt>
                <c:pt idx="11">
                  <c:v>October</c:v>
                </c:pt>
              </c:strCache>
            </c:strRef>
          </c:cat>
          <c:val>
            <c:numRef>
              <c:f>WiMT!$B$7:$M$7</c:f>
              <c:numCache>
                <c:formatCode>General</c:formatCode>
                <c:ptCount val="12"/>
                <c:pt idx="0">
                  <c:v>58</c:v>
                </c:pt>
                <c:pt idx="1">
                  <c:v>36</c:v>
                </c:pt>
                <c:pt idx="2">
                  <c:v>49</c:v>
                </c:pt>
                <c:pt idx="3">
                  <c:v>44</c:v>
                </c:pt>
                <c:pt idx="4">
                  <c:v>51</c:v>
                </c:pt>
                <c:pt idx="5">
                  <c:v>23</c:v>
                </c:pt>
                <c:pt idx="6">
                  <c:v>31</c:v>
                </c:pt>
                <c:pt idx="7">
                  <c:v>51</c:v>
                </c:pt>
                <c:pt idx="8">
                  <c:v>21</c:v>
                </c:pt>
                <c:pt idx="9">
                  <c:v>38</c:v>
                </c:pt>
                <c:pt idx="10">
                  <c:v>84</c:v>
                </c:pt>
                <c:pt idx="11">
                  <c:v>49</c:v>
                </c:pt>
              </c:numCache>
            </c:numRef>
          </c:val>
          <c:smooth val="0"/>
          <c:extLst>
            <c:ext xmlns:c16="http://schemas.microsoft.com/office/drawing/2014/chart" uri="{C3380CC4-5D6E-409C-BE32-E72D297353CC}">
              <c16:uniqueId val="{0000000B-3787-417F-AE68-ED7CED7EA7B0}"/>
            </c:ext>
          </c:extLst>
        </c:ser>
        <c:dLbls>
          <c:showLegendKey val="0"/>
          <c:showVal val="0"/>
          <c:showCatName val="0"/>
          <c:showSerName val="0"/>
          <c:showPercent val="0"/>
          <c:showBubbleSize val="0"/>
        </c:dLbls>
        <c:marker val="1"/>
        <c:smooth val="0"/>
        <c:axId val="1449881984"/>
        <c:axId val="1320235168"/>
      </c:lineChart>
      <c:catAx>
        <c:axId val="144988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0235168"/>
        <c:crosses val="autoZero"/>
        <c:auto val="1"/>
        <c:lblAlgn val="ctr"/>
        <c:lblOffset val="100"/>
        <c:noMultiLvlLbl val="0"/>
      </c:catAx>
      <c:valAx>
        <c:axId val="1320235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98819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en-US" sz="1100"/>
              <a:t>Number</a:t>
            </a:r>
            <a:r>
              <a:rPr lang="en-US" sz="1100" baseline="0"/>
              <a:t> of referrals</a:t>
            </a:r>
            <a:endParaRPr lang="en-US" sz="1100"/>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C9E8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19/20</c:v>
                </c:pt>
                <c:pt idx="1">
                  <c:v>20/21</c:v>
                </c:pt>
                <c:pt idx="2">
                  <c:v>21/22</c:v>
                </c:pt>
                <c:pt idx="3">
                  <c:v>22/23</c:v>
                </c:pt>
              </c:strCache>
            </c:strRef>
          </c:cat>
          <c:val>
            <c:numRef>
              <c:f>Sheet1!$B$2:$B$5</c:f>
              <c:numCache>
                <c:formatCode>General</c:formatCode>
                <c:ptCount val="4"/>
                <c:pt idx="0">
                  <c:v>148</c:v>
                </c:pt>
                <c:pt idx="1">
                  <c:v>375</c:v>
                </c:pt>
                <c:pt idx="2">
                  <c:v>305</c:v>
                </c:pt>
                <c:pt idx="3">
                  <c:v>295</c:v>
                </c:pt>
              </c:numCache>
            </c:numRef>
          </c:val>
          <c:extLst>
            <c:ext xmlns:c16="http://schemas.microsoft.com/office/drawing/2014/chart" uri="{C3380CC4-5D6E-409C-BE32-E72D297353CC}">
              <c16:uniqueId val="{00000000-DD91-4EF9-800C-774D38FFD9B8}"/>
            </c:ext>
          </c:extLst>
        </c:ser>
        <c:dLbls>
          <c:showLegendKey val="0"/>
          <c:showVal val="0"/>
          <c:showCatName val="0"/>
          <c:showSerName val="0"/>
          <c:showPercent val="0"/>
          <c:showBubbleSize val="0"/>
        </c:dLbls>
        <c:gapWidth val="219"/>
        <c:overlap val="-27"/>
        <c:axId val="786946207"/>
        <c:axId val="786947455"/>
      </c:barChart>
      <c:catAx>
        <c:axId val="7869462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6947455"/>
        <c:crosses val="autoZero"/>
        <c:auto val="1"/>
        <c:lblAlgn val="ctr"/>
        <c:lblOffset val="100"/>
        <c:noMultiLvlLbl val="0"/>
      </c:catAx>
      <c:valAx>
        <c:axId val="7869474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69462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en-US" sz="1100" dirty="0"/>
              <a:t>Total Referrals into TEWV</a:t>
            </a: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SPA!$B$3</c:f>
              <c:strCache>
                <c:ptCount val="1"/>
                <c:pt idx="0">
                  <c:v>22/23</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6.864988558352407E-2"/>
                  <c:y val="4.7368421052631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37C-4819-BE89-674396FD741E}"/>
                </c:ext>
              </c:extLst>
            </c:dLbl>
            <c:dLbl>
              <c:idx val="1"/>
              <c:layout>
                <c:manualLayout>
                  <c:x val="-7.3226544622425629E-2"/>
                  <c:y val="-4.2105263157894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37C-4819-BE89-674396FD741E}"/>
                </c:ext>
              </c:extLst>
            </c:dLbl>
            <c:dLbl>
              <c:idx val="2"/>
              <c:layout>
                <c:manualLayout>
                  <c:x val="-6.4073226544622469E-2"/>
                  <c:y val="5.2631578947368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37C-4819-BE89-674396FD741E}"/>
                </c:ext>
              </c:extLst>
            </c:dLbl>
            <c:dLbl>
              <c:idx val="3"/>
              <c:layout>
                <c:manualLayout>
                  <c:x val="-8.2379862700228915E-2"/>
                  <c:y val="-4.7368421052631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37C-4819-BE89-674396FD741E}"/>
                </c:ext>
              </c:extLst>
            </c:dLbl>
            <c:dLbl>
              <c:idx val="4"/>
              <c:layout>
                <c:manualLayout>
                  <c:x val="-6.8649885583524028E-2"/>
                  <c:y val="4.2105263157894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7C-4819-BE89-674396FD741E}"/>
                </c:ext>
              </c:extLst>
            </c:dLbl>
            <c:dLbl>
              <c:idx val="5"/>
              <c:layout>
                <c:manualLayout>
                  <c:x val="-3.2036613272311297E-2"/>
                  <c:y val="3.68421052631578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37C-4819-BE89-674396FD741E}"/>
                </c:ext>
              </c:extLst>
            </c:dLbl>
            <c:dLbl>
              <c:idx val="6"/>
              <c:layout>
                <c:manualLayout>
                  <c:x val="-8.2379862700228831E-2"/>
                  <c:y val="-4.2105263157894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37C-4819-BE89-674396FD741E}"/>
                </c:ext>
              </c:extLst>
            </c:dLbl>
            <c:dLbl>
              <c:idx val="7"/>
              <c:layout>
                <c:manualLayout>
                  <c:x val="-3.203661327231138E-2"/>
                  <c:y val="-3.15789473684210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37C-4819-BE89-674396FD741E}"/>
                </c:ext>
              </c:extLst>
            </c:dLbl>
            <c:dLbl>
              <c:idx val="8"/>
              <c:layout>
                <c:manualLayout>
                  <c:x val="-7.3226544622425713E-2"/>
                  <c:y val="4.73684210526315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37C-4819-BE89-674396FD741E}"/>
                </c:ext>
              </c:extLst>
            </c:dLbl>
            <c:dLbl>
              <c:idx val="9"/>
              <c:layout>
                <c:manualLayout>
                  <c:x val="-0.12356979405034334"/>
                  <c:y val="-3.68421052631579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37C-4819-BE89-674396FD741E}"/>
                </c:ext>
              </c:extLst>
            </c:dLbl>
            <c:dLbl>
              <c:idx val="10"/>
              <c:layout>
                <c:manualLayout>
                  <c:x val="0"/>
                  <c:y val="4.7368421052631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37C-4819-BE89-674396FD741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SPA!$C$2:$M$2</c:f>
              <c:strCache>
                <c:ptCount val="11"/>
                <c:pt idx="0">
                  <c:v>December</c:v>
                </c:pt>
                <c:pt idx="1">
                  <c:v>January</c:v>
                </c:pt>
                <c:pt idx="2">
                  <c:v>February</c:v>
                </c:pt>
                <c:pt idx="3">
                  <c:v>March</c:v>
                </c:pt>
                <c:pt idx="4">
                  <c:v>April</c:v>
                </c:pt>
                <c:pt idx="5">
                  <c:v>May</c:v>
                </c:pt>
                <c:pt idx="6">
                  <c:v>June</c:v>
                </c:pt>
                <c:pt idx="7">
                  <c:v>July</c:v>
                </c:pt>
                <c:pt idx="8">
                  <c:v>August</c:v>
                </c:pt>
                <c:pt idx="9">
                  <c:v>September</c:v>
                </c:pt>
                <c:pt idx="10">
                  <c:v>October</c:v>
                </c:pt>
              </c:strCache>
            </c:strRef>
          </c:cat>
          <c:val>
            <c:numRef>
              <c:f>SPA!$C$3:$M$3</c:f>
              <c:numCache>
                <c:formatCode>General</c:formatCode>
                <c:ptCount val="11"/>
                <c:pt idx="0">
                  <c:v>667</c:v>
                </c:pt>
                <c:pt idx="1">
                  <c:v>976</c:v>
                </c:pt>
                <c:pt idx="2">
                  <c:v>843</c:v>
                </c:pt>
                <c:pt idx="3">
                  <c:v>1112</c:v>
                </c:pt>
                <c:pt idx="4">
                  <c:v>791</c:v>
                </c:pt>
                <c:pt idx="5">
                  <c:v>937</c:v>
                </c:pt>
                <c:pt idx="6">
                  <c:v>1102</c:v>
                </c:pt>
                <c:pt idx="7">
                  <c:v>1024</c:v>
                </c:pt>
                <c:pt idx="8">
                  <c:v>908</c:v>
                </c:pt>
                <c:pt idx="9">
                  <c:v>1225</c:v>
                </c:pt>
                <c:pt idx="10">
                  <c:v>1326</c:v>
                </c:pt>
              </c:numCache>
            </c:numRef>
          </c:val>
          <c:smooth val="0"/>
          <c:extLst>
            <c:ext xmlns:c16="http://schemas.microsoft.com/office/drawing/2014/chart" uri="{C3380CC4-5D6E-409C-BE32-E72D297353CC}">
              <c16:uniqueId val="{0000000B-437C-4819-BE89-674396FD741E}"/>
            </c:ext>
          </c:extLst>
        </c:ser>
        <c:dLbls>
          <c:showLegendKey val="0"/>
          <c:showVal val="0"/>
          <c:showCatName val="0"/>
          <c:showSerName val="0"/>
          <c:showPercent val="0"/>
          <c:showBubbleSize val="0"/>
        </c:dLbls>
        <c:marker val="1"/>
        <c:smooth val="0"/>
        <c:axId val="1221294352"/>
        <c:axId val="1223402400"/>
      </c:lineChart>
      <c:catAx>
        <c:axId val="122129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3402400"/>
        <c:crosses val="autoZero"/>
        <c:auto val="1"/>
        <c:lblAlgn val="ctr"/>
        <c:lblOffset val="100"/>
        <c:noMultiLvlLbl val="0"/>
      </c:catAx>
      <c:valAx>
        <c:axId val="1223402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12943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Reversed" id="21">
  <a:schemeClr val="accent1"/>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0.02613</cdr:x>
      <cdr:y>0.03101</cdr:y>
    </cdr:from>
    <cdr:to>
      <cdr:x>0.99065</cdr:x>
      <cdr:y>0.15674</cdr:y>
    </cdr:to>
    <cdr:sp macro="" textlink="">
      <cdr:nvSpPr>
        <cdr:cNvPr id="2" name="Text Box 1"/>
        <cdr:cNvSpPr txBox="1"/>
      </cdr:nvSpPr>
      <cdr:spPr>
        <a:xfrm xmlns:a="http://schemas.openxmlformats.org/drawingml/2006/main">
          <a:off x="96520" y="88572"/>
          <a:ext cx="3562109" cy="35910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200" dirty="0">
              <a:solidFill>
                <a:srgbClr val="002060"/>
              </a:solidFill>
            </a:rPr>
            <a:t>Primary</a:t>
          </a:r>
          <a:r>
            <a:rPr lang="en-GB" sz="1200" baseline="0" dirty="0">
              <a:solidFill>
                <a:srgbClr val="002060"/>
              </a:solidFill>
            </a:rPr>
            <a:t> school EHE at end of </a:t>
          </a:r>
          <a:r>
            <a:rPr lang="en-GB" sz="1400" baseline="0" dirty="0">
              <a:solidFill>
                <a:srgbClr val="002060"/>
              </a:solidFill>
            </a:rPr>
            <a:t>academic</a:t>
          </a:r>
          <a:r>
            <a:rPr lang="en-GB" sz="1200" baseline="0" dirty="0">
              <a:solidFill>
                <a:srgbClr val="002060"/>
              </a:solidFill>
            </a:rPr>
            <a:t> year 22/23</a:t>
          </a:r>
          <a:endParaRPr lang="en-GB" sz="1100" dirty="0">
            <a:solidFill>
              <a:srgbClr val="00206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2.89912E-7</cdr:x>
      <cdr:y>0.03557</cdr:y>
    </cdr:from>
    <cdr:to>
      <cdr:x>0.97104</cdr:x>
      <cdr:y>0.17096</cdr:y>
    </cdr:to>
    <cdr:sp macro="" textlink="">
      <cdr:nvSpPr>
        <cdr:cNvPr id="2" name="Text Box 1"/>
        <cdr:cNvSpPr txBox="1"/>
      </cdr:nvSpPr>
      <cdr:spPr>
        <a:xfrm xmlns:a="http://schemas.openxmlformats.org/drawingml/2006/main">
          <a:off x="1" y="101600"/>
          <a:ext cx="3349430" cy="3867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dirty="0">
              <a:solidFill>
                <a:srgbClr val="002060"/>
              </a:solidFill>
            </a:rPr>
            <a:t>Secondary</a:t>
          </a:r>
          <a:r>
            <a:rPr lang="en-GB" baseline="0" dirty="0">
              <a:solidFill>
                <a:srgbClr val="002060"/>
              </a:solidFill>
            </a:rPr>
            <a:t> school EHE at end of academic year 22/23</a:t>
          </a:r>
          <a:endParaRPr lang="en-GB" sz="1050" dirty="0">
            <a:solidFill>
              <a:srgbClr val="002060"/>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38AE2-D629-4E58-B9F4-CD6BBDB5E0C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52901EA-0844-4A85-923C-9CD371D04B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C3E52B4B-4D02-4536-B874-C46A1207D557}"/>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5" name="Footer Placeholder 4">
            <a:extLst>
              <a:ext uri="{FF2B5EF4-FFF2-40B4-BE49-F238E27FC236}">
                <a16:creationId xmlns:a16="http://schemas.microsoft.com/office/drawing/2014/main" id="{4A5BB521-CAED-46B3-85D3-1044BF095E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FE14D4-DEB9-40B0-BAC2-EC4C6CE015CD}"/>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119472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1E4E-C100-4D00-B664-53E5CF109A3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50F946B-16EB-4547-9683-C6BCCDE5BC2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7B158CF-27B9-4708-80C2-2DCA341C7ED5}"/>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5" name="Footer Placeholder 4">
            <a:extLst>
              <a:ext uri="{FF2B5EF4-FFF2-40B4-BE49-F238E27FC236}">
                <a16:creationId xmlns:a16="http://schemas.microsoft.com/office/drawing/2014/main" id="{0D88B65C-E348-4108-ADD5-A98B22D2ED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AFC538-BDB6-4504-9B4B-E7D45E12CE40}"/>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2034782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199CB6-9C7B-4FFB-8FAE-788AABC50F8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12208349-3139-4B11-A2FE-EEBA50A183A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38BF090-1DC9-4738-A650-2B88E8383ED3}"/>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5" name="Footer Placeholder 4">
            <a:extLst>
              <a:ext uri="{FF2B5EF4-FFF2-40B4-BE49-F238E27FC236}">
                <a16:creationId xmlns:a16="http://schemas.microsoft.com/office/drawing/2014/main" id="{0D2C847B-A73E-4989-B52F-DE27CF09DA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5FC2B3-12D6-4217-BC65-28BD658DE75C}"/>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171360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CF54E-F6A9-4AD0-A5E1-4162B689005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A56D823-D107-497B-9636-093222608CB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9D64217-B9AB-4246-BE09-862C57E3AE28}"/>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5" name="Footer Placeholder 4">
            <a:extLst>
              <a:ext uri="{FF2B5EF4-FFF2-40B4-BE49-F238E27FC236}">
                <a16:creationId xmlns:a16="http://schemas.microsoft.com/office/drawing/2014/main" id="{6FA6E8A2-4B0F-47CF-877E-4ACB0BEA58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0AA333-DB4D-428E-9102-6F5F101CDB17}"/>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2503990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14BE6-ABF0-4341-916E-68FD61989B7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46AF3F7-A840-4AFD-B00B-EB2A6E0AD3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27BA187-ABC0-488A-9DD2-10CC8354B779}"/>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5" name="Footer Placeholder 4">
            <a:extLst>
              <a:ext uri="{FF2B5EF4-FFF2-40B4-BE49-F238E27FC236}">
                <a16:creationId xmlns:a16="http://schemas.microsoft.com/office/drawing/2014/main" id="{5CDC2990-2770-4622-9F46-F3E137A30D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460E41-0DE5-4B3C-B44A-1E9BDCB861AC}"/>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245564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C8AB0-4F51-4251-90EA-73E07885C13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D430594-C267-4A93-A857-89BCC86E8C8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1B36BE24-44F5-46E8-916C-E67A14EFAA7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33860CE2-44ED-4876-8016-AFD41170748D}"/>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6" name="Footer Placeholder 5">
            <a:extLst>
              <a:ext uri="{FF2B5EF4-FFF2-40B4-BE49-F238E27FC236}">
                <a16:creationId xmlns:a16="http://schemas.microsoft.com/office/drawing/2014/main" id="{BE9B4756-949F-45C4-BAD6-0F82B7F289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AE70DE-F71D-44A5-BB72-79C954E1CCFD}"/>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614039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EFEAA-547E-41D0-960B-7F04C7FD4DD2}"/>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4E1E90F5-795D-4BD0-87FB-2790603286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2765307-9223-45ED-A1F5-46B2564EFD7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1BA917D6-7DCC-4A3B-93F7-BC3C69EE1A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2FD7A5F-BD60-4E98-A32C-A71A0028364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BFFC28D-2176-4161-9C0C-7271F19B727B}"/>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8" name="Footer Placeholder 7">
            <a:extLst>
              <a:ext uri="{FF2B5EF4-FFF2-40B4-BE49-F238E27FC236}">
                <a16:creationId xmlns:a16="http://schemas.microsoft.com/office/drawing/2014/main" id="{821AE702-4679-4F3D-988E-530410F574F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BBD4285-E987-44CD-9509-735259788665}"/>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2730278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02B4C-E77C-4479-98D8-B488C17B25B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A085961B-405F-48FC-9EF7-48B7825310B4}"/>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4" name="Footer Placeholder 3">
            <a:extLst>
              <a:ext uri="{FF2B5EF4-FFF2-40B4-BE49-F238E27FC236}">
                <a16:creationId xmlns:a16="http://schemas.microsoft.com/office/drawing/2014/main" id="{A89BC737-6EAB-44E1-BF18-23DC24FED1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30E064D-7772-491F-ACE3-045CA2C56178}"/>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116262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E7B496-5983-4C86-921E-C6A0B307249B}"/>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3" name="Footer Placeholder 2">
            <a:extLst>
              <a:ext uri="{FF2B5EF4-FFF2-40B4-BE49-F238E27FC236}">
                <a16:creationId xmlns:a16="http://schemas.microsoft.com/office/drawing/2014/main" id="{59BBC274-DE60-4B98-9A53-8F9A8297C5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2B1F488-A901-4F62-90C1-177EBF5397EC}"/>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352334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EB855-4EB2-4840-9B6B-B9CCA7BBCFF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843A1AE0-3B73-4480-BAA2-EB3E2297CE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968E96E-27FF-4728-96F0-C0AD5883C7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C51AA3A-95DD-4240-83F7-5C13BFA51213}"/>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6" name="Footer Placeholder 5">
            <a:extLst>
              <a:ext uri="{FF2B5EF4-FFF2-40B4-BE49-F238E27FC236}">
                <a16:creationId xmlns:a16="http://schemas.microsoft.com/office/drawing/2014/main" id="{AC8B167A-F4DC-495C-B2B5-CB1F55DE35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16D363-5EF8-42B0-87A2-D30622F770A8}"/>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2993014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739E4-8D1A-4542-AB7F-CBE5FE6DC6C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8596E238-E413-457F-9633-F60736AE1F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3A3A780-55F1-45F3-91DF-D57F7D537B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20D3B69-0283-41CF-A8F1-ED6D97FE4CD7}"/>
              </a:ext>
            </a:extLst>
          </p:cNvPr>
          <p:cNvSpPr>
            <a:spLocks noGrp="1"/>
          </p:cNvSpPr>
          <p:nvPr>
            <p:ph type="dt" sz="half" idx="10"/>
          </p:nvPr>
        </p:nvSpPr>
        <p:spPr/>
        <p:txBody>
          <a:bodyPr/>
          <a:lstStyle/>
          <a:p>
            <a:fld id="{1B9D81ED-2754-4E70-AA5B-E85732172BA3}" type="datetimeFigureOut">
              <a:rPr lang="en-GB" smtClean="0"/>
              <a:t>08/12/2023</a:t>
            </a:fld>
            <a:endParaRPr lang="en-GB"/>
          </a:p>
        </p:txBody>
      </p:sp>
      <p:sp>
        <p:nvSpPr>
          <p:cNvPr id="6" name="Footer Placeholder 5">
            <a:extLst>
              <a:ext uri="{FF2B5EF4-FFF2-40B4-BE49-F238E27FC236}">
                <a16:creationId xmlns:a16="http://schemas.microsoft.com/office/drawing/2014/main" id="{4693AEAC-146D-49F9-8D9E-D47AA7AA0F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B5EF71-A7FC-49A9-BC83-578B1D9D677D}"/>
              </a:ext>
            </a:extLst>
          </p:cNvPr>
          <p:cNvSpPr>
            <a:spLocks noGrp="1"/>
          </p:cNvSpPr>
          <p:nvPr>
            <p:ph type="sldNum" sz="quarter" idx="12"/>
          </p:nvPr>
        </p:nvSpPr>
        <p:spPr/>
        <p:txBody>
          <a:bodyPr/>
          <a:lstStyle/>
          <a:p>
            <a:fld id="{6E956AFB-572F-4269-BC04-80061E1306BC}" type="slidenum">
              <a:rPr lang="en-GB" smtClean="0"/>
              <a:t>‹#›</a:t>
            </a:fld>
            <a:endParaRPr lang="en-GB"/>
          </a:p>
        </p:txBody>
      </p:sp>
    </p:spTree>
    <p:extLst>
      <p:ext uri="{BB962C8B-B14F-4D97-AF65-F5344CB8AC3E}">
        <p14:creationId xmlns:p14="http://schemas.microsoft.com/office/powerpoint/2010/main" val="1460627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39D32D-E9E8-4B94-BC3F-F4012A39AE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C94ACD9-386F-413A-8E09-BAD1F3F693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C0039DF-657D-4604-B6BB-7BA24C27D4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9D81ED-2754-4E70-AA5B-E85732172BA3}" type="datetimeFigureOut">
              <a:rPr lang="en-GB" smtClean="0"/>
              <a:t>08/12/2023</a:t>
            </a:fld>
            <a:endParaRPr lang="en-GB"/>
          </a:p>
        </p:txBody>
      </p:sp>
      <p:sp>
        <p:nvSpPr>
          <p:cNvPr id="5" name="Footer Placeholder 4">
            <a:extLst>
              <a:ext uri="{FF2B5EF4-FFF2-40B4-BE49-F238E27FC236}">
                <a16:creationId xmlns:a16="http://schemas.microsoft.com/office/drawing/2014/main" id="{FD7A008E-512B-4C8F-B1E0-2029B657FC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2A324DB-E51C-4611-A95C-9FFF816439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56AFB-572F-4269-BC04-80061E1306BC}" type="slidenum">
              <a:rPr lang="en-GB" smtClean="0"/>
              <a:t>‹#›</a:t>
            </a:fld>
            <a:endParaRPr lang="en-GB"/>
          </a:p>
        </p:txBody>
      </p:sp>
      <p:sp>
        <p:nvSpPr>
          <p:cNvPr id="7" name="MSIPCMContentMarking" descr="{&quot;HashCode&quot;:-1399272816,&quot;Placement&quot;:&quot;Footer&quot;,&quot;Top&quot;:519.343,&quot;Left&quot;:451.105438,&quot;SlideWidth&quot;:960,&quot;SlideHeight&quot;:540}">
            <a:extLst>
              <a:ext uri="{FF2B5EF4-FFF2-40B4-BE49-F238E27FC236}">
                <a16:creationId xmlns:a16="http://schemas.microsoft.com/office/drawing/2014/main" id="{4E912D97-30BA-43E0-93E6-C39A55DAE20E}"/>
              </a:ext>
            </a:extLst>
          </p:cNvPr>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FF0000"/>
                </a:solidFill>
                <a:latin typeface="Calibri" panose="020F0502020204030204" pitchFamily="34" charset="0"/>
              </a:rPr>
              <a:t>OFFICIAL</a:t>
            </a:r>
          </a:p>
        </p:txBody>
      </p:sp>
    </p:spTree>
    <p:extLst>
      <p:ext uri="{BB962C8B-B14F-4D97-AF65-F5344CB8AC3E}">
        <p14:creationId xmlns:p14="http://schemas.microsoft.com/office/powerpoint/2010/main" val="402547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350CF-B87D-4646-B359-566DD1FBF81A}"/>
              </a:ext>
            </a:extLst>
          </p:cNvPr>
          <p:cNvSpPr>
            <a:spLocks noGrp="1"/>
          </p:cNvSpPr>
          <p:nvPr>
            <p:ph type="ctrTitle"/>
          </p:nvPr>
        </p:nvSpPr>
        <p:spPr>
          <a:xfrm>
            <a:off x="1087120" y="568961"/>
            <a:ext cx="9926320" cy="1483359"/>
          </a:xfrm>
        </p:spPr>
        <p:txBody>
          <a:bodyPr>
            <a:normAutofit fontScale="90000"/>
          </a:bodyPr>
          <a:lstStyle/>
          <a:p>
            <a:r>
              <a:rPr lang="en-GB" sz="4800" b="1" dirty="0">
                <a:solidFill>
                  <a:srgbClr val="002060"/>
                </a:solidFill>
              </a:rPr>
              <a:t>North Yorkshire Council Children and Families Overview and Scrutiny Committee</a:t>
            </a:r>
          </a:p>
        </p:txBody>
      </p:sp>
      <p:sp>
        <p:nvSpPr>
          <p:cNvPr id="3" name="Subtitle 2">
            <a:extLst>
              <a:ext uri="{FF2B5EF4-FFF2-40B4-BE49-F238E27FC236}">
                <a16:creationId xmlns:a16="http://schemas.microsoft.com/office/drawing/2014/main" id="{40C8C49F-4404-43C6-B905-D282F50E076C}"/>
              </a:ext>
            </a:extLst>
          </p:cNvPr>
          <p:cNvSpPr>
            <a:spLocks noGrp="1"/>
          </p:cNvSpPr>
          <p:nvPr>
            <p:ph type="subTitle" idx="1"/>
          </p:nvPr>
        </p:nvSpPr>
        <p:spPr>
          <a:xfrm>
            <a:off x="741680" y="2225040"/>
            <a:ext cx="10708640" cy="4561840"/>
          </a:xfrm>
        </p:spPr>
        <p:txBody>
          <a:bodyPr>
            <a:normAutofit/>
          </a:bodyPr>
          <a:lstStyle/>
          <a:p>
            <a:r>
              <a:rPr lang="en-GB" sz="3200" b="1" dirty="0">
                <a:solidFill>
                  <a:srgbClr val="002060"/>
                </a:solidFill>
              </a:rPr>
              <a:t>Children and Young People’s Mental Health</a:t>
            </a:r>
          </a:p>
          <a:p>
            <a:r>
              <a:rPr lang="en-GB" sz="3200" b="1" dirty="0">
                <a:solidFill>
                  <a:srgbClr val="002060"/>
                </a:solidFill>
              </a:rPr>
              <a:t>8</a:t>
            </a:r>
            <a:r>
              <a:rPr lang="en-GB" sz="3200" b="1" baseline="30000" dirty="0">
                <a:solidFill>
                  <a:srgbClr val="002060"/>
                </a:solidFill>
              </a:rPr>
              <a:t>th</a:t>
            </a:r>
            <a:r>
              <a:rPr lang="en-GB" sz="3200" b="1" dirty="0">
                <a:solidFill>
                  <a:srgbClr val="002060"/>
                </a:solidFill>
              </a:rPr>
              <a:t> December 2023</a:t>
            </a:r>
          </a:p>
          <a:p>
            <a:endParaRPr lang="en-GB" sz="3200" b="1" dirty="0">
              <a:solidFill>
                <a:srgbClr val="002060"/>
              </a:solidFill>
            </a:endParaRPr>
          </a:p>
          <a:p>
            <a:r>
              <a:rPr lang="en-GB" sz="2000" dirty="0">
                <a:solidFill>
                  <a:srgbClr val="002060"/>
                </a:solidFill>
              </a:rPr>
              <a:t>Dr Gill Kelly, Consultant in Public Health</a:t>
            </a:r>
          </a:p>
          <a:p>
            <a:r>
              <a:rPr lang="en-GB" sz="2000" dirty="0">
                <a:solidFill>
                  <a:srgbClr val="002060"/>
                </a:solidFill>
                <a:effectLst/>
                <a:ea typeface="Calibri" panose="020F0502020204030204" pitchFamily="34" charset="0"/>
                <a:cs typeface="Times New Roman" panose="02020603050405020304" pitchFamily="18" charset="0"/>
              </a:rPr>
              <a:t>Emma Lonsdale, Head of Public Health Children &amp; Families</a:t>
            </a:r>
            <a:endParaRPr lang="en-GB" sz="2000" b="1" dirty="0">
              <a:solidFill>
                <a:srgbClr val="002060"/>
              </a:solidFill>
              <a:effectLst/>
              <a:ea typeface="Calibri" panose="020F0502020204030204" pitchFamily="34" charset="0"/>
              <a:cs typeface="Times New Roman" panose="02020603050405020304" pitchFamily="18" charset="0"/>
            </a:endParaRPr>
          </a:p>
          <a:p>
            <a:r>
              <a:rPr lang="en-GB" sz="2000" dirty="0">
                <a:solidFill>
                  <a:srgbClr val="002060"/>
                </a:solidFill>
                <a:effectLst/>
                <a:ea typeface="Calibri" panose="020F0502020204030204" pitchFamily="34" charset="0"/>
                <a:cs typeface="Times New Roman" panose="02020603050405020304" pitchFamily="18" charset="0"/>
              </a:rPr>
              <a:t>Lorna </a:t>
            </a:r>
            <a:r>
              <a:rPr lang="en-GB" sz="2000" dirty="0" err="1">
                <a:solidFill>
                  <a:srgbClr val="002060"/>
                </a:solidFill>
                <a:effectLst/>
                <a:ea typeface="Calibri" panose="020F0502020204030204" pitchFamily="34" charset="0"/>
                <a:cs typeface="Times New Roman" panose="02020603050405020304" pitchFamily="18" charset="0"/>
              </a:rPr>
              <a:t>Galdas</a:t>
            </a:r>
            <a:r>
              <a:rPr lang="en-GB" sz="2000" dirty="0">
                <a:solidFill>
                  <a:srgbClr val="002060"/>
                </a:solidFill>
                <a:effectLst/>
                <a:ea typeface="Calibri" panose="020F0502020204030204" pitchFamily="34" charset="0"/>
                <a:cs typeface="Times New Roman" panose="02020603050405020304" pitchFamily="18" charset="0"/>
              </a:rPr>
              <a:t>, </a:t>
            </a:r>
            <a:r>
              <a:rPr lang="en-GB" sz="2000" dirty="0">
                <a:solidFill>
                  <a:srgbClr val="002060"/>
                </a:solidFill>
                <a:effectLst/>
                <a:ea typeface="Calibri" panose="020F0502020204030204" pitchFamily="34" charset="0"/>
              </a:rPr>
              <a:t>Interim Head of Children and Young Peoples Commissioning, North Yorkshire ICB</a:t>
            </a:r>
            <a:endParaRPr lang="en-GB" sz="2000" dirty="0">
              <a:solidFill>
                <a:srgbClr val="002060"/>
              </a:solidFill>
              <a:effectLst/>
              <a:ea typeface="Calibri" panose="020F0502020204030204" pitchFamily="34" charset="0"/>
              <a:cs typeface="Times New Roman" panose="02020603050405020304" pitchFamily="18" charset="0"/>
            </a:endParaRPr>
          </a:p>
          <a:p>
            <a:r>
              <a:rPr lang="en-GB" sz="2000" dirty="0">
                <a:solidFill>
                  <a:srgbClr val="002060"/>
                </a:solidFill>
                <a:effectLst/>
                <a:ea typeface="Calibri" panose="020F0502020204030204" pitchFamily="34" charset="0"/>
                <a:cs typeface="Times New Roman" panose="02020603050405020304" pitchFamily="18" charset="0"/>
              </a:rPr>
              <a:t>Zoe Davis, Service Manager, Compass Phoenix</a:t>
            </a:r>
          </a:p>
          <a:p>
            <a:r>
              <a:rPr lang="en-GB" sz="2000" dirty="0">
                <a:solidFill>
                  <a:srgbClr val="002060"/>
                </a:solidFill>
                <a:effectLst/>
                <a:ea typeface="Calibri" panose="020F0502020204030204" pitchFamily="34" charset="0"/>
                <a:cs typeface="Times New Roman" panose="02020603050405020304" pitchFamily="18" charset="0"/>
              </a:rPr>
              <a:t>Dianne Chew,</a:t>
            </a:r>
            <a:r>
              <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en-GB" sz="20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Service Manager, Central &amp; Emotional Health and Resilience, Harrogate and District NHS Foundation Trust</a:t>
            </a:r>
            <a:endParaRPr lang="en-GB" sz="2000" dirty="0">
              <a:solidFill>
                <a:srgbClr val="002060"/>
              </a:solidFill>
              <a:effectLst/>
              <a:ea typeface="Calibri" panose="020F0502020204030204" pitchFamily="34" charset="0"/>
            </a:endParaRPr>
          </a:p>
          <a:p>
            <a:r>
              <a:rPr lang="en-GB" sz="2000" dirty="0">
                <a:solidFill>
                  <a:srgbClr val="002060"/>
                </a:solidFill>
                <a:effectLst/>
                <a:ea typeface="Calibri" panose="020F0502020204030204" pitchFamily="34" charset="0"/>
                <a:cs typeface="Times New Roman" panose="02020603050405020304" pitchFamily="18" charset="0"/>
              </a:rPr>
              <a:t>Simone Wilkinson, Group Manager – Early Help East, North Yorkshire Council </a:t>
            </a:r>
          </a:p>
          <a:p>
            <a:endParaRPr lang="en-GB" sz="2000" b="1" dirty="0">
              <a:solidFill>
                <a:srgbClr val="002060"/>
              </a:solidFill>
            </a:endParaRPr>
          </a:p>
        </p:txBody>
      </p:sp>
    </p:spTree>
    <p:extLst>
      <p:ext uri="{BB962C8B-B14F-4D97-AF65-F5344CB8AC3E}">
        <p14:creationId xmlns:p14="http://schemas.microsoft.com/office/powerpoint/2010/main" val="264979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a:xfrm>
            <a:off x="741680" y="365125"/>
            <a:ext cx="4724400" cy="1325563"/>
          </a:xfrm>
        </p:spPr>
        <p:txBody>
          <a:bodyPr>
            <a:normAutofit fontScale="90000"/>
          </a:bodyPr>
          <a:lstStyle/>
          <a:p>
            <a:r>
              <a:rPr lang="en-GB" sz="4000" b="1" dirty="0">
                <a:solidFill>
                  <a:srgbClr val="002060"/>
                </a:solidFill>
              </a:rPr>
              <a:t>How the local system fits within the </a:t>
            </a:r>
            <a:r>
              <a:rPr lang="en-GB" sz="4000" b="1" dirty="0" err="1">
                <a:solidFill>
                  <a:srgbClr val="002060"/>
                </a:solidFill>
              </a:rPr>
              <a:t>iThrive</a:t>
            </a:r>
            <a:r>
              <a:rPr lang="en-GB" sz="4000" b="1" dirty="0">
                <a:solidFill>
                  <a:srgbClr val="002060"/>
                </a:solidFill>
              </a:rPr>
              <a:t> model</a:t>
            </a:r>
          </a:p>
        </p:txBody>
      </p:sp>
      <p:pic>
        <p:nvPicPr>
          <p:cNvPr id="7" name="Content Placeholder 5" descr="Image result for ithrive">
            <a:extLst>
              <a:ext uri="{FF2B5EF4-FFF2-40B4-BE49-F238E27FC236}">
                <a16:creationId xmlns:a16="http://schemas.microsoft.com/office/drawing/2014/main" id="{4AF9D232-45B6-4C2E-98CA-1F89A0F88B11}"/>
              </a:ext>
            </a:extLst>
          </p:cNvPr>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965200" y="1869440"/>
            <a:ext cx="3860799" cy="4307840"/>
          </a:xfrm>
          <a:prstGeom prst="rect">
            <a:avLst/>
          </a:prstGeom>
          <a:noFill/>
          <a:ln>
            <a:noFill/>
          </a:ln>
        </p:spPr>
      </p:pic>
      <p:sp>
        <p:nvSpPr>
          <p:cNvPr id="9" name="Content Placeholder 8">
            <a:extLst>
              <a:ext uri="{FF2B5EF4-FFF2-40B4-BE49-F238E27FC236}">
                <a16:creationId xmlns:a16="http://schemas.microsoft.com/office/drawing/2014/main" id="{D88A5B24-30D9-4454-A88E-3CB71F85AE8A}"/>
              </a:ext>
            </a:extLst>
          </p:cNvPr>
          <p:cNvSpPr>
            <a:spLocks noGrp="1"/>
          </p:cNvSpPr>
          <p:nvPr>
            <p:ph sz="half" idx="2"/>
          </p:nvPr>
        </p:nvSpPr>
        <p:spPr/>
        <p:txBody>
          <a:bodyPr/>
          <a:lstStyle/>
          <a:p>
            <a:endParaRPr lang="en-GB"/>
          </a:p>
        </p:txBody>
      </p:sp>
      <p:pic>
        <p:nvPicPr>
          <p:cNvPr id="15" name="Picture 14">
            <a:extLst>
              <a:ext uri="{FF2B5EF4-FFF2-40B4-BE49-F238E27FC236}">
                <a16:creationId xmlns:a16="http://schemas.microsoft.com/office/drawing/2014/main" id="{812132ED-8A90-4513-94BA-CFAD5E5ADBE6}"/>
              </a:ext>
            </a:extLst>
          </p:cNvPr>
          <p:cNvPicPr>
            <a:picLocks noChangeAspect="1"/>
          </p:cNvPicPr>
          <p:nvPr/>
        </p:nvPicPr>
        <p:blipFill>
          <a:blip r:embed="rId3"/>
          <a:stretch>
            <a:fillRect/>
          </a:stretch>
        </p:blipFill>
        <p:spPr>
          <a:xfrm>
            <a:off x="6106884" y="228600"/>
            <a:ext cx="5334000" cy="6400800"/>
          </a:xfrm>
          <a:prstGeom prst="rect">
            <a:avLst/>
          </a:prstGeom>
        </p:spPr>
      </p:pic>
    </p:spTree>
    <p:extLst>
      <p:ext uri="{BB962C8B-B14F-4D97-AF65-F5344CB8AC3E}">
        <p14:creationId xmlns:p14="http://schemas.microsoft.com/office/powerpoint/2010/main" val="2382598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a:xfrm>
            <a:off x="838200" y="365125"/>
            <a:ext cx="3492062" cy="906627"/>
          </a:xfrm>
          <a:solidFill>
            <a:srgbClr val="92D050"/>
          </a:solidFill>
        </p:spPr>
        <p:txBody>
          <a:bodyPr/>
          <a:lstStyle/>
          <a:p>
            <a:r>
              <a:rPr lang="en-GB" b="1" dirty="0">
                <a:solidFill>
                  <a:srgbClr val="002060"/>
                </a:solidFill>
              </a:rPr>
              <a:t>Getting Advice</a:t>
            </a:r>
          </a:p>
        </p:txBody>
      </p:sp>
      <p:sp>
        <p:nvSpPr>
          <p:cNvPr id="7" name="Content Placeholder 6">
            <a:extLst>
              <a:ext uri="{FF2B5EF4-FFF2-40B4-BE49-F238E27FC236}">
                <a16:creationId xmlns:a16="http://schemas.microsoft.com/office/drawing/2014/main" id="{2EED630F-A333-4062-8709-37E27FB1703A}"/>
              </a:ext>
            </a:extLst>
          </p:cNvPr>
          <p:cNvSpPr>
            <a:spLocks noGrp="1"/>
          </p:cNvSpPr>
          <p:nvPr>
            <p:ph sz="half" idx="1"/>
          </p:nvPr>
        </p:nvSpPr>
        <p:spPr>
          <a:xfrm>
            <a:off x="838200" y="1366344"/>
            <a:ext cx="4157673" cy="5759670"/>
          </a:xfrm>
        </p:spPr>
        <p:txBody>
          <a:bodyPr>
            <a:normAutofit fontScale="92500" lnSpcReduction="20000"/>
          </a:bodyPr>
          <a:lstStyle/>
          <a:p>
            <a:pPr marL="0" indent="0">
              <a:buNone/>
            </a:pPr>
            <a:r>
              <a:rPr lang="en-GB" dirty="0">
                <a:solidFill>
                  <a:srgbClr val="002060"/>
                </a:solidFill>
              </a:rPr>
              <a:t>The Go-To website</a:t>
            </a:r>
          </a:p>
          <a:p>
            <a:pPr marL="0" indent="0">
              <a:buNone/>
            </a:pPr>
            <a:endParaRPr lang="en-GB" dirty="0">
              <a:solidFill>
                <a:srgbClr val="002060"/>
              </a:solidFill>
            </a:endParaRP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sz="2400" dirty="0">
              <a:solidFill>
                <a:srgbClr val="002060"/>
              </a:solidFill>
            </a:endParaRPr>
          </a:p>
          <a:p>
            <a:pPr marL="0" indent="0">
              <a:buNone/>
            </a:pPr>
            <a:endParaRPr lang="en-GB" sz="2400" dirty="0">
              <a:solidFill>
                <a:srgbClr val="002060"/>
              </a:solidFill>
            </a:endParaRPr>
          </a:p>
          <a:p>
            <a:pPr marL="0" indent="0">
              <a:buNone/>
            </a:pPr>
            <a:r>
              <a:rPr lang="en-GB" sz="2400" dirty="0">
                <a:solidFill>
                  <a:srgbClr val="002060"/>
                </a:solidFill>
              </a:rPr>
              <a:t>Large increase in numbers accessing the site in the last few months</a:t>
            </a:r>
          </a:p>
          <a:p>
            <a:pPr marL="0" indent="0">
              <a:buNone/>
            </a:pPr>
            <a:r>
              <a:rPr lang="en-GB" sz="2400" dirty="0">
                <a:solidFill>
                  <a:srgbClr val="002060"/>
                </a:solidFill>
              </a:rPr>
              <a:t>Main pages accessed, other than homepage: feeling low or extremely sad</a:t>
            </a:r>
          </a:p>
          <a:p>
            <a:pPr marL="0" indent="0">
              <a:buNone/>
            </a:pPr>
            <a:r>
              <a:rPr lang="en-GB" dirty="0"/>
              <a:t> </a:t>
            </a:r>
          </a:p>
        </p:txBody>
      </p:sp>
      <p:sp>
        <p:nvSpPr>
          <p:cNvPr id="8" name="Content Placeholder 7">
            <a:extLst>
              <a:ext uri="{FF2B5EF4-FFF2-40B4-BE49-F238E27FC236}">
                <a16:creationId xmlns:a16="http://schemas.microsoft.com/office/drawing/2014/main" id="{58E86FB5-1A97-4500-8060-1B3049D7BE4A}"/>
              </a:ext>
            </a:extLst>
          </p:cNvPr>
          <p:cNvSpPr>
            <a:spLocks noGrp="1"/>
          </p:cNvSpPr>
          <p:nvPr>
            <p:ph sz="half" idx="2"/>
          </p:nvPr>
        </p:nvSpPr>
        <p:spPr>
          <a:xfrm>
            <a:off x="4858409" y="1366344"/>
            <a:ext cx="3413234" cy="5265684"/>
          </a:xfrm>
        </p:spPr>
        <p:txBody>
          <a:bodyPr>
            <a:normAutofit fontScale="92500" lnSpcReduction="20000"/>
          </a:bodyPr>
          <a:lstStyle/>
          <a:p>
            <a:pPr marL="0" indent="0">
              <a:buNone/>
            </a:pPr>
            <a:r>
              <a:rPr lang="en-GB" dirty="0" err="1">
                <a:solidFill>
                  <a:srgbClr val="002060"/>
                </a:solidFill>
              </a:rPr>
              <a:t>Kooth</a:t>
            </a:r>
            <a:r>
              <a:rPr lang="en-GB" dirty="0">
                <a:solidFill>
                  <a:srgbClr val="002060"/>
                </a:solidFill>
              </a:rPr>
              <a:t>, Craven</a:t>
            </a:r>
          </a:p>
          <a:p>
            <a:r>
              <a:rPr lang="en-GB" sz="2400" dirty="0">
                <a:solidFill>
                  <a:srgbClr val="002060"/>
                </a:solidFill>
              </a:rPr>
              <a:t>Online wellbeing service for Bradford and Craven including councillors and wellbeing practitioners</a:t>
            </a:r>
          </a:p>
          <a:p>
            <a:r>
              <a:rPr lang="en-GB" sz="2400" dirty="0">
                <a:solidFill>
                  <a:srgbClr val="002060"/>
                </a:solidFill>
              </a:rPr>
              <a:t>New registrations reduced this year</a:t>
            </a:r>
          </a:p>
          <a:p>
            <a:endParaRPr lang="en-GB" sz="2400" dirty="0">
              <a:solidFill>
                <a:srgbClr val="002060"/>
              </a:solidFill>
            </a:endParaRPr>
          </a:p>
          <a:p>
            <a:r>
              <a:rPr lang="en-GB" sz="2400" dirty="0">
                <a:solidFill>
                  <a:srgbClr val="002060"/>
                </a:solidFill>
              </a:rPr>
              <a:t>Main reasons for accessing:</a:t>
            </a:r>
          </a:p>
          <a:p>
            <a:pPr lvl="1"/>
            <a:r>
              <a:rPr lang="en-GB" sz="2000" dirty="0">
                <a:solidFill>
                  <a:srgbClr val="002060"/>
                </a:solidFill>
              </a:rPr>
              <a:t>Self-harm (32%)</a:t>
            </a:r>
          </a:p>
          <a:p>
            <a:pPr lvl="1"/>
            <a:r>
              <a:rPr lang="en-GB" sz="2000" dirty="0">
                <a:solidFill>
                  <a:srgbClr val="002060"/>
                </a:solidFill>
              </a:rPr>
              <a:t>Anxiety/stress (29%)</a:t>
            </a:r>
          </a:p>
          <a:p>
            <a:pPr lvl="1"/>
            <a:r>
              <a:rPr lang="en-GB" sz="2000" dirty="0">
                <a:solidFill>
                  <a:srgbClr val="002060"/>
                </a:solidFill>
              </a:rPr>
              <a:t>Friendships (26%)</a:t>
            </a:r>
          </a:p>
          <a:p>
            <a:pPr lvl="1"/>
            <a:r>
              <a:rPr lang="en-GB" sz="2000" dirty="0">
                <a:solidFill>
                  <a:srgbClr val="002060"/>
                </a:solidFill>
              </a:rPr>
              <a:t>Suicidal thoughts (24%)</a:t>
            </a:r>
          </a:p>
          <a:p>
            <a:r>
              <a:rPr lang="en-GB" sz="2400" dirty="0">
                <a:solidFill>
                  <a:srgbClr val="002060"/>
                </a:solidFill>
              </a:rPr>
              <a:t>Progress tools show significant progress in users</a:t>
            </a:r>
          </a:p>
        </p:txBody>
      </p:sp>
      <p:pic>
        <p:nvPicPr>
          <p:cNvPr id="10" name="Picture 9">
            <a:extLst>
              <a:ext uri="{FF2B5EF4-FFF2-40B4-BE49-F238E27FC236}">
                <a16:creationId xmlns:a16="http://schemas.microsoft.com/office/drawing/2014/main" id="{B0CF22A9-3E55-40CC-9AA7-20D8E7770EB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958" y="1908393"/>
            <a:ext cx="4157673" cy="2642586"/>
          </a:xfrm>
          <a:prstGeom prst="rect">
            <a:avLst/>
          </a:prstGeom>
          <a:noFill/>
          <a:ln>
            <a:noFill/>
          </a:ln>
        </p:spPr>
      </p:pic>
      <p:sp>
        <p:nvSpPr>
          <p:cNvPr id="11" name="Content Placeholder 7">
            <a:extLst>
              <a:ext uri="{FF2B5EF4-FFF2-40B4-BE49-F238E27FC236}">
                <a16:creationId xmlns:a16="http://schemas.microsoft.com/office/drawing/2014/main" id="{1E45D685-FB9C-4AE7-A700-CBE6381A697F}"/>
              </a:ext>
            </a:extLst>
          </p:cNvPr>
          <p:cNvSpPr txBox="1">
            <a:spLocks/>
          </p:cNvSpPr>
          <p:nvPr/>
        </p:nvSpPr>
        <p:spPr>
          <a:xfrm>
            <a:off x="8416153" y="1361091"/>
            <a:ext cx="3413234" cy="52656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solidFill>
                  <a:srgbClr val="002060"/>
                </a:solidFill>
              </a:rPr>
              <a:t>Compass Phoenix</a:t>
            </a:r>
          </a:p>
          <a:p>
            <a:r>
              <a:rPr lang="en-GB" sz="2200" dirty="0">
                <a:solidFill>
                  <a:srgbClr val="002060"/>
                </a:solidFill>
              </a:rPr>
              <a:t>Offering consultation and training to schools</a:t>
            </a:r>
          </a:p>
          <a:p>
            <a:r>
              <a:rPr lang="en-GB" sz="2200" dirty="0">
                <a:solidFill>
                  <a:srgbClr val="002060"/>
                </a:solidFill>
              </a:rPr>
              <a:t>Schools’ feedback highlighted concerns around anxiety, stress and managing challenging behaviour</a:t>
            </a:r>
          </a:p>
          <a:p>
            <a:r>
              <a:rPr lang="en-GB" sz="2200" dirty="0">
                <a:solidFill>
                  <a:srgbClr val="002060"/>
                </a:solidFill>
              </a:rPr>
              <a:t>Developing a webinar around challenging behaviour</a:t>
            </a:r>
          </a:p>
        </p:txBody>
      </p:sp>
    </p:spTree>
    <p:extLst>
      <p:ext uri="{BB962C8B-B14F-4D97-AF65-F5344CB8AC3E}">
        <p14:creationId xmlns:p14="http://schemas.microsoft.com/office/powerpoint/2010/main" val="289232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a:xfrm>
            <a:off x="838200" y="365126"/>
            <a:ext cx="3260834" cy="959178"/>
          </a:xfrm>
          <a:solidFill>
            <a:schemeClr val="accent5">
              <a:lumMod val="60000"/>
              <a:lumOff val="40000"/>
            </a:schemeClr>
          </a:solidFill>
        </p:spPr>
        <p:txBody>
          <a:bodyPr/>
          <a:lstStyle/>
          <a:p>
            <a:r>
              <a:rPr lang="en-GB" b="1" dirty="0">
                <a:solidFill>
                  <a:srgbClr val="002060"/>
                </a:solidFill>
              </a:rPr>
              <a:t>Getting help</a:t>
            </a:r>
          </a:p>
        </p:txBody>
      </p:sp>
      <p:sp>
        <p:nvSpPr>
          <p:cNvPr id="3" name="Content Placeholder 2">
            <a:extLst>
              <a:ext uri="{FF2B5EF4-FFF2-40B4-BE49-F238E27FC236}">
                <a16:creationId xmlns:a16="http://schemas.microsoft.com/office/drawing/2014/main" id="{28F36510-F56C-46B9-A284-F679F375D98D}"/>
              </a:ext>
            </a:extLst>
          </p:cNvPr>
          <p:cNvSpPr>
            <a:spLocks noGrp="1"/>
          </p:cNvSpPr>
          <p:nvPr>
            <p:ph idx="1"/>
          </p:nvPr>
        </p:nvSpPr>
        <p:spPr>
          <a:xfrm>
            <a:off x="144524" y="1460938"/>
            <a:ext cx="4322374" cy="5318234"/>
          </a:xfrm>
        </p:spPr>
        <p:txBody>
          <a:bodyPr>
            <a:normAutofit/>
          </a:bodyPr>
          <a:lstStyle/>
          <a:p>
            <a:pPr marL="0" indent="0">
              <a:buNone/>
            </a:pPr>
            <a:r>
              <a:rPr lang="en-GB" dirty="0">
                <a:solidFill>
                  <a:srgbClr val="002060"/>
                </a:solidFill>
              </a:rPr>
              <a:t>Compass Phoenix</a:t>
            </a: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sz="500" dirty="0">
              <a:solidFill>
                <a:srgbClr val="002060"/>
              </a:solidFill>
            </a:endParaRPr>
          </a:p>
          <a:p>
            <a:r>
              <a:rPr lang="en-GB" sz="2000" dirty="0">
                <a:solidFill>
                  <a:srgbClr val="002060"/>
                </a:solidFill>
              </a:rPr>
              <a:t>Commonest reasons for intervention: anxiety (47%) and low mood (18%)</a:t>
            </a:r>
          </a:p>
          <a:p>
            <a:r>
              <a:rPr lang="en-GB" sz="2000" dirty="0">
                <a:solidFill>
                  <a:srgbClr val="002060"/>
                </a:solidFill>
              </a:rPr>
              <a:t>Main ages = 13/14, but increasing numbers in primary schools</a:t>
            </a:r>
          </a:p>
          <a:p>
            <a:r>
              <a:rPr lang="en-GB" sz="2000" dirty="0">
                <a:solidFill>
                  <a:srgbClr val="002060"/>
                </a:solidFill>
              </a:rPr>
              <a:t>Improvement in waiting times for all children, with lowest waits for group interventions and </a:t>
            </a:r>
            <a:r>
              <a:rPr lang="en-GB" sz="2000" dirty="0" err="1">
                <a:solidFill>
                  <a:srgbClr val="002060"/>
                </a:solidFill>
              </a:rPr>
              <a:t>Lumi</a:t>
            </a:r>
            <a:r>
              <a:rPr lang="en-GB" sz="2000" dirty="0">
                <a:solidFill>
                  <a:srgbClr val="002060"/>
                </a:solidFill>
              </a:rPr>
              <a:t>-Nova</a:t>
            </a:r>
          </a:p>
          <a:p>
            <a:r>
              <a:rPr lang="en-GB" sz="2000" dirty="0">
                <a:solidFill>
                  <a:srgbClr val="002060"/>
                </a:solidFill>
              </a:rPr>
              <a:t>85% rated the service as good or excellent</a:t>
            </a:r>
          </a:p>
          <a:p>
            <a:endParaRPr lang="en-GB" sz="2200" dirty="0">
              <a:solidFill>
                <a:srgbClr val="002060"/>
              </a:solidFill>
            </a:endParaRPr>
          </a:p>
          <a:p>
            <a:endParaRPr lang="en-GB" dirty="0">
              <a:solidFill>
                <a:srgbClr val="002060"/>
              </a:solidFill>
            </a:endParaRPr>
          </a:p>
        </p:txBody>
      </p:sp>
      <p:graphicFrame>
        <p:nvGraphicFramePr>
          <p:cNvPr id="5" name="Chart 4">
            <a:extLst>
              <a:ext uri="{FF2B5EF4-FFF2-40B4-BE49-F238E27FC236}">
                <a16:creationId xmlns:a16="http://schemas.microsoft.com/office/drawing/2014/main" id="{92158078-B70F-4176-92AE-D500DCEBDD3E}"/>
              </a:ext>
            </a:extLst>
          </p:cNvPr>
          <p:cNvGraphicFramePr/>
          <p:nvPr>
            <p:extLst>
              <p:ext uri="{D42A27DB-BD31-4B8C-83A1-F6EECF244321}">
                <p14:modId xmlns:p14="http://schemas.microsoft.com/office/powerpoint/2010/main" val="2338173762"/>
              </p:ext>
            </p:extLst>
          </p:nvPr>
        </p:nvGraphicFramePr>
        <p:xfrm>
          <a:off x="494314" y="1893455"/>
          <a:ext cx="2995123" cy="1879759"/>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a:extLst>
              <a:ext uri="{FF2B5EF4-FFF2-40B4-BE49-F238E27FC236}">
                <a16:creationId xmlns:a16="http://schemas.microsoft.com/office/drawing/2014/main" id="{12FE5B52-8135-419F-9B67-48D619FE0D7A}"/>
              </a:ext>
            </a:extLst>
          </p:cNvPr>
          <p:cNvSpPr txBox="1">
            <a:spLocks/>
          </p:cNvSpPr>
          <p:nvPr/>
        </p:nvSpPr>
        <p:spPr>
          <a:xfrm>
            <a:off x="4640310" y="1077314"/>
            <a:ext cx="3413239" cy="56913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solidFill>
                  <a:srgbClr val="002060"/>
                </a:solidFill>
              </a:rPr>
              <a:t>Healthy Child Service: Emotional Health and Resilience Pillar</a:t>
            </a:r>
          </a:p>
          <a:p>
            <a:r>
              <a:rPr lang="en-GB" sz="2000" dirty="0">
                <a:solidFill>
                  <a:srgbClr val="002060"/>
                </a:solidFill>
              </a:rPr>
              <a:t>Mild to moderate needs</a:t>
            </a:r>
          </a:p>
          <a:p>
            <a:r>
              <a:rPr lang="en-GB" sz="2000" dirty="0">
                <a:solidFill>
                  <a:srgbClr val="002060"/>
                </a:solidFill>
              </a:rPr>
              <a:t>Q2: 178 referrals</a:t>
            </a:r>
          </a:p>
          <a:p>
            <a:r>
              <a:rPr lang="en-GB" sz="2000" dirty="0">
                <a:solidFill>
                  <a:srgbClr val="002060"/>
                </a:solidFill>
              </a:rPr>
              <a:t>Average age = 10.5</a:t>
            </a:r>
          </a:p>
          <a:p>
            <a:r>
              <a:rPr lang="en-GB" sz="2000" dirty="0">
                <a:solidFill>
                  <a:srgbClr val="002060"/>
                </a:solidFill>
              </a:rPr>
              <a:t>Screening within 5 days, but waits for intervention:</a:t>
            </a:r>
          </a:p>
          <a:p>
            <a:endParaRPr lang="en-GB" sz="2000" dirty="0">
              <a:solidFill>
                <a:srgbClr val="002060"/>
              </a:solidFill>
            </a:endParaRPr>
          </a:p>
          <a:p>
            <a:endParaRPr lang="en-GB" sz="2000" dirty="0">
              <a:solidFill>
                <a:srgbClr val="002060"/>
              </a:solidFill>
            </a:endParaRPr>
          </a:p>
          <a:p>
            <a:pPr marL="0" indent="0">
              <a:buNone/>
            </a:pPr>
            <a:endParaRPr lang="en-GB" sz="2000" dirty="0">
              <a:solidFill>
                <a:srgbClr val="002060"/>
              </a:solidFill>
            </a:endParaRPr>
          </a:p>
          <a:p>
            <a:r>
              <a:rPr lang="en-GB" sz="2000" dirty="0">
                <a:solidFill>
                  <a:srgbClr val="002060"/>
                </a:solidFill>
              </a:rPr>
              <a:t>All young people’s validated scoring improved by the end of interventions</a:t>
            </a:r>
          </a:p>
          <a:p>
            <a:endParaRPr lang="en-GB" sz="2200" dirty="0">
              <a:solidFill>
                <a:srgbClr val="002060"/>
              </a:solidFill>
            </a:endParaRPr>
          </a:p>
          <a:p>
            <a:endParaRPr lang="en-GB" dirty="0">
              <a:solidFill>
                <a:srgbClr val="002060"/>
              </a:solidFill>
            </a:endParaRPr>
          </a:p>
        </p:txBody>
      </p:sp>
      <p:graphicFrame>
        <p:nvGraphicFramePr>
          <p:cNvPr id="7" name="Table 6">
            <a:extLst>
              <a:ext uri="{FF2B5EF4-FFF2-40B4-BE49-F238E27FC236}">
                <a16:creationId xmlns:a16="http://schemas.microsoft.com/office/drawing/2014/main" id="{C2231F2F-D738-415E-8929-FBE4FD1AA164}"/>
              </a:ext>
            </a:extLst>
          </p:cNvPr>
          <p:cNvGraphicFramePr>
            <a:graphicFrameLocks noGrp="1"/>
          </p:cNvGraphicFramePr>
          <p:nvPr>
            <p:extLst>
              <p:ext uri="{D42A27DB-BD31-4B8C-83A1-F6EECF244321}">
                <p14:modId xmlns:p14="http://schemas.microsoft.com/office/powerpoint/2010/main" val="1580586084"/>
              </p:ext>
            </p:extLst>
          </p:nvPr>
        </p:nvGraphicFramePr>
        <p:xfrm>
          <a:off x="5008174" y="4327596"/>
          <a:ext cx="2341186" cy="1062990"/>
        </p:xfrm>
        <a:graphic>
          <a:graphicData uri="http://schemas.openxmlformats.org/drawingml/2006/table">
            <a:tbl>
              <a:tblPr firstRow="1" bandRow="1">
                <a:tableStyleId>{5C22544A-7EE6-4342-B048-85BDC9FD1C3A}</a:tableStyleId>
              </a:tblPr>
              <a:tblGrid>
                <a:gridCol w="914666">
                  <a:extLst>
                    <a:ext uri="{9D8B030D-6E8A-4147-A177-3AD203B41FA5}">
                      <a16:colId xmlns:a16="http://schemas.microsoft.com/office/drawing/2014/main" val="1203888149"/>
                    </a:ext>
                  </a:extLst>
                </a:gridCol>
                <a:gridCol w="808063">
                  <a:extLst>
                    <a:ext uri="{9D8B030D-6E8A-4147-A177-3AD203B41FA5}">
                      <a16:colId xmlns:a16="http://schemas.microsoft.com/office/drawing/2014/main" val="2883402545"/>
                    </a:ext>
                  </a:extLst>
                </a:gridCol>
                <a:gridCol w="618457">
                  <a:extLst>
                    <a:ext uri="{9D8B030D-6E8A-4147-A177-3AD203B41FA5}">
                      <a16:colId xmlns:a16="http://schemas.microsoft.com/office/drawing/2014/main" val="1722836007"/>
                    </a:ext>
                  </a:extLst>
                </a:gridCol>
              </a:tblGrid>
              <a:tr h="233680">
                <a:tc>
                  <a:txBody>
                    <a:bodyPr/>
                    <a:lstStyle/>
                    <a:p>
                      <a:pPr algn="r">
                        <a:lnSpc>
                          <a:spcPct val="107000"/>
                        </a:lnSpc>
                      </a:pPr>
                      <a:endParaRPr lang="en-GB" sz="1100">
                        <a:effectLst/>
                        <a:latin typeface="Calibri" panose="020F0502020204030204" pitchFamily="34" charset="0"/>
                        <a:cs typeface="Times New Roman" panose="02020603050405020304" pitchFamily="18" charset="0"/>
                      </a:endParaRPr>
                    </a:p>
                  </a:txBody>
                  <a:tcPr/>
                </a:tc>
                <a:tc>
                  <a:txBody>
                    <a:bodyPr/>
                    <a:lstStyle/>
                    <a:p>
                      <a:pPr algn="r">
                        <a:lnSpc>
                          <a:spcPct val="107000"/>
                        </a:lnSpc>
                        <a:spcAft>
                          <a:spcPts val="800"/>
                        </a:spcAft>
                      </a:pPr>
                      <a:r>
                        <a:rPr lang="en-GB" sz="1100">
                          <a:effectLst/>
                        </a:rPr>
                        <a:t>Q1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r">
                        <a:lnSpc>
                          <a:spcPct val="107000"/>
                        </a:lnSpc>
                        <a:spcAft>
                          <a:spcPts val="800"/>
                        </a:spcAft>
                      </a:pPr>
                      <a:r>
                        <a:rPr lang="en-GB" sz="1100">
                          <a:effectLst/>
                        </a:rPr>
                        <a:t>Q2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625580682"/>
                  </a:ext>
                </a:extLst>
              </a:tr>
              <a:tr h="233680">
                <a:tc>
                  <a:txBody>
                    <a:bodyPr/>
                    <a:lstStyle/>
                    <a:p>
                      <a:pPr algn="r">
                        <a:lnSpc>
                          <a:spcPct val="107000"/>
                        </a:lnSpc>
                        <a:spcAft>
                          <a:spcPts val="800"/>
                        </a:spcAft>
                      </a:pPr>
                      <a:r>
                        <a:rPr lang="en-GB" sz="1100">
                          <a:effectLst/>
                        </a:rPr>
                        <a:t>Central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r">
                        <a:lnSpc>
                          <a:spcPct val="107000"/>
                        </a:lnSpc>
                        <a:spcAft>
                          <a:spcPts val="800"/>
                        </a:spcAft>
                      </a:pPr>
                      <a:r>
                        <a:rPr lang="en-GB" sz="1100">
                          <a:effectLst/>
                        </a:rPr>
                        <a:t>15 wks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r">
                        <a:lnSpc>
                          <a:spcPct val="107000"/>
                        </a:lnSpc>
                        <a:spcAft>
                          <a:spcPts val="800"/>
                        </a:spcAft>
                      </a:pPr>
                      <a:r>
                        <a:rPr lang="en-GB" sz="1100">
                          <a:effectLst/>
                        </a:rPr>
                        <a:t>13 wks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214849203"/>
                  </a:ext>
                </a:extLst>
              </a:tr>
              <a:tr h="274320">
                <a:tc>
                  <a:txBody>
                    <a:bodyPr/>
                    <a:lstStyle/>
                    <a:p>
                      <a:pPr algn="r">
                        <a:lnSpc>
                          <a:spcPct val="107000"/>
                        </a:lnSpc>
                        <a:spcAft>
                          <a:spcPts val="800"/>
                        </a:spcAft>
                      </a:pPr>
                      <a:r>
                        <a:rPr lang="en-GB" sz="1100">
                          <a:effectLst/>
                        </a:rPr>
                        <a:t>East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r">
                        <a:lnSpc>
                          <a:spcPct val="107000"/>
                        </a:lnSpc>
                        <a:spcAft>
                          <a:spcPts val="800"/>
                        </a:spcAft>
                      </a:pPr>
                      <a:r>
                        <a:rPr lang="en-GB" sz="1100">
                          <a:effectLst/>
                        </a:rPr>
                        <a:t>17 wks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r">
                        <a:lnSpc>
                          <a:spcPct val="107000"/>
                        </a:lnSpc>
                        <a:spcAft>
                          <a:spcPts val="800"/>
                        </a:spcAft>
                      </a:pPr>
                      <a:r>
                        <a:rPr lang="en-GB" sz="1100">
                          <a:effectLst/>
                        </a:rPr>
                        <a:t>17 wks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725352809"/>
                  </a:ext>
                </a:extLst>
              </a:tr>
              <a:tr h="233680">
                <a:tc>
                  <a:txBody>
                    <a:bodyPr/>
                    <a:lstStyle/>
                    <a:p>
                      <a:pPr algn="r">
                        <a:lnSpc>
                          <a:spcPct val="107000"/>
                        </a:lnSpc>
                        <a:spcAft>
                          <a:spcPts val="800"/>
                        </a:spcAft>
                      </a:pPr>
                      <a:r>
                        <a:rPr lang="en-GB" sz="1100">
                          <a:effectLst/>
                        </a:rPr>
                        <a:t>West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r">
                        <a:lnSpc>
                          <a:spcPct val="107000"/>
                        </a:lnSpc>
                        <a:spcAft>
                          <a:spcPts val="800"/>
                        </a:spcAft>
                      </a:pPr>
                      <a:r>
                        <a:rPr lang="en-GB" sz="1100">
                          <a:effectLst/>
                        </a:rPr>
                        <a:t>17 wks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r">
                        <a:lnSpc>
                          <a:spcPct val="107000"/>
                        </a:lnSpc>
                        <a:spcAft>
                          <a:spcPts val="800"/>
                        </a:spcAft>
                      </a:pPr>
                      <a:r>
                        <a:rPr lang="en-GB" sz="1100" dirty="0">
                          <a:effectLst/>
                        </a:rPr>
                        <a:t>14 </a:t>
                      </a:r>
                      <a:r>
                        <a:rPr lang="en-GB" sz="1100" dirty="0" err="1">
                          <a:effectLst/>
                        </a:rPr>
                        <a:t>wks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249746065"/>
                  </a:ext>
                </a:extLst>
              </a:tr>
            </a:tbl>
          </a:graphicData>
        </a:graphic>
      </p:graphicFrame>
      <p:sp>
        <p:nvSpPr>
          <p:cNvPr id="8" name="Content Placeholder 2">
            <a:extLst>
              <a:ext uri="{FF2B5EF4-FFF2-40B4-BE49-F238E27FC236}">
                <a16:creationId xmlns:a16="http://schemas.microsoft.com/office/drawing/2014/main" id="{4572DFAB-AEA5-422F-A864-35881A8CDB53}"/>
              </a:ext>
            </a:extLst>
          </p:cNvPr>
          <p:cNvSpPr txBox="1">
            <a:spLocks/>
          </p:cNvSpPr>
          <p:nvPr/>
        </p:nvSpPr>
        <p:spPr>
          <a:xfrm>
            <a:off x="8350458" y="1077314"/>
            <a:ext cx="3615556" cy="56913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solidFill>
                  <a:srgbClr val="002060"/>
                </a:solidFill>
              </a:rPr>
              <a:t>Youth in Mind, Craven</a:t>
            </a:r>
          </a:p>
          <a:p>
            <a:r>
              <a:rPr lang="en-GB" sz="2000" dirty="0">
                <a:solidFill>
                  <a:srgbClr val="002060"/>
                </a:solidFill>
              </a:rPr>
              <a:t>Mild to moderate needs</a:t>
            </a:r>
          </a:p>
          <a:p>
            <a:endParaRPr lang="en-GB" sz="2000" dirty="0">
              <a:solidFill>
                <a:srgbClr val="002060"/>
              </a:solidFill>
            </a:endParaRPr>
          </a:p>
          <a:p>
            <a:endParaRPr lang="en-GB" sz="2000" dirty="0">
              <a:solidFill>
                <a:srgbClr val="002060"/>
              </a:solidFill>
            </a:endParaRPr>
          </a:p>
          <a:p>
            <a:endParaRPr lang="en-GB" sz="2000" dirty="0">
              <a:solidFill>
                <a:srgbClr val="002060"/>
              </a:solidFill>
            </a:endParaRPr>
          </a:p>
          <a:p>
            <a:endParaRPr lang="en-GB" sz="2000" dirty="0">
              <a:solidFill>
                <a:srgbClr val="002060"/>
              </a:solidFill>
            </a:endParaRPr>
          </a:p>
          <a:p>
            <a:endParaRPr lang="en-GB" sz="2000" dirty="0">
              <a:solidFill>
                <a:srgbClr val="002060"/>
              </a:solidFill>
            </a:endParaRPr>
          </a:p>
          <a:p>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O</a:t>
            </a:r>
            <a:r>
              <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verall increase in referrals, but significant increase since the pandemic</a:t>
            </a:r>
          </a:p>
          <a:p>
            <a:r>
              <a:rPr lang="en-GB" sz="2000" dirty="0">
                <a:solidFill>
                  <a:srgbClr val="002060"/>
                </a:solidFill>
                <a:latin typeface="Calibri" panose="020F0502020204030204" pitchFamily="34" charset="0"/>
                <a:cs typeface="Times New Roman" panose="02020603050405020304" pitchFamily="18" charset="0"/>
              </a:rPr>
              <a:t>Main age group 11-15</a:t>
            </a:r>
          </a:p>
          <a:p>
            <a:r>
              <a:rPr lang="en-GB" sz="2000" dirty="0">
                <a:solidFill>
                  <a:srgbClr val="002060"/>
                </a:solidFill>
                <a:latin typeface="Calibri" panose="020F0502020204030204" pitchFamily="34" charset="0"/>
                <a:cs typeface="Times New Roman" panose="02020603050405020304" pitchFamily="18" charset="0"/>
              </a:rPr>
              <a:t>Sept 23 wait just over a week for an initial assessment, then just under 5 weeks from referral to second contact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GB" sz="2000" dirty="0">
              <a:solidFill>
                <a:srgbClr val="002060"/>
              </a:solidFill>
            </a:endParaRPr>
          </a:p>
          <a:p>
            <a:endParaRPr lang="en-GB" dirty="0">
              <a:solidFill>
                <a:srgbClr val="002060"/>
              </a:solidFill>
            </a:endParaRPr>
          </a:p>
        </p:txBody>
      </p:sp>
      <p:pic>
        <p:nvPicPr>
          <p:cNvPr id="9" name="Picture 8">
            <a:extLst>
              <a:ext uri="{FF2B5EF4-FFF2-40B4-BE49-F238E27FC236}">
                <a16:creationId xmlns:a16="http://schemas.microsoft.com/office/drawing/2014/main" id="{58629E87-CADF-9B60-0850-429687D2C5A5}"/>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450317" y="2012952"/>
            <a:ext cx="3405351" cy="1938938"/>
          </a:xfrm>
          <a:prstGeom prst="rect">
            <a:avLst/>
          </a:prstGeom>
        </p:spPr>
      </p:pic>
    </p:spTree>
    <p:extLst>
      <p:ext uri="{BB962C8B-B14F-4D97-AF65-F5344CB8AC3E}">
        <p14:creationId xmlns:p14="http://schemas.microsoft.com/office/powerpoint/2010/main" val="452542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74F11AB8-D0AD-43B0-8D58-12D80115532D}"/>
              </a:ext>
            </a:extLst>
          </p:cNvPr>
          <p:cNvSpPr>
            <a:spLocks noGrp="1"/>
          </p:cNvSpPr>
          <p:nvPr>
            <p:ph type="body" idx="1"/>
          </p:nvPr>
        </p:nvSpPr>
        <p:spPr>
          <a:xfrm>
            <a:off x="839788" y="1418409"/>
            <a:ext cx="5157787" cy="823912"/>
          </a:xfrm>
        </p:spPr>
        <p:txBody>
          <a:bodyPr/>
          <a:lstStyle/>
          <a:p>
            <a:r>
              <a:rPr lang="en-GB" dirty="0">
                <a:solidFill>
                  <a:srgbClr val="002060"/>
                </a:solidFill>
              </a:rPr>
              <a:t>Mental health support teams in NY schools excl. Craven</a:t>
            </a:r>
          </a:p>
        </p:txBody>
      </p:sp>
      <p:sp>
        <p:nvSpPr>
          <p:cNvPr id="12" name="Content Placeholder 11">
            <a:extLst>
              <a:ext uri="{FF2B5EF4-FFF2-40B4-BE49-F238E27FC236}">
                <a16:creationId xmlns:a16="http://schemas.microsoft.com/office/drawing/2014/main" id="{1EE03022-7319-48D3-8499-5B100C7CB9B3}"/>
              </a:ext>
            </a:extLst>
          </p:cNvPr>
          <p:cNvSpPr>
            <a:spLocks noGrp="1"/>
          </p:cNvSpPr>
          <p:nvPr>
            <p:ph sz="half" idx="2"/>
          </p:nvPr>
        </p:nvSpPr>
        <p:spPr>
          <a:xfrm>
            <a:off x="839788" y="2265306"/>
            <a:ext cx="5157787" cy="4724774"/>
          </a:xfrm>
        </p:spPr>
        <p:txBody>
          <a:bodyPr>
            <a:normAutofit fontScale="92500" lnSpcReduction="10000"/>
          </a:bodyPr>
          <a:lstStyle/>
          <a:p>
            <a:r>
              <a:rPr lang="en-GB" sz="2400" dirty="0">
                <a:solidFill>
                  <a:srgbClr val="002060"/>
                </a:solidFill>
              </a:rPr>
              <a:t>5 teams, </a:t>
            </a:r>
            <a:r>
              <a:rPr lang="en-GB" sz="2400" dirty="0" err="1">
                <a:solidFill>
                  <a:srgbClr val="002060"/>
                </a:solidFill>
              </a:rPr>
              <a:t>incl</a:t>
            </a:r>
            <a:r>
              <a:rPr lang="en-GB" sz="2400" dirty="0">
                <a:solidFill>
                  <a:srgbClr val="002060"/>
                </a:solidFill>
              </a:rPr>
              <a:t> 2 in Scarborough</a:t>
            </a:r>
          </a:p>
          <a:p>
            <a:r>
              <a:rPr lang="en-GB" sz="2400" dirty="0">
                <a:solidFill>
                  <a:srgbClr val="002060"/>
                </a:solidFill>
              </a:rPr>
              <a:t>Cover 46 schools and colleges</a:t>
            </a: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r>
              <a:rPr lang="en-GB" sz="2400" dirty="0">
                <a:solidFill>
                  <a:srgbClr val="002060"/>
                </a:solidFill>
              </a:rPr>
              <a:t>Reasons for referral:</a:t>
            </a:r>
          </a:p>
          <a:p>
            <a:pPr lvl="1"/>
            <a:r>
              <a:rPr lang="en-GB" sz="2000" dirty="0">
                <a:solidFill>
                  <a:srgbClr val="002060"/>
                </a:solidFill>
              </a:rPr>
              <a:t>Selby, Ham, Rich, Harr = 73-80% anxiety/panic</a:t>
            </a:r>
          </a:p>
          <a:p>
            <a:pPr lvl="1"/>
            <a:r>
              <a:rPr lang="en-GB" sz="2000" dirty="0" err="1">
                <a:solidFill>
                  <a:srgbClr val="002060"/>
                </a:solidFill>
              </a:rPr>
              <a:t>Scarb</a:t>
            </a:r>
            <a:r>
              <a:rPr lang="en-GB" sz="2000" dirty="0">
                <a:solidFill>
                  <a:srgbClr val="002060"/>
                </a:solidFill>
              </a:rPr>
              <a:t>, Rye = 52% anxiety, 28% low mood</a:t>
            </a:r>
          </a:p>
          <a:p>
            <a:endParaRPr lang="en-GB" dirty="0">
              <a:solidFill>
                <a:srgbClr val="002060"/>
              </a:solidFill>
            </a:endParaRPr>
          </a:p>
        </p:txBody>
      </p:sp>
      <p:sp>
        <p:nvSpPr>
          <p:cNvPr id="13" name="Text Placeholder 12">
            <a:extLst>
              <a:ext uri="{FF2B5EF4-FFF2-40B4-BE49-F238E27FC236}">
                <a16:creationId xmlns:a16="http://schemas.microsoft.com/office/drawing/2014/main" id="{277CC434-0BA9-4985-B4C2-BBF46AC3DA92}"/>
              </a:ext>
            </a:extLst>
          </p:cNvPr>
          <p:cNvSpPr>
            <a:spLocks noGrp="1"/>
          </p:cNvSpPr>
          <p:nvPr>
            <p:ph type="body" sz="quarter" idx="3"/>
          </p:nvPr>
        </p:nvSpPr>
        <p:spPr>
          <a:xfrm>
            <a:off x="6172200" y="1418406"/>
            <a:ext cx="5183188" cy="823912"/>
          </a:xfrm>
        </p:spPr>
        <p:txBody>
          <a:bodyPr/>
          <a:lstStyle/>
          <a:p>
            <a:r>
              <a:rPr lang="en-GB" dirty="0">
                <a:solidFill>
                  <a:srgbClr val="002060"/>
                </a:solidFill>
              </a:rPr>
              <a:t>Mental health support teams in Bradford and Craven</a:t>
            </a:r>
          </a:p>
        </p:txBody>
      </p:sp>
      <p:sp>
        <p:nvSpPr>
          <p:cNvPr id="14" name="Content Placeholder 13">
            <a:extLst>
              <a:ext uri="{FF2B5EF4-FFF2-40B4-BE49-F238E27FC236}">
                <a16:creationId xmlns:a16="http://schemas.microsoft.com/office/drawing/2014/main" id="{D4F91F0E-2C52-482B-9F98-E4D4FBF99303}"/>
              </a:ext>
            </a:extLst>
          </p:cNvPr>
          <p:cNvSpPr>
            <a:spLocks noGrp="1"/>
          </p:cNvSpPr>
          <p:nvPr>
            <p:ph sz="quarter" idx="4"/>
          </p:nvPr>
        </p:nvSpPr>
        <p:spPr>
          <a:xfrm>
            <a:off x="6172200" y="2336426"/>
            <a:ext cx="5183188" cy="3853237"/>
          </a:xfrm>
        </p:spPr>
        <p:txBody>
          <a:bodyPr>
            <a:normAutofit fontScale="92500" lnSpcReduction="10000"/>
          </a:bodyPr>
          <a:lstStyle/>
          <a:p>
            <a:r>
              <a:rPr lang="en-GB" dirty="0">
                <a:solidFill>
                  <a:srgbClr val="002060"/>
                </a:solidFill>
              </a:rPr>
              <a:t>1 team in Craven</a:t>
            </a:r>
          </a:p>
          <a:p>
            <a:r>
              <a:rPr lang="en-GB" dirty="0">
                <a:solidFill>
                  <a:srgbClr val="002060"/>
                </a:solidFill>
              </a:rPr>
              <a:t>Cover 12 schools and 1 college</a:t>
            </a:r>
          </a:p>
          <a:p>
            <a:r>
              <a:rPr lang="en-GB" dirty="0">
                <a:solidFill>
                  <a:srgbClr val="002060"/>
                </a:solidFill>
              </a:rPr>
              <a:t>October 2022 – September 2023: 171 children and young people treated for their mental health and wellbeing</a:t>
            </a:r>
          </a:p>
        </p:txBody>
      </p:sp>
      <p:sp>
        <p:nvSpPr>
          <p:cNvPr id="6" name="Title 1">
            <a:extLst>
              <a:ext uri="{FF2B5EF4-FFF2-40B4-BE49-F238E27FC236}">
                <a16:creationId xmlns:a16="http://schemas.microsoft.com/office/drawing/2014/main" id="{CD9F41B9-340E-4559-85FD-F0485686F1CB}"/>
              </a:ext>
            </a:extLst>
          </p:cNvPr>
          <p:cNvSpPr txBox="1">
            <a:spLocks/>
          </p:cNvSpPr>
          <p:nvPr/>
        </p:nvSpPr>
        <p:spPr>
          <a:xfrm>
            <a:off x="838200" y="365126"/>
            <a:ext cx="3260834" cy="959178"/>
          </a:xfrm>
          <a:prstGeom prst="rect">
            <a:avLst/>
          </a:prstGeom>
          <a:solidFill>
            <a:schemeClr val="accent5">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2060"/>
                </a:solidFill>
              </a:rPr>
              <a:t>Getting help</a:t>
            </a:r>
          </a:p>
        </p:txBody>
      </p:sp>
      <p:graphicFrame>
        <p:nvGraphicFramePr>
          <p:cNvPr id="15" name="Chart 14">
            <a:extLst>
              <a:ext uri="{FF2B5EF4-FFF2-40B4-BE49-F238E27FC236}">
                <a16:creationId xmlns:a16="http://schemas.microsoft.com/office/drawing/2014/main" id="{FB448DFE-4CFB-7C31-0D48-4A4D79EC7315}"/>
              </a:ext>
            </a:extLst>
          </p:cNvPr>
          <p:cNvGraphicFramePr/>
          <p:nvPr>
            <p:extLst>
              <p:ext uri="{D42A27DB-BD31-4B8C-83A1-F6EECF244321}">
                <p14:modId xmlns:p14="http://schemas.microsoft.com/office/powerpoint/2010/main" val="1755616960"/>
              </p:ext>
            </p:extLst>
          </p:nvPr>
        </p:nvGraphicFramePr>
        <p:xfrm>
          <a:off x="1040176" y="2899365"/>
          <a:ext cx="3622237" cy="28489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5998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74F11AB8-D0AD-43B0-8D58-12D80115532D}"/>
              </a:ext>
            </a:extLst>
          </p:cNvPr>
          <p:cNvSpPr>
            <a:spLocks noGrp="1"/>
          </p:cNvSpPr>
          <p:nvPr>
            <p:ph type="body" idx="1"/>
          </p:nvPr>
        </p:nvSpPr>
        <p:spPr>
          <a:xfrm>
            <a:off x="839788" y="1471453"/>
            <a:ext cx="5157787" cy="959178"/>
          </a:xfrm>
        </p:spPr>
        <p:txBody>
          <a:bodyPr>
            <a:normAutofit/>
          </a:bodyPr>
          <a:lstStyle/>
          <a:p>
            <a:r>
              <a:rPr lang="en-GB" dirty="0">
                <a:solidFill>
                  <a:srgbClr val="002060"/>
                </a:solidFill>
              </a:rPr>
              <a:t>SEND Locality Hubs</a:t>
            </a:r>
          </a:p>
          <a:p>
            <a:endParaRPr lang="en-GB" dirty="0"/>
          </a:p>
        </p:txBody>
      </p:sp>
      <p:sp>
        <p:nvSpPr>
          <p:cNvPr id="12" name="Content Placeholder 11">
            <a:extLst>
              <a:ext uri="{FF2B5EF4-FFF2-40B4-BE49-F238E27FC236}">
                <a16:creationId xmlns:a16="http://schemas.microsoft.com/office/drawing/2014/main" id="{1EE03022-7319-48D3-8499-5B100C7CB9B3}"/>
              </a:ext>
            </a:extLst>
          </p:cNvPr>
          <p:cNvSpPr>
            <a:spLocks noGrp="1"/>
          </p:cNvSpPr>
          <p:nvPr>
            <p:ph sz="half" idx="2"/>
          </p:nvPr>
        </p:nvSpPr>
        <p:spPr>
          <a:xfrm>
            <a:off x="839788" y="2007476"/>
            <a:ext cx="5157787" cy="4850524"/>
          </a:xfrm>
        </p:spPr>
        <p:txBody>
          <a:bodyPr>
            <a:normAutofit/>
          </a:bodyPr>
          <a:lstStyle/>
          <a:p>
            <a:r>
              <a:rPr lang="en-GB" sz="2200" dirty="0">
                <a:solidFill>
                  <a:srgbClr val="002060"/>
                </a:solidFill>
              </a:rPr>
              <a:t>Range of specialist support from highly qualified staff who support families, schools and a range of organisations to help children with SEND</a:t>
            </a:r>
          </a:p>
          <a:p>
            <a:r>
              <a:rPr lang="en-GB" sz="2200" dirty="0">
                <a:solidFill>
                  <a:srgbClr val="002060"/>
                </a:solidFill>
              </a:rPr>
              <a:t>Each child has individual, clearly defined outcomes to be achieved as part of the specialist service caseload, which are shared with the child’s school and family</a:t>
            </a:r>
          </a:p>
          <a:p>
            <a:r>
              <a:rPr lang="en-GB" sz="2200" dirty="0">
                <a:solidFill>
                  <a:srgbClr val="002060"/>
                </a:solidFill>
              </a:rPr>
              <a:t>Q4 21/22 – Q4 22/23: 18% increase in referrals</a:t>
            </a:r>
          </a:p>
          <a:p>
            <a:r>
              <a:rPr lang="en-GB" sz="2200" dirty="0">
                <a:solidFill>
                  <a:srgbClr val="002060"/>
                </a:solidFill>
              </a:rPr>
              <a:t>1573 children supported across a range of specialist services</a:t>
            </a:r>
          </a:p>
          <a:p>
            <a:r>
              <a:rPr lang="en-GB" sz="2200" dirty="0">
                <a:solidFill>
                  <a:srgbClr val="002060"/>
                </a:solidFill>
              </a:rPr>
              <a:t>During Q4 22/23, 98% of outcomes partially or fully achieved</a:t>
            </a:r>
          </a:p>
        </p:txBody>
      </p:sp>
      <p:sp>
        <p:nvSpPr>
          <p:cNvPr id="13" name="Text Placeholder 12">
            <a:extLst>
              <a:ext uri="{FF2B5EF4-FFF2-40B4-BE49-F238E27FC236}">
                <a16:creationId xmlns:a16="http://schemas.microsoft.com/office/drawing/2014/main" id="{277CC434-0BA9-4985-B4C2-BBF46AC3DA92}"/>
              </a:ext>
            </a:extLst>
          </p:cNvPr>
          <p:cNvSpPr>
            <a:spLocks noGrp="1"/>
          </p:cNvSpPr>
          <p:nvPr>
            <p:ph type="body" sz="quarter" idx="3"/>
          </p:nvPr>
        </p:nvSpPr>
        <p:spPr>
          <a:xfrm>
            <a:off x="6194427" y="1504512"/>
            <a:ext cx="5183188" cy="551630"/>
          </a:xfrm>
        </p:spPr>
        <p:txBody>
          <a:bodyPr>
            <a:normAutofit/>
          </a:bodyPr>
          <a:lstStyle/>
          <a:p>
            <a:r>
              <a:rPr lang="en-GB" dirty="0">
                <a:solidFill>
                  <a:srgbClr val="002060"/>
                </a:solidFill>
              </a:rPr>
              <a:t>Early Help</a:t>
            </a:r>
          </a:p>
        </p:txBody>
      </p:sp>
      <p:sp>
        <p:nvSpPr>
          <p:cNvPr id="14" name="Content Placeholder 13">
            <a:extLst>
              <a:ext uri="{FF2B5EF4-FFF2-40B4-BE49-F238E27FC236}">
                <a16:creationId xmlns:a16="http://schemas.microsoft.com/office/drawing/2014/main" id="{D4F91F0E-2C52-482B-9F98-E4D4FBF99303}"/>
              </a:ext>
            </a:extLst>
          </p:cNvPr>
          <p:cNvSpPr>
            <a:spLocks noGrp="1"/>
          </p:cNvSpPr>
          <p:nvPr>
            <p:ph sz="quarter" idx="4"/>
          </p:nvPr>
        </p:nvSpPr>
        <p:spPr>
          <a:xfrm>
            <a:off x="6172200" y="2081046"/>
            <a:ext cx="5183188" cy="4761186"/>
          </a:xfrm>
        </p:spPr>
        <p:txBody>
          <a:bodyPr>
            <a:normAutofit/>
          </a:bodyPr>
          <a:lstStyle/>
          <a:p>
            <a:r>
              <a:rPr lang="en-GB" sz="2000" dirty="0">
                <a:solidFill>
                  <a:srgbClr val="002060"/>
                </a:solidFill>
              </a:rPr>
              <a:t>April-Sept 2023: 19% increase in new Early Help cases</a:t>
            </a:r>
          </a:p>
          <a:p>
            <a:endParaRPr lang="en-GB" sz="2200" dirty="0">
              <a:solidFill>
                <a:srgbClr val="002060"/>
              </a:solidFill>
            </a:endParaRPr>
          </a:p>
          <a:p>
            <a:endParaRPr lang="en-GB" sz="2200" dirty="0">
              <a:solidFill>
                <a:srgbClr val="002060"/>
              </a:solidFill>
            </a:endParaRPr>
          </a:p>
          <a:p>
            <a:endParaRPr lang="en-GB" sz="2200" dirty="0">
              <a:solidFill>
                <a:srgbClr val="002060"/>
              </a:solidFill>
            </a:endParaRPr>
          </a:p>
          <a:p>
            <a:endParaRPr lang="en-GB" sz="2200" dirty="0">
              <a:solidFill>
                <a:srgbClr val="002060"/>
              </a:solidFill>
            </a:endParaRPr>
          </a:p>
          <a:p>
            <a:endParaRPr lang="en-GB" sz="2200" dirty="0">
              <a:solidFill>
                <a:srgbClr val="002060"/>
              </a:solidFill>
            </a:endParaRPr>
          </a:p>
          <a:p>
            <a:endParaRPr lang="en-GB" sz="1200" dirty="0">
              <a:solidFill>
                <a:srgbClr val="002060"/>
              </a:solidFill>
            </a:endParaRPr>
          </a:p>
          <a:p>
            <a:r>
              <a:rPr lang="en-GB" sz="2000" dirty="0">
                <a:solidFill>
                  <a:srgbClr val="002060"/>
                </a:solidFill>
              </a:rPr>
              <a:t>Likely more than half cases have an element of SEMH, autism or ADHD</a:t>
            </a:r>
          </a:p>
          <a:p>
            <a:r>
              <a:rPr lang="en-GB" sz="2000" dirty="0">
                <a:solidFill>
                  <a:srgbClr val="002060"/>
                </a:solidFill>
              </a:rPr>
              <a:t>Social prescriber supports young people who are seen by Compass Phoenix and/or Specialist CAMHS</a:t>
            </a:r>
          </a:p>
          <a:p>
            <a:endParaRPr lang="en-GB" sz="2200" dirty="0">
              <a:solidFill>
                <a:srgbClr val="002060"/>
              </a:solidFill>
            </a:endParaRPr>
          </a:p>
        </p:txBody>
      </p:sp>
      <p:sp>
        <p:nvSpPr>
          <p:cNvPr id="6" name="Title 1">
            <a:extLst>
              <a:ext uri="{FF2B5EF4-FFF2-40B4-BE49-F238E27FC236}">
                <a16:creationId xmlns:a16="http://schemas.microsoft.com/office/drawing/2014/main" id="{CD9F41B9-340E-4559-85FD-F0485686F1CB}"/>
              </a:ext>
            </a:extLst>
          </p:cNvPr>
          <p:cNvSpPr txBox="1">
            <a:spLocks/>
          </p:cNvSpPr>
          <p:nvPr/>
        </p:nvSpPr>
        <p:spPr>
          <a:xfrm>
            <a:off x="839788" y="365126"/>
            <a:ext cx="4269829" cy="959178"/>
          </a:xfrm>
          <a:prstGeom prst="rect">
            <a:avLst/>
          </a:prstGeom>
          <a:solidFill>
            <a:srgbClr val="B889DB"/>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2060"/>
                </a:solidFill>
              </a:rPr>
              <a:t>Getting more help</a:t>
            </a:r>
          </a:p>
        </p:txBody>
      </p:sp>
      <p:pic>
        <p:nvPicPr>
          <p:cNvPr id="9" name="Picture 8">
            <a:extLst>
              <a:ext uri="{FF2B5EF4-FFF2-40B4-BE49-F238E27FC236}">
                <a16:creationId xmlns:a16="http://schemas.microsoft.com/office/drawing/2014/main" id="{508F6D51-DA26-4E94-8D04-678250444FF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395436" y="2639087"/>
            <a:ext cx="4956776" cy="2453671"/>
          </a:xfrm>
          <a:prstGeom prst="rect">
            <a:avLst/>
          </a:prstGeom>
          <a:noFill/>
        </p:spPr>
      </p:pic>
      <p:sp>
        <p:nvSpPr>
          <p:cNvPr id="4" name="TextBox 3">
            <a:extLst>
              <a:ext uri="{FF2B5EF4-FFF2-40B4-BE49-F238E27FC236}">
                <a16:creationId xmlns:a16="http://schemas.microsoft.com/office/drawing/2014/main" id="{BD7644E2-B93E-4AD9-8363-D528FE38026E}"/>
              </a:ext>
            </a:extLst>
          </p:cNvPr>
          <p:cNvSpPr txBox="1"/>
          <p:nvPr/>
        </p:nvSpPr>
        <p:spPr>
          <a:xfrm>
            <a:off x="6194424" y="220717"/>
            <a:ext cx="5183188" cy="1384995"/>
          </a:xfrm>
          <a:prstGeom prst="rect">
            <a:avLst/>
          </a:prstGeom>
          <a:noFill/>
        </p:spPr>
        <p:txBody>
          <a:bodyPr wrap="square" rtlCol="0">
            <a:spAutoFit/>
          </a:bodyPr>
          <a:lstStyle/>
          <a:p>
            <a:r>
              <a:rPr lang="en-GB" sz="2400" b="1" dirty="0">
                <a:solidFill>
                  <a:srgbClr val="002060"/>
                </a:solidFill>
              </a:rPr>
              <a:t>Locality Boards</a:t>
            </a:r>
          </a:p>
          <a:p>
            <a:r>
              <a:rPr lang="en-GB" sz="2000" dirty="0">
                <a:solidFill>
                  <a:srgbClr val="002060"/>
                </a:solidFill>
              </a:rPr>
              <a:t>5 Locality Boards serve all North Yorkshire schools, funding priorities according to local need e.g. Nurture</a:t>
            </a:r>
          </a:p>
        </p:txBody>
      </p:sp>
    </p:spTree>
    <p:extLst>
      <p:ext uri="{BB962C8B-B14F-4D97-AF65-F5344CB8AC3E}">
        <p14:creationId xmlns:p14="http://schemas.microsoft.com/office/powerpoint/2010/main" val="3070413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74F11AB8-D0AD-43B0-8D58-12D80115532D}"/>
              </a:ext>
            </a:extLst>
          </p:cNvPr>
          <p:cNvSpPr>
            <a:spLocks noGrp="1"/>
          </p:cNvSpPr>
          <p:nvPr>
            <p:ph type="body" idx="1"/>
          </p:nvPr>
        </p:nvSpPr>
        <p:spPr>
          <a:xfrm>
            <a:off x="839788" y="1418409"/>
            <a:ext cx="5157787" cy="823912"/>
          </a:xfrm>
        </p:spPr>
        <p:txBody>
          <a:bodyPr/>
          <a:lstStyle/>
          <a:p>
            <a:r>
              <a:rPr lang="en-GB" dirty="0">
                <a:solidFill>
                  <a:srgbClr val="002060"/>
                </a:solidFill>
              </a:rPr>
              <a:t>Eating Disorders Service, TEWV, excl. Craven</a:t>
            </a:r>
          </a:p>
        </p:txBody>
      </p:sp>
      <p:sp>
        <p:nvSpPr>
          <p:cNvPr id="12" name="Content Placeholder 11">
            <a:extLst>
              <a:ext uri="{FF2B5EF4-FFF2-40B4-BE49-F238E27FC236}">
                <a16:creationId xmlns:a16="http://schemas.microsoft.com/office/drawing/2014/main" id="{1EE03022-7319-48D3-8499-5B100C7CB9B3}"/>
              </a:ext>
            </a:extLst>
          </p:cNvPr>
          <p:cNvSpPr>
            <a:spLocks noGrp="1"/>
          </p:cNvSpPr>
          <p:nvPr>
            <p:ph sz="half" idx="2"/>
          </p:nvPr>
        </p:nvSpPr>
        <p:spPr>
          <a:xfrm>
            <a:off x="546538" y="2336426"/>
            <a:ext cx="5339255" cy="4156448"/>
          </a:xfrm>
        </p:spPr>
        <p:txBody>
          <a:bodyPr>
            <a:normAutofit/>
          </a:bodyPr>
          <a:lstStyle/>
          <a:p>
            <a:endParaRPr lang="en-GB" sz="2400" dirty="0">
              <a:solidFill>
                <a:srgbClr val="002060"/>
              </a:solidFill>
            </a:endParaRPr>
          </a:p>
          <a:p>
            <a:endParaRPr lang="en-GB" sz="2400" dirty="0">
              <a:solidFill>
                <a:srgbClr val="002060"/>
              </a:solidFill>
            </a:endParaRPr>
          </a:p>
          <a:p>
            <a:endParaRPr lang="en-GB" sz="2400" dirty="0">
              <a:solidFill>
                <a:srgbClr val="002060"/>
              </a:solidFill>
            </a:endParaRPr>
          </a:p>
          <a:p>
            <a:endParaRPr lang="en-GB" sz="2400" dirty="0">
              <a:solidFill>
                <a:srgbClr val="002060"/>
              </a:solidFill>
            </a:endParaRPr>
          </a:p>
          <a:p>
            <a:endParaRPr lang="en-GB" sz="2400" dirty="0">
              <a:solidFill>
                <a:srgbClr val="002060"/>
              </a:solidFill>
            </a:endParaRPr>
          </a:p>
          <a:p>
            <a:r>
              <a:rPr lang="en-GB" sz="2400" dirty="0">
                <a:solidFill>
                  <a:srgbClr val="002060"/>
                </a:solidFill>
              </a:rPr>
              <a:t>New intensive support team started Jan 23:</a:t>
            </a:r>
          </a:p>
          <a:p>
            <a:pPr lvl="1"/>
            <a:r>
              <a:rPr lang="en-GB" sz="2200" dirty="0">
                <a:solidFill>
                  <a:srgbClr val="002060"/>
                </a:solidFill>
              </a:rPr>
              <a:t>50% reduction in critical admissions</a:t>
            </a:r>
          </a:p>
          <a:p>
            <a:pPr lvl="1"/>
            <a:r>
              <a:rPr lang="en-GB" sz="2200" dirty="0">
                <a:solidFill>
                  <a:srgbClr val="002060"/>
                </a:solidFill>
              </a:rPr>
              <a:t>18.5% reduction in re-admissions in 6 months</a:t>
            </a:r>
          </a:p>
        </p:txBody>
      </p:sp>
      <p:sp>
        <p:nvSpPr>
          <p:cNvPr id="13" name="Text Placeholder 12">
            <a:extLst>
              <a:ext uri="{FF2B5EF4-FFF2-40B4-BE49-F238E27FC236}">
                <a16:creationId xmlns:a16="http://schemas.microsoft.com/office/drawing/2014/main" id="{277CC434-0BA9-4985-B4C2-BBF46AC3DA92}"/>
              </a:ext>
            </a:extLst>
          </p:cNvPr>
          <p:cNvSpPr>
            <a:spLocks noGrp="1"/>
          </p:cNvSpPr>
          <p:nvPr>
            <p:ph type="body" sz="quarter" idx="3"/>
          </p:nvPr>
        </p:nvSpPr>
        <p:spPr>
          <a:xfrm>
            <a:off x="6172200" y="1061055"/>
            <a:ext cx="5183188" cy="823912"/>
          </a:xfrm>
        </p:spPr>
        <p:txBody>
          <a:bodyPr/>
          <a:lstStyle/>
          <a:p>
            <a:r>
              <a:rPr lang="en-GB" dirty="0">
                <a:solidFill>
                  <a:srgbClr val="002060"/>
                </a:solidFill>
              </a:rPr>
              <a:t>Single Point of Access into Specialist CAMHS (TEWV) (Excl. Craven)</a:t>
            </a:r>
          </a:p>
        </p:txBody>
      </p:sp>
      <p:sp>
        <p:nvSpPr>
          <p:cNvPr id="14" name="Content Placeholder 13">
            <a:extLst>
              <a:ext uri="{FF2B5EF4-FFF2-40B4-BE49-F238E27FC236}">
                <a16:creationId xmlns:a16="http://schemas.microsoft.com/office/drawing/2014/main" id="{D4F91F0E-2C52-482B-9F98-E4D4FBF99303}"/>
              </a:ext>
            </a:extLst>
          </p:cNvPr>
          <p:cNvSpPr>
            <a:spLocks noGrp="1"/>
          </p:cNvSpPr>
          <p:nvPr>
            <p:ph sz="quarter" idx="4"/>
          </p:nvPr>
        </p:nvSpPr>
        <p:spPr>
          <a:xfrm>
            <a:off x="5997574" y="1884967"/>
            <a:ext cx="5963197" cy="4973033"/>
          </a:xfrm>
        </p:spPr>
        <p:txBody>
          <a:bodyPr>
            <a:normAutofit/>
          </a:bodyPr>
          <a:lstStyle/>
          <a:p>
            <a:r>
              <a:rPr lang="en-GB" sz="2400" dirty="0">
                <a:solidFill>
                  <a:srgbClr val="002060"/>
                </a:solidFill>
              </a:rPr>
              <a:t>NB referral figures include City of York:</a:t>
            </a:r>
          </a:p>
          <a:p>
            <a:endParaRPr lang="en-GB" sz="2400" dirty="0">
              <a:solidFill>
                <a:srgbClr val="002060"/>
              </a:solidFill>
            </a:endParaRPr>
          </a:p>
          <a:p>
            <a:endParaRPr lang="en-GB" sz="2400" dirty="0">
              <a:solidFill>
                <a:srgbClr val="002060"/>
              </a:solidFill>
            </a:endParaRPr>
          </a:p>
          <a:p>
            <a:endParaRPr lang="en-GB" sz="2400" dirty="0">
              <a:solidFill>
                <a:srgbClr val="002060"/>
              </a:solidFill>
            </a:endParaRPr>
          </a:p>
          <a:p>
            <a:endParaRPr lang="en-GB" sz="1000" dirty="0">
              <a:solidFill>
                <a:srgbClr val="002060"/>
              </a:solidFill>
            </a:endParaRPr>
          </a:p>
          <a:p>
            <a:endParaRPr lang="en-GB" sz="2400" dirty="0">
              <a:solidFill>
                <a:srgbClr val="002060"/>
              </a:solidFill>
            </a:endParaRPr>
          </a:p>
          <a:p>
            <a:r>
              <a:rPr lang="en-GB" sz="2400" dirty="0">
                <a:solidFill>
                  <a:srgbClr val="002060"/>
                </a:solidFill>
              </a:rPr>
              <a:t>Crisis referrals are similar to last year</a:t>
            </a:r>
          </a:p>
          <a:p>
            <a:r>
              <a:rPr lang="en-GB" sz="2400" dirty="0">
                <a:solidFill>
                  <a:srgbClr val="002060"/>
                </a:solidFill>
              </a:rPr>
              <a:t>Community assessment waits </a:t>
            </a:r>
            <a:r>
              <a:rPr lang="en-GB" sz="2000" dirty="0">
                <a:solidFill>
                  <a:srgbClr val="002060"/>
                </a:solidFill>
              </a:rPr>
              <a:t>(</a:t>
            </a:r>
            <a:r>
              <a:rPr lang="en-GB" sz="2000" dirty="0" err="1">
                <a:solidFill>
                  <a:srgbClr val="002060"/>
                </a:solidFill>
              </a:rPr>
              <a:t>exl</a:t>
            </a:r>
            <a:r>
              <a:rPr lang="en-GB" sz="2000" dirty="0">
                <a:solidFill>
                  <a:srgbClr val="002060"/>
                </a:solidFill>
              </a:rPr>
              <a:t>. ADHD):</a:t>
            </a:r>
            <a:endParaRPr lang="en-GB" sz="2400" dirty="0">
              <a:solidFill>
                <a:srgbClr val="002060"/>
              </a:solidFill>
            </a:endParaRPr>
          </a:p>
          <a:p>
            <a:pPr lvl="1"/>
            <a:r>
              <a:rPr lang="en-GB" sz="2000" dirty="0">
                <a:solidFill>
                  <a:srgbClr val="002060"/>
                </a:solidFill>
              </a:rPr>
              <a:t>Northallerton, Harr = 2-3 weeks</a:t>
            </a:r>
          </a:p>
          <a:p>
            <a:pPr lvl="1"/>
            <a:r>
              <a:rPr lang="en-GB" sz="2000" dirty="0" err="1">
                <a:solidFill>
                  <a:srgbClr val="002060"/>
                </a:solidFill>
              </a:rPr>
              <a:t>Scarb</a:t>
            </a:r>
            <a:r>
              <a:rPr lang="en-GB" sz="2000" dirty="0">
                <a:solidFill>
                  <a:srgbClr val="002060"/>
                </a:solidFill>
              </a:rPr>
              <a:t> = 5-6 weeks</a:t>
            </a:r>
          </a:p>
          <a:p>
            <a:pPr lvl="1"/>
            <a:r>
              <a:rPr lang="en-GB" sz="2000" dirty="0">
                <a:solidFill>
                  <a:srgbClr val="002060"/>
                </a:solidFill>
              </a:rPr>
              <a:t>Selby = 8-10 weeks</a:t>
            </a:r>
          </a:p>
          <a:p>
            <a:pPr marL="0" indent="0">
              <a:buNone/>
            </a:pPr>
            <a:endParaRPr lang="en-GB" sz="2400" dirty="0">
              <a:solidFill>
                <a:srgbClr val="002060"/>
              </a:solidFill>
            </a:endParaRPr>
          </a:p>
        </p:txBody>
      </p:sp>
      <p:sp>
        <p:nvSpPr>
          <p:cNvPr id="9" name="Title 1">
            <a:extLst>
              <a:ext uri="{FF2B5EF4-FFF2-40B4-BE49-F238E27FC236}">
                <a16:creationId xmlns:a16="http://schemas.microsoft.com/office/drawing/2014/main" id="{20697730-31FA-4175-93C3-74F3A8695CA3}"/>
              </a:ext>
            </a:extLst>
          </p:cNvPr>
          <p:cNvSpPr txBox="1">
            <a:spLocks/>
          </p:cNvSpPr>
          <p:nvPr/>
        </p:nvSpPr>
        <p:spPr>
          <a:xfrm>
            <a:off x="3037840" y="257031"/>
            <a:ext cx="5263229" cy="823912"/>
          </a:xfrm>
          <a:prstGeom prst="rect">
            <a:avLst/>
          </a:prstGeom>
          <a:solidFill>
            <a:srgbClr val="FFC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2060"/>
                </a:solidFill>
              </a:rPr>
              <a:t>Getting    risk support</a:t>
            </a:r>
          </a:p>
        </p:txBody>
      </p:sp>
      <p:graphicFrame>
        <p:nvGraphicFramePr>
          <p:cNvPr id="16" name="Chart 15">
            <a:extLst>
              <a:ext uri="{FF2B5EF4-FFF2-40B4-BE49-F238E27FC236}">
                <a16:creationId xmlns:a16="http://schemas.microsoft.com/office/drawing/2014/main" id="{28D640C2-C5F8-42D1-BC87-AEAB88E4AC3D}"/>
              </a:ext>
            </a:extLst>
          </p:cNvPr>
          <p:cNvGraphicFramePr/>
          <p:nvPr>
            <p:extLst>
              <p:ext uri="{D42A27DB-BD31-4B8C-83A1-F6EECF244321}">
                <p14:modId xmlns:p14="http://schemas.microsoft.com/office/powerpoint/2010/main" val="3793776308"/>
              </p:ext>
            </p:extLst>
          </p:nvPr>
        </p:nvGraphicFramePr>
        <p:xfrm>
          <a:off x="1240220" y="2622330"/>
          <a:ext cx="3027527" cy="189711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a:extLst>
              <a:ext uri="{FF2B5EF4-FFF2-40B4-BE49-F238E27FC236}">
                <a16:creationId xmlns:a16="http://schemas.microsoft.com/office/drawing/2014/main" id="{7469348D-80D4-D716-FB7F-13C352C4109D}"/>
              </a:ext>
            </a:extLst>
          </p:cNvPr>
          <p:cNvGraphicFramePr/>
          <p:nvPr>
            <p:extLst>
              <p:ext uri="{D42A27DB-BD31-4B8C-83A1-F6EECF244321}">
                <p14:modId xmlns:p14="http://schemas.microsoft.com/office/powerpoint/2010/main" val="2239359778"/>
              </p:ext>
            </p:extLst>
          </p:nvPr>
        </p:nvGraphicFramePr>
        <p:xfrm>
          <a:off x="7315200" y="2254035"/>
          <a:ext cx="3552497" cy="2044696"/>
        </p:xfrm>
        <a:graphic>
          <a:graphicData uri="http://schemas.openxmlformats.org/drawingml/2006/chart">
            <c:chart xmlns:c="http://schemas.openxmlformats.org/drawingml/2006/chart" xmlns:r="http://schemas.openxmlformats.org/officeDocument/2006/relationships" r:id="rId3"/>
          </a:graphicData>
        </a:graphic>
      </p:graphicFrame>
      <p:sp>
        <p:nvSpPr>
          <p:cNvPr id="18" name="Title 1">
            <a:extLst>
              <a:ext uri="{FF2B5EF4-FFF2-40B4-BE49-F238E27FC236}">
                <a16:creationId xmlns:a16="http://schemas.microsoft.com/office/drawing/2014/main" id="{76550ABC-6513-4E06-8FB8-ADB9A1299C34}"/>
              </a:ext>
            </a:extLst>
          </p:cNvPr>
          <p:cNvSpPr txBox="1">
            <a:spLocks/>
          </p:cNvSpPr>
          <p:nvPr/>
        </p:nvSpPr>
        <p:spPr>
          <a:xfrm>
            <a:off x="545148" y="256266"/>
            <a:ext cx="4269829" cy="823912"/>
          </a:xfrm>
          <a:prstGeom prst="rect">
            <a:avLst/>
          </a:prstGeom>
          <a:solidFill>
            <a:srgbClr val="B889DB"/>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2060"/>
                </a:solidFill>
              </a:rPr>
              <a:t>Getting more help</a:t>
            </a:r>
          </a:p>
        </p:txBody>
      </p:sp>
      <p:sp>
        <p:nvSpPr>
          <p:cNvPr id="2" name="Right Triangle 1">
            <a:extLst>
              <a:ext uri="{FF2B5EF4-FFF2-40B4-BE49-F238E27FC236}">
                <a16:creationId xmlns:a16="http://schemas.microsoft.com/office/drawing/2014/main" id="{3255F462-0A53-4324-A285-E3DCC8D1A640}"/>
              </a:ext>
            </a:extLst>
          </p:cNvPr>
          <p:cNvSpPr/>
          <p:nvPr/>
        </p:nvSpPr>
        <p:spPr>
          <a:xfrm flipV="1">
            <a:off x="4814977" y="256266"/>
            <a:ext cx="549503" cy="788763"/>
          </a:xfrm>
          <a:prstGeom prst="rtTriangle">
            <a:avLst/>
          </a:prstGeom>
          <a:solidFill>
            <a:srgbClr val="B889DB"/>
          </a:solidFill>
          <a:ln>
            <a:solidFill>
              <a:srgbClr val="B889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35007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74F11AB8-D0AD-43B0-8D58-12D80115532D}"/>
              </a:ext>
            </a:extLst>
          </p:cNvPr>
          <p:cNvSpPr>
            <a:spLocks noGrp="1"/>
          </p:cNvSpPr>
          <p:nvPr>
            <p:ph type="body" idx="1"/>
          </p:nvPr>
        </p:nvSpPr>
        <p:spPr>
          <a:xfrm>
            <a:off x="839788" y="1472838"/>
            <a:ext cx="5157787" cy="823912"/>
          </a:xfrm>
        </p:spPr>
        <p:txBody>
          <a:bodyPr/>
          <a:lstStyle/>
          <a:p>
            <a:r>
              <a:rPr lang="en-GB" dirty="0">
                <a:solidFill>
                  <a:srgbClr val="002060"/>
                </a:solidFill>
              </a:rPr>
              <a:t>Specialist CAMHS, Craven</a:t>
            </a:r>
          </a:p>
        </p:txBody>
      </p:sp>
      <p:sp>
        <p:nvSpPr>
          <p:cNvPr id="12" name="Content Placeholder 11">
            <a:extLst>
              <a:ext uri="{FF2B5EF4-FFF2-40B4-BE49-F238E27FC236}">
                <a16:creationId xmlns:a16="http://schemas.microsoft.com/office/drawing/2014/main" id="{1EE03022-7319-48D3-8499-5B100C7CB9B3}"/>
              </a:ext>
            </a:extLst>
          </p:cNvPr>
          <p:cNvSpPr>
            <a:spLocks noGrp="1"/>
          </p:cNvSpPr>
          <p:nvPr>
            <p:ph sz="half" idx="2"/>
          </p:nvPr>
        </p:nvSpPr>
        <p:spPr>
          <a:xfrm>
            <a:off x="546539" y="2336426"/>
            <a:ext cx="5157788" cy="4521574"/>
          </a:xfrm>
        </p:spPr>
        <p:txBody>
          <a:bodyPr>
            <a:normAutofit fontScale="92500"/>
          </a:bodyPr>
          <a:lstStyle/>
          <a:p>
            <a:r>
              <a:rPr lang="en-GB" sz="2600" dirty="0">
                <a:solidFill>
                  <a:srgbClr val="002060"/>
                </a:solidFill>
              </a:rPr>
              <a:t>Large caseload increase </a:t>
            </a:r>
            <a:r>
              <a:rPr lang="en-GB" sz="2400" dirty="0">
                <a:solidFill>
                  <a:srgbClr val="002060"/>
                </a:solidFill>
              </a:rPr>
              <a:t>(incl. Bradford and eating disorders and neurodiversity)</a:t>
            </a:r>
          </a:p>
          <a:p>
            <a:endParaRPr lang="en-GB" sz="2400" dirty="0">
              <a:solidFill>
                <a:srgbClr val="002060"/>
              </a:solidFill>
            </a:endParaRPr>
          </a:p>
          <a:p>
            <a:endParaRPr lang="en-GB" sz="2400" dirty="0">
              <a:solidFill>
                <a:srgbClr val="002060"/>
              </a:solidFill>
            </a:endParaRPr>
          </a:p>
          <a:p>
            <a:endParaRPr lang="en-GB" sz="2400" dirty="0">
              <a:solidFill>
                <a:srgbClr val="002060"/>
              </a:solidFill>
            </a:endParaRPr>
          </a:p>
          <a:p>
            <a:endParaRPr lang="en-GB" sz="2400" dirty="0">
              <a:solidFill>
                <a:srgbClr val="002060"/>
              </a:solidFill>
            </a:endParaRPr>
          </a:p>
          <a:p>
            <a:r>
              <a:rPr lang="en-GB" sz="2400" dirty="0">
                <a:solidFill>
                  <a:srgbClr val="002060"/>
                </a:solidFill>
              </a:rPr>
              <a:t>Nearly 83% of children and young people were waiting less than 18 weeks from referral to starting treatment in September 2023</a:t>
            </a:r>
          </a:p>
          <a:p>
            <a:r>
              <a:rPr lang="en-GB" sz="2400" dirty="0">
                <a:solidFill>
                  <a:srgbClr val="002060"/>
                </a:solidFill>
              </a:rPr>
              <a:t>There is a directory of support services and “safe and well” checks whilst waiting</a:t>
            </a:r>
          </a:p>
        </p:txBody>
      </p:sp>
      <p:sp>
        <p:nvSpPr>
          <p:cNvPr id="9" name="Title 1">
            <a:extLst>
              <a:ext uri="{FF2B5EF4-FFF2-40B4-BE49-F238E27FC236}">
                <a16:creationId xmlns:a16="http://schemas.microsoft.com/office/drawing/2014/main" id="{20697730-31FA-4175-93C3-74F3A8695CA3}"/>
              </a:ext>
            </a:extLst>
          </p:cNvPr>
          <p:cNvSpPr txBox="1">
            <a:spLocks/>
          </p:cNvSpPr>
          <p:nvPr/>
        </p:nvSpPr>
        <p:spPr>
          <a:xfrm>
            <a:off x="3080652" y="343354"/>
            <a:ext cx="5736777" cy="813024"/>
          </a:xfrm>
          <a:prstGeom prst="rect">
            <a:avLst/>
          </a:prstGeom>
          <a:solidFill>
            <a:srgbClr val="FFC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2060"/>
                </a:solidFill>
              </a:rPr>
              <a:t>Getting      risk support</a:t>
            </a:r>
          </a:p>
        </p:txBody>
      </p:sp>
      <p:pic>
        <p:nvPicPr>
          <p:cNvPr id="10" name="Picture 9">
            <a:extLst>
              <a:ext uri="{FF2B5EF4-FFF2-40B4-BE49-F238E27FC236}">
                <a16:creationId xmlns:a16="http://schemas.microsoft.com/office/drawing/2014/main" id="{915BAA21-9C26-0103-6A1E-9AA284705403}"/>
              </a:ext>
            </a:extLst>
          </p:cNvPr>
          <p:cNvPicPr/>
          <p:nvPr/>
        </p:nvPicPr>
        <p:blipFill>
          <a:blip r:embed="rId2">
            <a:extLst>
              <a:ext uri="{28A0092B-C50C-407E-A947-70E740481C1C}">
                <a14:useLocalDpi xmlns:a14="http://schemas.microsoft.com/office/drawing/2010/main" val="0"/>
              </a:ext>
            </a:extLst>
          </a:blip>
          <a:stretch>
            <a:fillRect/>
          </a:stretch>
        </p:blipFill>
        <p:spPr>
          <a:xfrm>
            <a:off x="907731" y="3148890"/>
            <a:ext cx="4431030" cy="1558925"/>
          </a:xfrm>
          <a:prstGeom prst="rect">
            <a:avLst/>
          </a:prstGeom>
        </p:spPr>
      </p:pic>
      <p:pic>
        <p:nvPicPr>
          <p:cNvPr id="15" name="Content Placeholder 5" descr="Image result for ithrive">
            <a:extLst>
              <a:ext uri="{FF2B5EF4-FFF2-40B4-BE49-F238E27FC236}">
                <a16:creationId xmlns:a16="http://schemas.microsoft.com/office/drawing/2014/main" id="{0736DEDF-6C60-4AA1-AE62-E6335E228AE8}"/>
              </a:ext>
            </a:extLst>
          </p:cNvPr>
          <p:cNvPicPr>
            <a:picLocks noGrp="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6800193" y="1895859"/>
            <a:ext cx="3715407" cy="4262922"/>
          </a:xfrm>
          <a:prstGeom prst="rect">
            <a:avLst/>
          </a:prstGeom>
          <a:noFill/>
          <a:ln>
            <a:noFill/>
          </a:ln>
        </p:spPr>
      </p:pic>
      <p:sp>
        <p:nvSpPr>
          <p:cNvPr id="18" name="Title 1">
            <a:extLst>
              <a:ext uri="{FF2B5EF4-FFF2-40B4-BE49-F238E27FC236}">
                <a16:creationId xmlns:a16="http://schemas.microsoft.com/office/drawing/2014/main" id="{9D6E2F58-A1AB-4B66-9E9E-505703DD2BA3}"/>
              </a:ext>
            </a:extLst>
          </p:cNvPr>
          <p:cNvSpPr txBox="1">
            <a:spLocks/>
          </p:cNvSpPr>
          <p:nvPr/>
        </p:nvSpPr>
        <p:spPr>
          <a:xfrm>
            <a:off x="545148" y="343354"/>
            <a:ext cx="4269829" cy="813026"/>
          </a:xfrm>
          <a:prstGeom prst="rect">
            <a:avLst/>
          </a:prstGeom>
          <a:solidFill>
            <a:srgbClr val="B889DB"/>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2060"/>
                </a:solidFill>
              </a:rPr>
              <a:t>Getting more help</a:t>
            </a:r>
          </a:p>
        </p:txBody>
      </p:sp>
      <p:sp>
        <p:nvSpPr>
          <p:cNvPr id="19" name="Right Triangle 18">
            <a:extLst>
              <a:ext uri="{FF2B5EF4-FFF2-40B4-BE49-F238E27FC236}">
                <a16:creationId xmlns:a16="http://schemas.microsoft.com/office/drawing/2014/main" id="{0B1E7FAF-D7EA-47F4-8D4B-D747D33C7FAD}"/>
              </a:ext>
            </a:extLst>
          </p:cNvPr>
          <p:cNvSpPr/>
          <p:nvPr/>
        </p:nvSpPr>
        <p:spPr>
          <a:xfrm flipV="1">
            <a:off x="4814977" y="343354"/>
            <a:ext cx="549503" cy="788763"/>
          </a:xfrm>
          <a:prstGeom prst="rtTriangle">
            <a:avLst/>
          </a:prstGeom>
          <a:solidFill>
            <a:srgbClr val="B889DB"/>
          </a:solidFill>
          <a:ln>
            <a:solidFill>
              <a:srgbClr val="B889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6321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a:xfrm>
            <a:off x="838200" y="294005"/>
            <a:ext cx="10515600" cy="1325563"/>
          </a:xfrm>
        </p:spPr>
        <p:txBody>
          <a:bodyPr/>
          <a:lstStyle/>
          <a:p>
            <a:r>
              <a:rPr lang="en-GB" b="1" dirty="0">
                <a:solidFill>
                  <a:srgbClr val="002060"/>
                </a:solidFill>
              </a:rPr>
              <a:t>Autism</a:t>
            </a:r>
          </a:p>
        </p:txBody>
      </p:sp>
      <p:sp>
        <p:nvSpPr>
          <p:cNvPr id="6" name="Content Placeholder 5">
            <a:extLst>
              <a:ext uri="{FF2B5EF4-FFF2-40B4-BE49-F238E27FC236}">
                <a16:creationId xmlns:a16="http://schemas.microsoft.com/office/drawing/2014/main" id="{4BDCF89B-C070-45EE-8941-B3DB1B3D96B5}"/>
              </a:ext>
            </a:extLst>
          </p:cNvPr>
          <p:cNvSpPr>
            <a:spLocks noGrp="1"/>
          </p:cNvSpPr>
          <p:nvPr>
            <p:ph sz="half" idx="2"/>
          </p:nvPr>
        </p:nvSpPr>
        <p:spPr>
          <a:xfrm>
            <a:off x="325118" y="5994400"/>
            <a:ext cx="7680964" cy="667067"/>
          </a:xfrm>
        </p:spPr>
        <p:txBody>
          <a:bodyPr>
            <a:normAutofit/>
          </a:bodyPr>
          <a:lstStyle/>
          <a:p>
            <a:r>
              <a:rPr lang="en-GB" sz="2400" dirty="0">
                <a:solidFill>
                  <a:srgbClr val="002060"/>
                </a:solidFill>
              </a:rPr>
              <a:t>NB new all-age autism strategy consultation currently live </a:t>
            </a:r>
          </a:p>
        </p:txBody>
      </p:sp>
      <p:sp>
        <p:nvSpPr>
          <p:cNvPr id="9" name="Text Box 50">
            <a:extLst>
              <a:ext uri="{FF2B5EF4-FFF2-40B4-BE49-F238E27FC236}">
                <a16:creationId xmlns:a16="http://schemas.microsoft.com/office/drawing/2014/main" id="{6726A0C5-83A4-4960-AE11-2AA79945EA19}"/>
              </a:ext>
            </a:extLst>
          </p:cNvPr>
          <p:cNvSpPr txBox="1"/>
          <p:nvPr/>
        </p:nvSpPr>
        <p:spPr>
          <a:xfrm>
            <a:off x="152400" y="1598294"/>
            <a:ext cx="3931920" cy="4131946"/>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2400" b="1" kern="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Craven</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Provider BDCFT</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Data includes all neurodiversity</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Waiting list = 132 children (May 23)</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 new child added to the waiting list from May 23 could wait around 38 months</a:t>
            </a:r>
          </a:p>
          <a:p>
            <a:pPr marL="342900" lvl="0" indent="-342900">
              <a:lnSpc>
                <a:spcPct val="107000"/>
              </a:lnSpc>
              <a:spcAft>
                <a:spcPts val="800"/>
              </a:spcAft>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Diagnosis made in over 80%</a:t>
            </a:r>
          </a:p>
        </p:txBody>
      </p:sp>
      <p:sp>
        <p:nvSpPr>
          <p:cNvPr id="10" name="Text Box 51">
            <a:extLst>
              <a:ext uri="{FF2B5EF4-FFF2-40B4-BE49-F238E27FC236}">
                <a16:creationId xmlns:a16="http://schemas.microsoft.com/office/drawing/2014/main" id="{55E68B5F-7DEC-40EC-9009-FCECB7497BE7}"/>
              </a:ext>
            </a:extLst>
          </p:cNvPr>
          <p:cNvSpPr txBox="1"/>
          <p:nvPr/>
        </p:nvSpPr>
        <p:spPr>
          <a:xfrm>
            <a:off x="4246880" y="1599248"/>
            <a:ext cx="3759202" cy="4131946"/>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tabLst>
                <a:tab pos="2865755" algn="ctr"/>
                <a:tab pos="5731510" algn="r"/>
                <a:tab pos="457200" algn="l"/>
              </a:tabLst>
            </a:pPr>
            <a:r>
              <a:rPr lang="en-GB"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Scarborough/Whitby/ Ryedale</a:t>
            </a:r>
            <a:endPar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Provider ABL</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Capacity 20 referrals/month</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Demand 27 referrals/month</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Waiting list  = 114 children (Sept 23)</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Average assessment wait = 44 weeks (Sept 23)</a:t>
            </a:r>
          </a:p>
          <a:p>
            <a:pPr marL="342900" lvl="0" indent="-342900">
              <a:lnSpc>
                <a:spcPct val="107000"/>
              </a:lnSpc>
              <a:spcAft>
                <a:spcPts val="800"/>
              </a:spcAft>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Autism diagnosis made in 71-81% (Jan-Sept 23)</a:t>
            </a:r>
          </a:p>
        </p:txBody>
      </p:sp>
      <p:sp>
        <p:nvSpPr>
          <p:cNvPr id="11" name="Text Box 52">
            <a:extLst>
              <a:ext uri="{FF2B5EF4-FFF2-40B4-BE49-F238E27FC236}">
                <a16:creationId xmlns:a16="http://schemas.microsoft.com/office/drawing/2014/main" id="{FF373D8B-4641-4242-A7D2-D8786B6EADBF}"/>
              </a:ext>
            </a:extLst>
          </p:cNvPr>
          <p:cNvSpPr txBox="1"/>
          <p:nvPr/>
        </p:nvSpPr>
        <p:spPr>
          <a:xfrm>
            <a:off x="8107680" y="1608453"/>
            <a:ext cx="3759202" cy="483589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tabLst>
                <a:tab pos="2865755" algn="ctr"/>
                <a:tab pos="5731510" algn="r"/>
                <a:tab pos="457200" algn="l"/>
              </a:tabLst>
            </a:pPr>
            <a:r>
              <a:rPr lang="en-GB"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Harrogate/</a:t>
            </a:r>
            <a:r>
              <a:rPr lang="en-GB" sz="2400" b="1"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Ham&amp;Rich</a:t>
            </a:r>
            <a:endPar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Provider HDFT</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Capacity 40 referrals/month </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Demand 80 referrals/month</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Waiting list = 1044 children (Sept 23)</a:t>
            </a: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Ave assessment wait = 58 </a:t>
            </a:r>
            <a:r>
              <a:rPr lang="en-GB" sz="22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wks</a:t>
            </a:r>
            <a:endPar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Autism diagnosis made in 92-100% (Jan-Sept 23)</a:t>
            </a:r>
          </a:p>
          <a:p>
            <a:pPr marL="342900" lvl="0" indent="-342900">
              <a:lnSpc>
                <a:spcPct val="107000"/>
              </a:lnSpc>
              <a:spcAft>
                <a:spcPts val="800"/>
              </a:spcAft>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New referral system with triage to offer support earlier</a:t>
            </a:r>
          </a:p>
        </p:txBody>
      </p:sp>
    </p:spTree>
    <p:extLst>
      <p:ext uri="{BB962C8B-B14F-4D97-AF65-F5344CB8AC3E}">
        <p14:creationId xmlns:p14="http://schemas.microsoft.com/office/powerpoint/2010/main" val="1669295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a:xfrm>
            <a:off x="839788" y="294005"/>
            <a:ext cx="10515600" cy="1325563"/>
          </a:xfrm>
        </p:spPr>
        <p:txBody>
          <a:bodyPr/>
          <a:lstStyle/>
          <a:p>
            <a:r>
              <a:rPr lang="en-GB" b="1" dirty="0">
                <a:solidFill>
                  <a:srgbClr val="002060"/>
                </a:solidFill>
              </a:rPr>
              <a:t>Schools</a:t>
            </a:r>
          </a:p>
        </p:txBody>
      </p:sp>
      <p:sp>
        <p:nvSpPr>
          <p:cNvPr id="3" name="Text Placeholder 2">
            <a:extLst>
              <a:ext uri="{FF2B5EF4-FFF2-40B4-BE49-F238E27FC236}">
                <a16:creationId xmlns:a16="http://schemas.microsoft.com/office/drawing/2014/main" id="{56E34375-3F4A-4144-B3DA-A5E0D964C11B}"/>
              </a:ext>
            </a:extLst>
          </p:cNvPr>
          <p:cNvSpPr>
            <a:spLocks noGrp="1"/>
          </p:cNvSpPr>
          <p:nvPr>
            <p:ph type="body" idx="1"/>
          </p:nvPr>
        </p:nvSpPr>
        <p:spPr>
          <a:xfrm>
            <a:off x="839788" y="1284923"/>
            <a:ext cx="5157787" cy="823912"/>
          </a:xfrm>
        </p:spPr>
        <p:txBody>
          <a:bodyPr/>
          <a:lstStyle/>
          <a:p>
            <a:r>
              <a:rPr lang="en-GB" dirty="0">
                <a:solidFill>
                  <a:srgbClr val="002060"/>
                </a:solidFill>
              </a:rPr>
              <a:t>Healthy Schools Awards Programme</a:t>
            </a:r>
          </a:p>
        </p:txBody>
      </p:sp>
      <p:sp>
        <p:nvSpPr>
          <p:cNvPr id="7" name="Content Placeholder 6">
            <a:extLst>
              <a:ext uri="{FF2B5EF4-FFF2-40B4-BE49-F238E27FC236}">
                <a16:creationId xmlns:a16="http://schemas.microsoft.com/office/drawing/2014/main" id="{49A536B7-2352-4C34-9330-12F6BF85C2A6}"/>
              </a:ext>
            </a:extLst>
          </p:cNvPr>
          <p:cNvSpPr>
            <a:spLocks noGrp="1"/>
          </p:cNvSpPr>
          <p:nvPr>
            <p:ph sz="half" idx="2"/>
          </p:nvPr>
        </p:nvSpPr>
        <p:spPr>
          <a:xfrm>
            <a:off x="375920" y="2225992"/>
            <a:ext cx="5621655" cy="4428807"/>
          </a:xfrm>
        </p:spPr>
        <p:txBody>
          <a:bodyPr>
            <a:normAutofit fontScale="92500" lnSpcReduction="20000"/>
          </a:bodyPr>
          <a:lstStyle/>
          <a:p>
            <a:r>
              <a:rPr lang="en-GB" dirty="0">
                <a:solidFill>
                  <a:srgbClr val="002060"/>
                </a:solidFill>
              </a:rPr>
              <a:t>Over 80% of primary schools signed up and working towards awards</a:t>
            </a:r>
          </a:p>
          <a:p>
            <a:r>
              <a:rPr lang="en-GB" dirty="0">
                <a:solidFill>
                  <a:srgbClr val="002060"/>
                </a:solidFill>
              </a:rPr>
              <a:t>Online event, March had 2,000 pupils</a:t>
            </a:r>
          </a:p>
          <a:p>
            <a:r>
              <a:rPr lang="en-GB" dirty="0">
                <a:solidFill>
                  <a:srgbClr val="002060"/>
                </a:solidFill>
              </a:rPr>
              <a:t>RHS Harlow </a:t>
            </a:r>
            <a:r>
              <a:rPr lang="en-GB" dirty="0" err="1">
                <a:solidFill>
                  <a:srgbClr val="002060"/>
                </a:solidFill>
              </a:rPr>
              <a:t>Carr</a:t>
            </a:r>
            <a:r>
              <a:rPr lang="en-GB" dirty="0">
                <a:solidFill>
                  <a:srgbClr val="002060"/>
                </a:solidFill>
              </a:rPr>
              <a:t> in June</a:t>
            </a:r>
          </a:p>
          <a:p>
            <a:r>
              <a:rPr lang="en-GB" dirty="0">
                <a:solidFill>
                  <a:srgbClr val="002060"/>
                </a:solidFill>
              </a:rPr>
              <a:t>East </a:t>
            </a:r>
            <a:r>
              <a:rPr lang="en-GB" dirty="0" err="1">
                <a:solidFill>
                  <a:srgbClr val="002060"/>
                </a:solidFill>
              </a:rPr>
              <a:t>Barnby</a:t>
            </a:r>
            <a:r>
              <a:rPr lang="en-GB" dirty="0">
                <a:solidFill>
                  <a:srgbClr val="002060"/>
                </a:solidFill>
              </a:rPr>
              <a:t> Outdoor Learning Centre November 27</a:t>
            </a:r>
            <a:r>
              <a:rPr lang="en-GB" baseline="30000" dirty="0">
                <a:solidFill>
                  <a:srgbClr val="002060"/>
                </a:solidFill>
              </a:rPr>
              <a:t>th</a:t>
            </a:r>
            <a:endParaRPr lang="en-GB" dirty="0">
              <a:solidFill>
                <a:srgbClr val="002060"/>
              </a:solidFill>
            </a:endParaRPr>
          </a:p>
          <a:p>
            <a:pPr marL="0" indent="0" algn="ctr">
              <a:buNone/>
            </a:pPr>
            <a:endParaRPr lang="en-GB" sz="2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GB" sz="2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“Make sure everyone has someone to play with - if we see someone on their own, we ask them to join in”</a:t>
            </a:r>
          </a:p>
          <a:p>
            <a:pPr marL="0" indent="0" algn="ctr">
              <a:lnSpc>
                <a:spcPct val="107000"/>
              </a:lnSpc>
              <a:spcAft>
                <a:spcPts val="1200"/>
              </a:spcAft>
              <a:buNone/>
            </a:pPr>
            <a:r>
              <a:rPr lang="en-GB" sz="2100" i="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“Teachers take time to talk to you when you're sad."</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1200"/>
              </a:spcAft>
              <a:buNone/>
            </a:pPr>
            <a:r>
              <a:rPr lang="en-GB" sz="2100" i="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"We have well-being brain breaks."</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solidFill>
                <a:srgbClr val="002060"/>
              </a:solidFill>
            </a:endParaRPr>
          </a:p>
        </p:txBody>
      </p:sp>
      <p:sp>
        <p:nvSpPr>
          <p:cNvPr id="4" name="Text Placeholder 3">
            <a:extLst>
              <a:ext uri="{FF2B5EF4-FFF2-40B4-BE49-F238E27FC236}">
                <a16:creationId xmlns:a16="http://schemas.microsoft.com/office/drawing/2014/main" id="{6DA5FCEB-9D1B-488A-9DA9-FAAFB382950F}"/>
              </a:ext>
            </a:extLst>
          </p:cNvPr>
          <p:cNvSpPr>
            <a:spLocks noGrp="1"/>
          </p:cNvSpPr>
          <p:nvPr>
            <p:ph type="body" sz="quarter" idx="3"/>
          </p:nvPr>
        </p:nvSpPr>
        <p:spPr>
          <a:xfrm>
            <a:off x="6198552" y="1284923"/>
            <a:ext cx="5183188" cy="823912"/>
          </a:xfrm>
        </p:spPr>
        <p:txBody>
          <a:bodyPr/>
          <a:lstStyle/>
          <a:p>
            <a:r>
              <a:rPr lang="en-GB" dirty="0">
                <a:solidFill>
                  <a:srgbClr val="002060"/>
                </a:solidFill>
              </a:rPr>
              <a:t>My Happy Mind</a:t>
            </a:r>
          </a:p>
        </p:txBody>
      </p:sp>
      <p:sp>
        <p:nvSpPr>
          <p:cNvPr id="8" name="Text Placeholder 2">
            <a:extLst>
              <a:ext uri="{FF2B5EF4-FFF2-40B4-BE49-F238E27FC236}">
                <a16:creationId xmlns:a16="http://schemas.microsoft.com/office/drawing/2014/main" id="{26E73D55-26D1-455D-84EB-C60B51AA3F97}"/>
              </a:ext>
            </a:extLst>
          </p:cNvPr>
          <p:cNvSpPr txBox="1">
            <a:spLocks/>
          </p:cNvSpPr>
          <p:nvPr/>
        </p:nvSpPr>
        <p:spPr>
          <a:xfrm>
            <a:off x="4013199" y="345847"/>
            <a:ext cx="7678057" cy="120840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sz="2000" b="0" dirty="0">
                <a:solidFill>
                  <a:srgbClr val="002060"/>
                </a:solidFill>
                <a:latin typeface="Calibri" panose="020F0502020204030204" pitchFamily="34" charset="0"/>
                <a:ea typeface="Calibri" panose="020F0502020204030204" pitchFamily="34" charset="0"/>
                <a:cs typeface="Times New Roman" panose="02020603050405020304" pitchFamily="18" charset="0"/>
              </a:rPr>
              <a:t>M</a:t>
            </a:r>
            <a:r>
              <a:rPr lang="en-GB" sz="20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ultiple different programmes of work across our North Yorkshire schools, providing support and and promoting wellbeing. Most secondary schools have a Mental Health Lead and all education settings offer pastoral support.</a:t>
            </a:r>
            <a:endParaRPr lang="en-GB" sz="2000" b="0" dirty="0">
              <a:solidFill>
                <a:srgbClr val="002060"/>
              </a:solidFill>
            </a:endParaRPr>
          </a:p>
        </p:txBody>
      </p:sp>
      <p:sp>
        <p:nvSpPr>
          <p:cNvPr id="6" name="Content Placeholder 5">
            <a:extLst>
              <a:ext uri="{FF2B5EF4-FFF2-40B4-BE49-F238E27FC236}">
                <a16:creationId xmlns:a16="http://schemas.microsoft.com/office/drawing/2014/main" id="{244B78F2-8510-4DA7-9E19-068EE5D21E21}"/>
              </a:ext>
            </a:extLst>
          </p:cNvPr>
          <p:cNvSpPr>
            <a:spLocks noGrp="1"/>
          </p:cNvSpPr>
          <p:nvPr>
            <p:ph sz="quarter" idx="4"/>
          </p:nvPr>
        </p:nvSpPr>
        <p:spPr>
          <a:xfrm>
            <a:off x="6172200" y="2225992"/>
            <a:ext cx="5643880" cy="4428807"/>
          </a:xfrm>
        </p:spPr>
        <p:txBody>
          <a:bodyPr>
            <a:normAutofit fontScale="92500" lnSpcReduction="20000"/>
          </a:bodyPr>
          <a:lstStyle/>
          <a:p>
            <a:r>
              <a:rPr lang="en-GB" sz="2600" dirty="0">
                <a:solidFill>
                  <a:srgbClr val="002060"/>
                </a:solidFill>
              </a:rPr>
              <a:t>Currently in 12 primary schools in Scarborough (+ 4 pending)</a:t>
            </a:r>
          </a:p>
          <a:p>
            <a:r>
              <a:rPr lang="en-GB" sz="2600" dirty="0">
                <a:solidFill>
                  <a:srgbClr val="002060"/>
                </a:solidFill>
              </a:rPr>
              <a:t>80% of staff are now having 1-3 conversations about children’s wellbeing each week</a:t>
            </a:r>
          </a:p>
          <a:p>
            <a:r>
              <a:rPr lang="en-GB" sz="2600" dirty="0">
                <a:solidFill>
                  <a:srgbClr val="002060"/>
                </a:solidFill>
              </a:rPr>
              <a:t>93% of teachers said that Happy Breathing benefited their class:</a:t>
            </a:r>
          </a:p>
          <a:p>
            <a:pPr marL="0" indent="0">
              <a:buNone/>
            </a:pPr>
            <a:endParaRPr lang="en-GB" dirty="0">
              <a:solidFill>
                <a:srgbClr val="002060"/>
              </a:solidFill>
            </a:endParaRPr>
          </a:p>
        </p:txBody>
      </p:sp>
      <p:pic>
        <p:nvPicPr>
          <p:cNvPr id="11" name="Picture 10">
            <a:extLst>
              <a:ext uri="{FF2B5EF4-FFF2-40B4-BE49-F238E27FC236}">
                <a16:creationId xmlns:a16="http://schemas.microsoft.com/office/drawing/2014/main" id="{78A8BC9E-F3A4-45D4-B31D-2307BFF79DD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162800" y="4440395"/>
            <a:ext cx="3657600" cy="2006442"/>
          </a:xfrm>
          <a:prstGeom prst="rect">
            <a:avLst/>
          </a:prstGeom>
          <a:noFill/>
          <a:ln>
            <a:noFill/>
          </a:ln>
        </p:spPr>
      </p:pic>
    </p:spTree>
    <p:extLst>
      <p:ext uri="{BB962C8B-B14F-4D97-AF65-F5344CB8AC3E}">
        <p14:creationId xmlns:p14="http://schemas.microsoft.com/office/powerpoint/2010/main" val="1049665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p:txBody>
          <a:bodyPr/>
          <a:lstStyle/>
          <a:p>
            <a:r>
              <a:rPr lang="en-GB" b="1" dirty="0">
                <a:solidFill>
                  <a:srgbClr val="002060"/>
                </a:solidFill>
              </a:rPr>
              <a:t>Final points</a:t>
            </a:r>
          </a:p>
        </p:txBody>
      </p:sp>
      <p:sp>
        <p:nvSpPr>
          <p:cNvPr id="3" name="Text Placeholder 2">
            <a:extLst>
              <a:ext uri="{FF2B5EF4-FFF2-40B4-BE49-F238E27FC236}">
                <a16:creationId xmlns:a16="http://schemas.microsoft.com/office/drawing/2014/main" id="{CB1B1213-8074-4C5B-AD8A-E8174A2A5271}"/>
              </a:ext>
            </a:extLst>
          </p:cNvPr>
          <p:cNvSpPr>
            <a:spLocks noGrp="1"/>
          </p:cNvSpPr>
          <p:nvPr>
            <p:ph type="body" idx="1"/>
          </p:nvPr>
        </p:nvSpPr>
        <p:spPr/>
        <p:txBody>
          <a:bodyPr/>
          <a:lstStyle/>
          <a:p>
            <a:r>
              <a:rPr lang="en-GB" dirty="0">
                <a:solidFill>
                  <a:srgbClr val="002060"/>
                </a:solidFill>
              </a:rPr>
              <a:t>What more would make a difference?</a:t>
            </a:r>
          </a:p>
        </p:txBody>
      </p:sp>
      <p:sp>
        <p:nvSpPr>
          <p:cNvPr id="7" name="Content Placeholder 6">
            <a:extLst>
              <a:ext uri="{FF2B5EF4-FFF2-40B4-BE49-F238E27FC236}">
                <a16:creationId xmlns:a16="http://schemas.microsoft.com/office/drawing/2014/main" id="{49A536B7-2352-4C34-9330-12F6BF85C2A6}"/>
              </a:ext>
            </a:extLst>
          </p:cNvPr>
          <p:cNvSpPr>
            <a:spLocks noGrp="1"/>
          </p:cNvSpPr>
          <p:nvPr>
            <p:ph sz="half" idx="2"/>
          </p:nvPr>
        </p:nvSpPr>
        <p:spPr/>
        <p:txBody>
          <a:bodyPr>
            <a:normAutofit fontScale="92500" lnSpcReduction="10000"/>
          </a:bodyPr>
          <a:lstStyle/>
          <a:p>
            <a:endParaRPr lang="en-GB" dirty="0">
              <a:solidFill>
                <a:srgbClr val="002060"/>
              </a:solidFill>
            </a:endParaRPr>
          </a:p>
          <a:p>
            <a:r>
              <a:rPr lang="en-GB" dirty="0">
                <a:solidFill>
                  <a:srgbClr val="002060"/>
                </a:solidFill>
              </a:rPr>
              <a:t>Increased capacity in all parts of the system</a:t>
            </a:r>
          </a:p>
          <a:p>
            <a:endParaRPr lang="en-GB" dirty="0">
              <a:solidFill>
                <a:srgbClr val="002060"/>
              </a:solidFill>
            </a:endParaRPr>
          </a:p>
          <a:p>
            <a:r>
              <a:rPr lang="en-GB" dirty="0">
                <a:solidFill>
                  <a:srgbClr val="002060"/>
                </a:solidFill>
              </a:rPr>
              <a:t>More wellbeing programmes in schools and communities</a:t>
            </a:r>
          </a:p>
          <a:p>
            <a:endParaRPr lang="en-GB" dirty="0">
              <a:solidFill>
                <a:srgbClr val="002060"/>
              </a:solidFill>
            </a:endParaRPr>
          </a:p>
          <a:p>
            <a:r>
              <a:rPr lang="en-GB" dirty="0">
                <a:solidFill>
                  <a:srgbClr val="002060"/>
                </a:solidFill>
              </a:rPr>
              <a:t>Support for staff in non-clinical organisations</a:t>
            </a:r>
          </a:p>
        </p:txBody>
      </p:sp>
      <p:sp>
        <p:nvSpPr>
          <p:cNvPr id="4" name="Text Placeholder 3">
            <a:extLst>
              <a:ext uri="{FF2B5EF4-FFF2-40B4-BE49-F238E27FC236}">
                <a16:creationId xmlns:a16="http://schemas.microsoft.com/office/drawing/2014/main" id="{022A157C-47FF-4ED3-9DC6-6DB90311A662}"/>
              </a:ext>
            </a:extLst>
          </p:cNvPr>
          <p:cNvSpPr>
            <a:spLocks noGrp="1"/>
          </p:cNvSpPr>
          <p:nvPr>
            <p:ph type="body" sz="quarter" idx="3"/>
          </p:nvPr>
        </p:nvSpPr>
        <p:spPr>
          <a:xfrm>
            <a:off x="6172200" y="1234123"/>
            <a:ext cx="5183188" cy="823912"/>
          </a:xfrm>
        </p:spPr>
        <p:txBody>
          <a:bodyPr/>
          <a:lstStyle/>
          <a:p>
            <a:r>
              <a:rPr lang="en-GB" dirty="0">
                <a:solidFill>
                  <a:srgbClr val="002060"/>
                </a:solidFill>
              </a:rPr>
              <a:t>Further work within our priorities</a:t>
            </a:r>
          </a:p>
          <a:p>
            <a:endParaRPr lang="en-GB" dirty="0">
              <a:solidFill>
                <a:srgbClr val="002060"/>
              </a:solidFill>
            </a:endParaRPr>
          </a:p>
        </p:txBody>
      </p:sp>
      <p:sp>
        <p:nvSpPr>
          <p:cNvPr id="6" name="Content Placeholder 5">
            <a:extLst>
              <a:ext uri="{FF2B5EF4-FFF2-40B4-BE49-F238E27FC236}">
                <a16:creationId xmlns:a16="http://schemas.microsoft.com/office/drawing/2014/main" id="{8745DFEA-7A0A-48E3-B5BB-8D78C0DD4479}"/>
              </a:ext>
            </a:extLst>
          </p:cNvPr>
          <p:cNvSpPr>
            <a:spLocks noGrp="1"/>
          </p:cNvSpPr>
          <p:nvPr>
            <p:ph sz="quarter" idx="4"/>
          </p:nvPr>
        </p:nvSpPr>
        <p:spPr>
          <a:xfrm>
            <a:off x="6172200" y="1690688"/>
            <a:ext cx="5694680" cy="5004752"/>
          </a:xfrm>
        </p:spPr>
        <p:txBody>
          <a:bodyPr>
            <a:normAutofit/>
          </a:bodyPr>
          <a:lstStyle/>
          <a:p>
            <a:r>
              <a:rPr lang="en-GB" sz="2400" dirty="0">
                <a:solidFill>
                  <a:srgbClr val="002060"/>
                </a:solidFill>
              </a:rPr>
              <a:t>Single connected system</a:t>
            </a:r>
          </a:p>
          <a:p>
            <a:pPr lvl="1"/>
            <a:r>
              <a:rPr lang="en-GB" sz="2000" dirty="0">
                <a:solidFill>
                  <a:srgbClr val="002060"/>
                </a:solidFill>
              </a:rPr>
              <a:t>Mental health transformation project</a:t>
            </a:r>
          </a:p>
          <a:p>
            <a:r>
              <a:rPr lang="en-GB" sz="2400" dirty="0">
                <a:solidFill>
                  <a:srgbClr val="002060"/>
                </a:solidFill>
              </a:rPr>
              <a:t>Data, insight and knowledge</a:t>
            </a:r>
          </a:p>
          <a:p>
            <a:pPr lvl="1"/>
            <a:r>
              <a:rPr lang="en-GB" sz="2000" dirty="0">
                <a:solidFill>
                  <a:srgbClr val="002060"/>
                </a:solidFill>
              </a:rPr>
              <a:t>SEND data dashboard</a:t>
            </a:r>
          </a:p>
          <a:p>
            <a:r>
              <a:rPr lang="en-GB" sz="2400" dirty="0">
                <a:solidFill>
                  <a:srgbClr val="002060"/>
                </a:solidFill>
              </a:rPr>
              <a:t>Focus on prevention and resilience</a:t>
            </a:r>
          </a:p>
          <a:p>
            <a:pPr lvl="1"/>
            <a:r>
              <a:rPr lang="en-GB" sz="2000" dirty="0">
                <a:solidFill>
                  <a:srgbClr val="002060"/>
                </a:solidFill>
              </a:rPr>
              <a:t>Thriving mapping group in Selby</a:t>
            </a:r>
          </a:p>
          <a:p>
            <a:r>
              <a:rPr lang="en-GB" sz="2400" dirty="0">
                <a:solidFill>
                  <a:srgbClr val="002060"/>
                </a:solidFill>
              </a:rPr>
              <a:t>Concentrate on vulnerable groups</a:t>
            </a:r>
          </a:p>
          <a:p>
            <a:pPr lvl="1"/>
            <a:r>
              <a:rPr lang="en-GB" sz="2000" dirty="0">
                <a:solidFill>
                  <a:srgbClr val="002060"/>
                </a:solidFill>
              </a:rPr>
              <a:t>Emotionally based school avoidance</a:t>
            </a:r>
          </a:p>
          <a:p>
            <a:pPr lvl="1"/>
            <a:r>
              <a:rPr lang="en-GB" sz="2000" dirty="0">
                <a:solidFill>
                  <a:srgbClr val="002060"/>
                </a:solidFill>
              </a:rPr>
              <a:t>Transitions to adult services</a:t>
            </a:r>
          </a:p>
          <a:p>
            <a:r>
              <a:rPr lang="en-GB" sz="2400" dirty="0">
                <a:solidFill>
                  <a:srgbClr val="002060"/>
                </a:solidFill>
              </a:rPr>
              <a:t>Identify and respond to system pressures</a:t>
            </a:r>
          </a:p>
          <a:p>
            <a:pPr lvl="1"/>
            <a:r>
              <a:rPr lang="en-GB" sz="2000" dirty="0">
                <a:solidFill>
                  <a:srgbClr val="002060"/>
                </a:solidFill>
              </a:rPr>
              <a:t>Attachment and trauma awareness in schools</a:t>
            </a:r>
          </a:p>
          <a:p>
            <a:pPr lvl="1"/>
            <a:r>
              <a:rPr lang="en-GB" sz="2000" dirty="0">
                <a:solidFill>
                  <a:srgbClr val="002060"/>
                </a:solidFill>
              </a:rPr>
              <a:t>Emerging eating disorders</a:t>
            </a:r>
          </a:p>
          <a:p>
            <a:pPr lvl="1"/>
            <a:r>
              <a:rPr lang="en-GB" sz="2000" dirty="0">
                <a:solidFill>
                  <a:srgbClr val="002060"/>
                </a:solidFill>
              </a:rPr>
              <a:t>Anglo-American project for wellbeing</a:t>
            </a:r>
          </a:p>
        </p:txBody>
      </p:sp>
    </p:spTree>
    <p:extLst>
      <p:ext uri="{BB962C8B-B14F-4D97-AF65-F5344CB8AC3E}">
        <p14:creationId xmlns:p14="http://schemas.microsoft.com/office/powerpoint/2010/main" val="3855003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p:txBody>
          <a:bodyPr/>
          <a:lstStyle/>
          <a:p>
            <a:r>
              <a:rPr lang="en-GB" b="1" dirty="0">
                <a:solidFill>
                  <a:srgbClr val="002060"/>
                </a:solidFill>
              </a:rPr>
              <a:t>The ask</a:t>
            </a:r>
          </a:p>
        </p:txBody>
      </p:sp>
      <p:sp>
        <p:nvSpPr>
          <p:cNvPr id="3" name="Content Placeholder 2">
            <a:extLst>
              <a:ext uri="{FF2B5EF4-FFF2-40B4-BE49-F238E27FC236}">
                <a16:creationId xmlns:a16="http://schemas.microsoft.com/office/drawing/2014/main" id="{28F36510-F56C-46B9-A284-F679F375D98D}"/>
              </a:ext>
            </a:extLst>
          </p:cNvPr>
          <p:cNvSpPr>
            <a:spLocks noGrp="1"/>
          </p:cNvSpPr>
          <p:nvPr>
            <p:ph idx="1"/>
          </p:nvPr>
        </p:nvSpPr>
        <p:spPr/>
        <p:txBody>
          <a:bodyPr/>
          <a:lstStyle/>
          <a:p>
            <a:r>
              <a:rPr lang="en-GB" dirty="0">
                <a:solidFill>
                  <a:srgbClr val="002060"/>
                </a:solidFill>
              </a:rPr>
              <a:t>The impact </a:t>
            </a:r>
            <a:r>
              <a:rPr lang="en-GB"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of social isolation and disruption to education on children and young people’s mental health (particularly around the on-going legacy/effect of pandemic isolation and disruption)</a:t>
            </a:r>
          </a:p>
          <a:p>
            <a:pPr marL="0" indent="0">
              <a:buNone/>
            </a:pPr>
            <a:endParaRPr lang="en-GB"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r>
              <a:rPr lang="en-GB" dirty="0">
                <a:solidFill>
                  <a:srgbClr val="002060"/>
                </a:solidFill>
              </a:rPr>
              <a:t> </a:t>
            </a:r>
            <a:r>
              <a:rPr lang="en-GB"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The level of that impact – is it primarily low level anxiety, or more profound?</a:t>
            </a:r>
          </a:p>
          <a:p>
            <a:pPr marL="0" indent="0">
              <a:buNone/>
            </a:pPr>
            <a:endParaRPr lang="en-GB"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GB"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An update on demand pressures and unmet need</a:t>
            </a:r>
            <a:endParaRPr lang="en-GB"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6560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p:txBody>
          <a:bodyPr/>
          <a:lstStyle/>
          <a:p>
            <a:r>
              <a:rPr lang="en-GB" b="1" dirty="0">
                <a:solidFill>
                  <a:srgbClr val="002060"/>
                </a:solidFill>
              </a:rPr>
              <a:t>Conclusion </a:t>
            </a:r>
          </a:p>
        </p:txBody>
      </p:sp>
      <p:sp>
        <p:nvSpPr>
          <p:cNvPr id="7" name="Content Placeholder 6">
            <a:extLst>
              <a:ext uri="{FF2B5EF4-FFF2-40B4-BE49-F238E27FC236}">
                <a16:creationId xmlns:a16="http://schemas.microsoft.com/office/drawing/2014/main" id="{49A536B7-2352-4C34-9330-12F6BF85C2A6}"/>
              </a:ext>
            </a:extLst>
          </p:cNvPr>
          <p:cNvSpPr>
            <a:spLocks noGrp="1"/>
          </p:cNvSpPr>
          <p:nvPr>
            <p:ph idx="1"/>
          </p:nvPr>
        </p:nvSpPr>
        <p:spPr>
          <a:xfrm>
            <a:off x="838200" y="1899919"/>
            <a:ext cx="10515600" cy="4785361"/>
          </a:xfrm>
        </p:spPr>
        <p:txBody>
          <a:bodyPr>
            <a:normAutofit/>
          </a:bodyPr>
          <a:lstStyle/>
          <a:p>
            <a:r>
              <a:rPr lang="en-GB" dirty="0">
                <a:solidFill>
                  <a:srgbClr val="002060"/>
                </a:solidFill>
              </a:rPr>
              <a:t>Children are amazing!</a:t>
            </a:r>
          </a:p>
          <a:p>
            <a:endParaRPr lang="en-GB" dirty="0">
              <a:solidFill>
                <a:srgbClr val="002060"/>
              </a:solidFill>
            </a:endParaRPr>
          </a:p>
          <a:p>
            <a:r>
              <a:rPr lang="en-GB" dirty="0">
                <a:solidFill>
                  <a:srgbClr val="002060"/>
                </a:solidFill>
              </a:rPr>
              <a:t>Our whole population has shifted to be less resilient, with poorer wellbeing – how big a shift is open for debate…</a:t>
            </a:r>
          </a:p>
          <a:p>
            <a:endParaRPr lang="en-GB" dirty="0">
              <a:solidFill>
                <a:srgbClr val="002060"/>
              </a:solidFill>
            </a:endParaRPr>
          </a:p>
          <a:p>
            <a:r>
              <a:rPr lang="en-GB" dirty="0">
                <a:solidFill>
                  <a:srgbClr val="002060"/>
                </a:solidFill>
              </a:rPr>
              <a:t>Our job, therefore, is to focus on prevention, resilience, wellbeing, providing extra support as needed</a:t>
            </a:r>
          </a:p>
          <a:p>
            <a:endParaRPr lang="en-GB" dirty="0">
              <a:solidFill>
                <a:srgbClr val="002060"/>
              </a:solidFill>
            </a:endParaRPr>
          </a:p>
          <a:p>
            <a:r>
              <a:rPr lang="en-GB" dirty="0">
                <a:solidFill>
                  <a:srgbClr val="002060"/>
                </a:solidFill>
              </a:rPr>
              <a:t>Workforce are amazing! Dedicated and professional, going above and beyond</a:t>
            </a:r>
          </a:p>
        </p:txBody>
      </p:sp>
    </p:spTree>
    <p:extLst>
      <p:ext uri="{BB962C8B-B14F-4D97-AF65-F5344CB8AC3E}">
        <p14:creationId xmlns:p14="http://schemas.microsoft.com/office/powerpoint/2010/main" val="335863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p:txBody>
          <a:bodyPr/>
          <a:lstStyle/>
          <a:p>
            <a:r>
              <a:rPr lang="en-GB" b="1" dirty="0">
                <a:solidFill>
                  <a:srgbClr val="002060"/>
                </a:solidFill>
              </a:rPr>
              <a:t>How to answer</a:t>
            </a:r>
          </a:p>
        </p:txBody>
      </p:sp>
      <p:sp>
        <p:nvSpPr>
          <p:cNvPr id="6" name="Text Placeholder 5">
            <a:extLst>
              <a:ext uri="{FF2B5EF4-FFF2-40B4-BE49-F238E27FC236}">
                <a16:creationId xmlns:a16="http://schemas.microsoft.com/office/drawing/2014/main" id="{D76F4C8D-983D-4F9F-AD15-A7257274C217}"/>
              </a:ext>
            </a:extLst>
          </p:cNvPr>
          <p:cNvSpPr>
            <a:spLocks noGrp="1"/>
          </p:cNvSpPr>
          <p:nvPr>
            <p:ph type="body" idx="1"/>
          </p:nvPr>
        </p:nvSpPr>
        <p:spPr/>
        <p:txBody>
          <a:bodyPr/>
          <a:lstStyle/>
          <a:p>
            <a:r>
              <a:rPr lang="en-GB" dirty="0">
                <a:solidFill>
                  <a:srgbClr val="002060"/>
                </a:solidFill>
              </a:rPr>
              <a:t>The impact of disruption on mental health and level of that impact</a:t>
            </a:r>
          </a:p>
        </p:txBody>
      </p:sp>
      <p:sp>
        <p:nvSpPr>
          <p:cNvPr id="4" name="Content Placeholder 3">
            <a:extLst>
              <a:ext uri="{FF2B5EF4-FFF2-40B4-BE49-F238E27FC236}">
                <a16:creationId xmlns:a16="http://schemas.microsoft.com/office/drawing/2014/main" id="{A4B1165A-C8C9-4F38-9015-E4BE9D6E3BD1}"/>
              </a:ext>
            </a:extLst>
          </p:cNvPr>
          <p:cNvSpPr>
            <a:spLocks noGrp="1"/>
          </p:cNvSpPr>
          <p:nvPr>
            <p:ph sz="half" idx="2"/>
          </p:nvPr>
        </p:nvSpPr>
        <p:spPr>
          <a:xfrm>
            <a:off x="839788" y="2708275"/>
            <a:ext cx="5157787" cy="3684588"/>
          </a:xfrm>
        </p:spPr>
        <p:txBody>
          <a:bodyPr>
            <a:normAutofit lnSpcReduction="10000"/>
          </a:bodyPr>
          <a:lstStyle/>
          <a:p>
            <a:r>
              <a:rPr lang="en-GB" dirty="0">
                <a:solidFill>
                  <a:srgbClr val="002060"/>
                </a:solidFill>
              </a:rPr>
              <a:t>Growing Up in North Yorkshire survey</a:t>
            </a:r>
          </a:p>
          <a:p>
            <a:r>
              <a:rPr lang="en-GB" dirty="0">
                <a:solidFill>
                  <a:srgbClr val="002060"/>
                </a:solidFill>
              </a:rPr>
              <a:t>North Yorkshire Youth</a:t>
            </a:r>
          </a:p>
          <a:p>
            <a:r>
              <a:rPr lang="en-GB" dirty="0">
                <a:solidFill>
                  <a:srgbClr val="002060"/>
                </a:solidFill>
              </a:rPr>
              <a:t>Youth councils</a:t>
            </a:r>
          </a:p>
          <a:p>
            <a:r>
              <a:rPr lang="en-GB" dirty="0">
                <a:solidFill>
                  <a:srgbClr val="002060"/>
                </a:solidFill>
              </a:rPr>
              <a:t>Flying High</a:t>
            </a:r>
          </a:p>
          <a:p>
            <a:r>
              <a:rPr lang="en-GB" dirty="0">
                <a:solidFill>
                  <a:srgbClr val="002060"/>
                </a:solidFill>
              </a:rPr>
              <a:t>Healthy Schools events</a:t>
            </a:r>
          </a:p>
          <a:p>
            <a:r>
              <a:rPr lang="en-GB" dirty="0">
                <a:solidFill>
                  <a:srgbClr val="002060"/>
                </a:solidFill>
              </a:rPr>
              <a:t>Other engagement</a:t>
            </a:r>
          </a:p>
          <a:p>
            <a:r>
              <a:rPr lang="en-GB" dirty="0">
                <a:solidFill>
                  <a:srgbClr val="002060"/>
                </a:solidFill>
              </a:rPr>
              <a:t>National research</a:t>
            </a:r>
          </a:p>
        </p:txBody>
      </p:sp>
      <p:sp>
        <p:nvSpPr>
          <p:cNvPr id="7" name="Text Placeholder 6">
            <a:extLst>
              <a:ext uri="{FF2B5EF4-FFF2-40B4-BE49-F238E27FC236}">
                <a16:creationId xmlns:a16="http://schemas.microsoft.com/office/drawing/2014/main" id="{7457BB99-802C-4BD7-8D27-87BAC42EEE3E}"/>
              </a:ext>
            </a:extLst>
          </p:cNvPr>
          <p:cNvSpPr>
            <a:spLocks noGrp="1"/>
          </p:cNvSpPr>
          <p:nvPr>
            <p:ph type="body" sz="quarter" idx="3"/>
          </p:nvPr>
        </p:nvSpPr>
        <p:spPr/>
        <p:txBody>
          <a:bodyPr/>
          <a:lstStyle/>
          <a:p>
            <a:r>
              <a:rPr lang="en-GB" dirty="0">
                <a:solidFill>
                  <a:srgbClr val="002060"/>
                </a:solidFill>
              </a:rPr>
              <a:t>Service pressures and unmet need</a:t>
            </a:r>
          </a:p>
          <a:p>
            <a:endParaRPr lang="en-GB" dirty="0">
              <a:solidFill>
                <a:srgbClr val="002060"/>
              </a:solidFill>
            </a:endParaRPr>
          </a:p>
        </p:txBody>
      </p:sp>
      <p:sp>
        <p:nvSpPr>
          <p:cNvPr id="8" name="Content Placeholder 7">
            <a:extLst>
              <a:ext uri="{FF2B5EF4-FFF2-40B4-BE49-F238E27FC236}">
                <a16:creationId xmlns:a16="http://schemas.microsoft.com/office/drawing/2014/main" id="{54912370-07B5-4C9B-A3E7-D6850D71CC5D}"/>
              </a:ext>
            </a:extLst>
          </p:cNvPr>
          <p:cNvSpPr>
            <a:spLocks noGrp="1"/>
          </p:cNvSpPr>
          <p:nvPr>
            <p:ph sz="quarter" idx="4"/>
          </p:nvPr>
        </p:nvSpPr>
        <p:spPr/>
        <p:txBody>
          <a:bodyPr>
            <a:normAutofit lnSpcReduction="10000"/>
          </a:bodyPr>
          <a:lstStyle/>
          <a:p>
            <a:r>
              <a:rPr lang="en-GB" dirty="0">
                <a:solidFill>
                  <a:srgbClr val="002060"/>
                </a:solidFill>
              </a:rPr>
              <a:t>Whole system analysis</a:t>
            </a:r>
          </a:p>
          <a:p>
            <a:pPr marL="0" indent="0">
              <a:buNone/>
            </a:pPr>
            <a:endParaRPr lang="en-GB" dirty="0">
              <a:solidFill>
                <a:srgbClr val="002060"/>
              </a:solidFill>
            </a:endParaRPr>
          </a:p>
          <a:p>
            <a:r>
              <a:rPr lang="en-GB" dirty="0">
                <a:solidFill>
                  <a:srgbClr val="002060"/>
                </a:solidFill>
              </a:rPr>
              <a:t>Multi-agency workshops in our priority development</a:t>
            </a:r>
          </a:p>
          <a:p>
            <a:pPr marL="0" indent="0">
              <a:buNone/>
            </a:pPr>
            <a:endParaRPr lang="en-GB" dirty="0">
              <a:solidFill>
                <a:srgbClr val="002060"/>
              </a:solidFill>
            </a:endParaRPr>
          </a:p>
          <a:p>
            <a:r>
              <a:rPr lang="en-GB" dirty="0">
                <a:solidFill>
                  <a:srgbClr val="002060"/>
                </a:solidFill>
              </a:rPr>
              <a:t>Performance reviews of individual components</a:t>
            </a:r>
          </a:p>
        </p:txBody>
      </p:sp>
    </p:spTree>
    <p:extLst>
      <p:ext uri="{BB962C8B-B14F-4D97-AF65-F5344CB8AC3E}">
        <p14:creationId xmlns:p14="http://schemas.microsoft.com/office/powerpoint/2010/main" val="374677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a:xfrm>
            <a:off x="838200" y="294005"/>
            <a:ext cx="10515600" cy="1325563"/>
          </a:xfrm>
        </p:spPr>
        <p:txBody>
          <a:bodyPr/>
          <a:lstStyle/>
          <a:p>
            <a:r>
              <a:rPr lang="en-GB" b="1" dirty="0">
                <a:solidFill>
                  <a:srgbClr val="002060"/>
                </a:solidFill>
              </a:rPr>
              <a:t>What makes children happy?</a:t>
            </a:r>
          </a:p>
        </p:txBody>
      </p:sp>
      <p:pic>
        <p:nvPicPr>
          <p:cNvPr id="4" name="Content Placeholder 3">
            <a:extLst>
              <a:ext uri="{FF2B5EF4-FFF2-40B4-BE49-F238E27FC236}">
                <a16:creationId xmlns:a16="http://schemas.microsoft.com/office/drawing/2014/main" id="{19BD67AB-D461-4E5F-9C4E-9A311F7E19C6}"/>
              </a:ext>
            </a:extLst>
          </p:cNvPr>
          <p:cNvPicPr>
            <a:picLocks noGrp="1"/>
          </p:cNvPicPr>
          <p:nvPr>
            <p:ph idx="1"/>
          </p:nvPr>
        </p:nvPicPr>
        <p:blipFill>
          <a:blip r:embed="rId2"/>
          <a:srcRect/>
          <a:stretch>
            <a:fillRect/>
          </a:stretch>
        </p:blipFill>
        <p:spPr>
          <a:xfrm>
            <a:off x="2773680" y="1794827"/>
            <a:ext cx="5994400" cy="3698239"/>
          </a:xfrm>
          <a:prstGeom prst="rect">
            <a:avLst/>
          </a:prstGeom>
          <a:noFill/>
          <a:ln>
            <a:noFill/>
            <a:prstDash/>
          </a:ln>
        </p:spPr>
      </p:pic>
      <p:pic>
        <p:nvPicPr>
          <p:cNvPr id="5" name="Picture 4">
            <a:extLst>
              <a:ext uri="{FF2B5EF4-FFF2-40B4-BE49-F238E27FC236}">
                <a16:creationId xmlns:a16="http://schemas.microsoft.com/office/drawing/2014/main" id="{F3D399B3-414E-410A-A208-728BE8413CB5}"/>
              </a:ext>
            </a:extLst>
          </p:cNvPr>
          <p:cNvPicPr/>
          <p:nvPr/>
        </p:nvPicPr>
        <p:blipFill>
          <a:blip r:embed="rId3">
            <a:grayscl/>
          </a:blip>
          <a:stretch>
            <a:fillRect/>
          </a:stretch>
        </p:blipFill>
        <p:spPr>
          <a:xfrm>
            <a:off x="432593" y="1513840"/>
            <a:ext cx="2341087" cy="1842452"/>
          </a:xfrm>
          <a:prstGeom prst="rect">
            <a:avLst/>
          </a:prstGeom>
          <a:noFill/>
          <a:ln>
            <a:noFill/>
            <a:prstDash/>
          </a:ln>
        </p:spPr>
      </p:pic>
      <p:pic>
        <p:nvPicPr>
          <p:cNvPr id="6" name="Picture 5">
            <a:extLst>
              <a:ext uri="{FF2B5EF4-FFF2-40B4-BE49-F238E27FC236}">
                <a16:creationId xmlns:a16="http://schemas.microsoft.com/office/drawing/2014/main" id="{8F92E859-01FD-4C25-A5FD-D44F334DE53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22640" y="430213"/>
            <a:ext cx="2255520" cy="1469707"/>
          </a:xfrm>
          <a:prstGeom prst="rect">
            <a:avLst/>
          </a:prstGeom>
          <a:noFill/>
          <a:ln>
            <a:noFill/>
          </a:ln>
        </p:spPr>
      </p:pic>
      <p:sp>
        <p:nvSpPr>
          <p:cNvPr id="7" name="Speech Bubble: Oval 206">
            <a:extLst>
              <a:ext uri="{FF2B5EF4-FFF2-40B4-BE49-F238E27FC236}">
                <a16:creationId xmlns:a16="http://schemas.microsoft.com/office/drawing/2014/main" id="{41D5C367-377A-43A6-A54F-D651E567267D}"/>
              </a:ext>
            </a:extLst>
          </p:cNvPr>
          <p:cNvSpPr/>
          <p:nvPr/>
        </p:nvSpPr>
        <p:spPr>
          <a:xfrm>
            <a:off x="432593" y="3242946"/>
            <a:ext cx="2565717" cy="3321049"/>
          </a:xfrm>
          <a:custGeom>
            <a:avLst>
              <a:gd name="f0" fmla="val -3448"/>
              <a:gd name="f1" fmla="val 9218"/>
            </a:avLst>
            <a:gdLst>
              <a:gd name="f2" fmla="val 21600000"/>
              <a:gd name="f3" fmla="val 10800000"/>
              <a:gd name="f4" fmla="val 5400000"/>
              <a:gd name="f5" fmla="val 180"/>
              <a:gd name="f6" fmla="val w"/>
              <a:gd name="f7" fmla="val h"/>
              <a:gd name="f8" fmla="val 0"/>
              <a:gd name="f9" fmla="val 21600"/>
              <a:gd name="f10" fmla="*/ 5419351 1 1725033"/>
              <a:gd name="f11" fmla="val 2147483647"/>
              <a:gd name="f12" fmla="min 0 21600"/>
              <a:gd name="f13" fmla="max 0 21600"/>
              <a:gd name="f14" fmla="val -2147483647"/>
              <a:gd name="f15" fmla="+- 0 0 0"/>
              <a:gd name="f16" fmla="+- 0 0 180"/>
              <a:gd name="f17" fmla="+- 0 0 -194"/>
              <a:gd name="f18" fmla="*/ f6 1 21600"/>
              <a:gd name="f19" fmla="*/ f7 1 21600"/>
              <a:gd name="f20" fmla="*/ f10 1 180"/>
              <a:gd name="f21" fmla="+- f13 0 f12"/>
              <a:gd name="f22" fmla="+- f9 0 f8"/>
              <a:gd name="f23" fmla="pin -2147483647 f0 2147483647"/>
              <a:gd name="f24" fmla="pin -2147483647 f1 2147483647"/>
              <a:gd name="f25" fmla="*/ f15 f3 1"/>
              <a:gd name="f26" fmla="*/ f16 f3 1"/>
              <a:gd name="f27" fmla="*/ f17 f3 1"/>
              <a:gd name="f28" fmla="val f23"/>
              <a:gd name="f29" fmla="val f24"/>
              <a:gd name="f30" fmla="*/ f21 1 2"/>
              <a:gd name="f31" fmla="*/ f22 1 21600"/>
              <a:gd name="f32" fmla="*/ f23 f18 1"/>
              <a:gd name="f33" fmla="*/ f24 f19 1"/>
              <a:gd name="f34" fmla="*/ f25 1 f5"/>
              <a:gd name="f35" fmla="*/ f26 1 f5"/>
              <a:gd name="f36" fmla="*/ f27 1 f5"/>
              <a:gd name="f37" fmla="+- f28 0 10800"/>
              <a:gd name="f38" fmla="+- f29 0 10800"/>
              <a:gd name="f39" fmla="+- f12 f30 0"/>
              <a:gd name="f40" fmla="*/ f30 f30 1"/>
              <a:gd name="f41" fmla="*/ 3200 f31 1"/>
              <a:gd name="f42" fmla="*/ 18400 f31 1"/>
              <a:gd name="f43" fmla="*/ 3160 f31 1"/>
              <a:gd name="f44" fmla="*/ 18440 f31 1"/>
              <a:gd name="f45" fmla="+- f34 0 f4"/>
              <a:gd name="f46" fmla="+- f35 0 f4"/>
              <a:gd name="f47" fmla="+- f36 0 f4"/>
              <a:gd name="f48" fmla="*/ f37 f37 1"/>
              <a:gd name="f49" fmla="*/ f38 f38 1"/>
              <a:gd name="f50" fmla="+- 0 0 f38"/>
              <a:gd name="f51" fmla="+- 0 0 f37"/>
              <a:gd name="f52" fmla="*/ f43 1 f31"/>
              <a:gd name="f53" fmla="*/ f44 1 f31"/>
              <a:gd name="f54" fmla="*/ f41 1 f31"/>
              <a:gd name="f55" fmla="*/ f42 1 f31"/>
              <a:gd name="f56" fmla="+- f48 f49 0"/>
              <a:gd name="f57" fmla="+- 0 0 f50"/>
              <a:gd name="f58" fmla="+- 0 0 f51"/>
              <a:gd name="f59" fmla="*/ f54 f18 1"/>
              <a:gd name="f60" fmla="*/ f55 f18 1"/>
              <a:gd name="f61" fmla="*/ f55 f19 1"/>
              <a:gd name="f62" fmla="*/ f54 f19 1"/>
              <a:gd name="f63" fmla="*/ f52 f18 1"/>
              <a:gd name="f64" fmla="*/ f52 f19 1"/>
              <a:gd name="f65" fmla="*/ f53 f19 1"/>
              <a:gd name="f66" fmla="*/ f53 f18 1"/>
              <a:gd name="f67" fmla="sqrt f56"/>
              <a:gd name="f68" fmla="+- 0 0 f57"/>
              <a:gd name="f69" fmla="+- 0 0 f58"/>
              <a:gd name="f70" fmla="at2 f68 f69"/>
              <a:gd name="f71" fmla="+- f67 0 10800"/>
              <a:gd name="f72" fmla="+- f70 f4 0"/>
              <a:gd name="f73" fmla="*/ f72 f10 1"/>
              <a:gd name="f74" fmla="*/ f73 1 f3"/>
              <a:gd name="f75" fmla="+- 0 0 f74"/>
              <a:gd name="f76" fmla="val f75"/>
              <a:gd name="f77" fmla="+- 0 0 f76"/>
              <a:gd name="f78" fmla="*/ f77 f3 1"/>
              <a:gd name="f79" fmla="*/ f78 1 f10"/>
              <a:gd name="f80" fmla="+- f79 0 f4"/>
              <a:gd name="f81" fmla="*/ f79 f10 1"/>
              <a:gd name="f82" fmla="*/ f81 1 f3"/>
              <a:gd name="f83" fmla="+- f80 f4 0"/>
              <a:gd name="f84" fmla="+- 0 0 f82"/>
              <a:gd name="f85" fmla="*/ f83 f10 1"/>
              <a:gd name="f86" fmla="*/ f84 1 f20"/>
              <a:gd name="f87" fmla="*/ f85 1 f3"/>
              <a:gd name="f88" fmla="+- f86 0 10"/>
              <a:gd name="f89" fmla="+- f86 10 0"/>
              <a:gd name="f90" fmla="+- 0 0 f87"/>
              <a:gd name="f91" fmla="*/ f88 f20 1"/>
              <a:gd name="f92" fmla="*/ f89 f20 1"/>
              <a:gd name="f93" fmla="+- 0 0 f90"/>
              <a:gd name="f94" fmla="+- 0 0 f91"/>
              <a:gd name="f95" fmla="+- 0 0 f92"/>
              <a:gd name="f96" fmla="*/ f93 f3 1"/>
              <a:gd name="f97" fmla="*/ f94 f3 1"/>
              <a:gd name="f98" fmla="*/ f95 f3 1"/>
              <a:gd name="f99" fmla="*/ f96 1 f10"/>
              <a:gd name="f100" fmla="*/ f97 1 f10"/>
              <a:gd name="f101" fmla="*/ f98 1 f10"/>
              <a:gd name="f102" fmla="+- f99 0 f4"/>
              <a:gd name="f103" fmla="sin 1 f102"/>
              <a:gd name="f104" fmla="cos 1 f102"/>
              <a:gd name="f105" fmla="+- f100 0 f4"/>
              <a:gd name="f106" fmla="+- f101 0 f4"/>
              <a:gd name="f107" fmla="+- 0 0 f103"/>
              <a:gd name="f108" fmla="+- 0 0 f104"/>
              <a:gd name="f109" fmla="+- f105 f4 0"/>
              <a:gd name="f110" fmla="+- f106 f4 0"/>
              <a:gd name="f111" fmla="+- 0 0 f107"/>
              <a:gd name="f112" fmla="+- 0 0 f108"/>
              <a:gd name="f113" fmla="*/ f109 f10 1"/>
              <a:gd name="f114" fmla="*/ f110 f10 1"/>
              <a:gd name="f115" fmla="val f111"/>
              <a:gd name="f116" fmla="val f112"/>
              <a:gd name="f117" fmla="*/ f113 1 f3"/>
              <a:gd name="f118" fmla="*/ f114 1 f3"/>
              <a:gd name="f119" fmla="+- 0 0 f115"/>
              <a:gd name="f120" fmla="+- 0 0 f116"/>
              <a:gd name="f121" fmla="+- 0 0 f117"/>
              <a:gd name="f122" fmla="+- 0 0 f118"/>
              <a:gd name="f123" fmla="*/ 10800 f119 1"/>
              <a:gd name="f124" fmla="*/ 10800 f120 1"/>
              <a:gd name="f125" fmla="+- 0 0 f121"/>
              <a:gd name="f126" fmla="+- 0 0 f122"/>
              <a:gd name="f127" fmla="+- f123 10800 0"/>
              <a:gd name="f128" fmla="+- f124 10800 0"/>
              <a:gd name="f129" fmla="*/ f125 f3 1"/>
              <a:gd name="f130" fmla="*/ f126 f3 1"/>
              <a:gd name="f131" fmla="?: f71 f28 f127"/>
              <a:gd name="f132" fmla="?: f71 f29 f128"/>
              <a:gd name="f133" fmla="*/ f129 1 f10"/>
              <a:gd name="f134" fmla="*/ f130 1 f10"/>
              <a:gd name="f135" fmla="+- f133 0 f4"/>
              <a:gd name="f136" fmla="+- f134 0 f4"/>
              <a:gd name="f137" fmla="*/ f131 f18 1"/>
              <a:gd name="f138" fmla="*/ f132 f19 1"/>
              <a:gd name="f139" fmla="sin 1 f135"/>
              <a:gd name="f140" fmla="cos 1 f135"/>
              <a:gd name="f141" fmla="sin 1 f136"/>
              <a:gd name="f142" fmla="cos 1 f136"/>
              <a:gd name="f143" fmla="+- 0 0 f139"/>
              <a:gd name="f144" fmla="+- 0 0 f140"/>
              <a:gd name="f145" fmla="+- 0 0 f141"/>
              <a:gd name="f146" fmla="+- 0 0 f142"/>
              <a:gd name="f147" fmla="+- 0 0 f143"/>
              <a:gd name="f148" fmla="+- 0 0 f144"/>
              <a:gd name="f149" fmla="+- 0 0 f145"/>
              <a:gd name="f150" fmla="+- 0 0 f146"/>
              <a:gd name="f151" fmla="val f147"/>
              <a:gd name="f152" fmla="val f148"/>
              <a:gd name="f153" fmla="val f149"/>
              <a:gd name="f154" fmla="val f150"/>
              <a:gd name="f155" fmla="+- 0 0 f151"/>
              <a:gd name="f156" fmla="+- 0 0 f152"/>
              <a:gd name="f157" fmla="+- 0 0 f153"/>
              <a:gd name="f158" fmla="+- 0 0 f154"/>
              <a:gd name="f159" fmla="*/ 10800 f155 1"/>
              <a:gd name="f160" fmla="*/ 10800 f156 1"/>
              <a:gd name="f161" fmla="*/ 10800 f157 1"/>
              <a:gd name="f162" fmla="*/ 10800 f158 1"/>
              <a:gd name="f163" fmla="+- f159 10800 0"/>
              <a:gd name="f164" fmla="+- f160 10800 0"/>
              <a:gd name="f165" fmla="+- f161 10800 0"/>
              <a:gd name="f166" fmla="+- f162 10800 0"/>
              <a:gd name="f167" fmla="+- f165 0 f39"/>
              <a:gd name="f168" fmla="+- f166 0 f39"/>
              <a:gd name="f169" fmla="+- f163 0 f39"/>
              <a:gd name="f170" fmla="+- f164 0 f39"/>
              <a:gd name="f171" fmla="+- 0 0 f167"/>
              <a:gd name="f172" fmla="+- 0 0 f168"/>
              <a:gd name="f173" fmla="+- 0 0 f169"/>
              <a:gd name="f174" fmla="+- 0 0 f170"/>
              <a:gd name="f175" fmla="+- 0 0 f171"/>
              <a:gd name="f176" fmla="+- 0 0 f172"/>
              <a:gd name="f177" fmla="+- 0 0 f173"/>
              <a:gd name="f178" fmla="+- 0 0 f174"/>
              <a:gd name="f179" fmla="at2 f175 f176"/>
              <a:gd name="f180" fmla="at2 f177 f178"/>
              <a:gd name="f181" fmla="+- f179 f4 0"/>
              <a:gd name="f182" fmla="+- f180 f4 0"/>
              <a:gd name="f183" fmla="*/ f181 f10 1"/>
              <a:gd name="f184" fmla="*/ f182 f10 1"/>
              <a:gd name="f185" fmla="*/ f183 1 f3"/>
              <a:gd name="f186" fmla="*/ f184 1 f3"/>
              <a:gd name="f187" fmla="+- 0 0 f185"/>
              <a:gd name="f188" fmla="+- 0 0 f186"/>
              <a:gd name="f189" fmla="val f187"/>
              <a:gd name="f190" fmla="val f188"/>
              <a:gd name="f191" fmla="+- 0 0 f189"/>
              <a:gd name="f192" fmla="+- 0 0 f190"/>
              <a:gd name="f193" fmla="*/ f191 f3 1"/>
              <a:gd name="f194" fmla="*/ f192 f3 1"/>
              <a:gd name="f195" fmla="*/ f193 1 f10"/>
              <a:gd name="f196" fmla="*/ f194 1 f10"/>
              <a:gd name="f197" fmla="+- f195 0 f4"/>
              <a:gd name="f198" fmla="+- f196 0 f4"/>
              <a:gd name="f199" fmla="+- f198 0 f197"/>
              <a:gd name="f200" fmla="+- f197 f4 0"/>
              <a:gd name="f201" fmla="+- f199 f2 0"/>
              <a:gd name="f202" fmla="*/ f200 f10 1"/>
              <a:gd name="f203" fmla="?: f199 f199 f201"/>
              <a:gd name="f204" fmla="*/ f202 1 f3"/>
              <a:gd name="f205" fmla="+- 0 0 f204"/>
              <a:gd name="f206" fmla="+- 0 0 f205"/>
              <a:gd name="f207" fmla="*/ f206 f3 1"/>
              <a:gd name="f208" fmla="*/ f207 1 f10"/>
              <a:gd name="f209" fmla="+- f208 0 f4"/>
              <a:gd name="f210" fmla="cos 1 f209"/>
              <a:gd name="f211" fmla="sin 1 f209"/>
              <a:gd name="f212" fmla="+- 0 0 f210"/>
              <a:gd name="f213" fmla="+- 0 0 f211"/>
              <a:gd name="f214" fmla="+- 0 0 f212"/>
              <a:gd name="f215" fmla="+- 0 0 f213"/>
              <a:gd name="f216" fmla="val f214"/>
              <a:gd name="f217" fmla="val f215"/>
              <a:gd name="f218" fmla="+- 0 0 f216"/>
              <a:gd name="f219" fmla="+- 0 0 f217"/>
              <a:gd name="f220" fmla="*/ f30 f218 1"/>
              <a:gd name="f221" fmla="*/ f30 f219 1"/>
              <a:gd name="f222" fmla="*/ f220 f220 1"/>
              <a:gd name="f223" fmla="*/ f221 f221 1"/>
              <a:gd name="f224" fmla="+- f222 f223 0"/>
              <a:gd name="f225" fmla="sqrt f224"/>
              <a:gd name="f226" fmla="*/ f40 1 f225"/>
              <a:gd name="f227" fmla="*/ f218 f226 1"/>
              <a:gd name="f228" fmla="*/ f219 f226 1"/>
              <a:gd name="f229" fmla="+- f39 0 f227"/>
              <a:gd name="f230" fmla="+- f39 0 f228"/>
            </a:gdLst>
            <a:ahLst>
              <a:ahXY gdRefX="f0" minX="f14" maxX="f11" gdRefY="f1" minY="f14" maxY="f11">
                <a:pos x="f32" y="f33"/>
              </a:ahXY>
            </a:ahLst>
            <a:cxnLst>
              <a:cxn ang="3cd4">
                <a:pos x="hc" y="t"/>
              </a:cxn>
              <a:cxn ang="0">
                <a:pos x="r" y="vc"/>
              </a:cxn>
              <a:cxn ang="cd4">
                <a:pos x="hc" y="b"/>
              </a:cxn>
              <a:cxn ang="cd2">
                <a:pos x="l" y="vc"/>
              </a:cxn>
              <a:cxn ang="f45">
                <a:pos x="f63" y="f64"/>
              </a:cxn>
              <a:cxn ang="f46">
                <a:pos x="f63" y="f65"/>
              </a:cxn>
              <a:cxn ang="f46">
                <a:pos x="f66" y="f65"/>
              </a:cxn>
              <a:cxn ang="f45">
                <a:pos x="f66" y="f64"/>
              </a:cxn>
              <a:cxn ang="f47">
                <a:pos x="f137" y="f138"/>
              </a:cxn>
            </a:cxnLst>
            <a:rect l="f59" t="f62" r="f60" b="f61"/>
            <a:pathLst>
              <a:path w="21600" h="21600">
                <a:moveTo>
                  <a:pt x="f229" y="f230"/>
                </a:moveTo>
                <a:arcTo wR="f30" hR="f30" stAng="f197" swAng="f203"/>
                <a:lnTo>
                  <a:pt x="f131" y="f132"/>
                </a:lnTo>
                <a:close/>
              </a:path>
            </a:pathLst>
          </a:custGeom>
          <a:noFill/>
          <a:ln cap="flat">
            <a:noFill/>
            <a:prstDash val="solid"/>
          </a:ln>
        </p:spPr>
        <p:txBody>
          <a:bodyPr vert="horz" wrap="square" lIns="91440" tIns="45720" rIns="91440" bIns="45720" anchor="ctr" anchorCtr="0" compatLnSpc="1">
            <a:noAutofit/>
          </a:bodyPr>
          <a:lstStyle/>
          <a:p>
            <a:pPr algn="ctr">
              <a:lnSpc>
                <a:spcPct val="107000"/>
              </a:lnSpc>
              <a:spcAft>
                <a:spcPts val="800"/>
              </a:spcAft>
            </a:pPr>
            <a:r>
              <a:rPr lang="en-GB" sz="1000" dirty="0">
                <a:effectLst/>
                <a:latin typeface="Ink Free" panose="03080402000500000000" pitchFamily="66" charset="0"/>
                <a:ea typeface="Calibri" panose="020F0502020204030204" pitchFamily="34" charset="0"/>
                <a:cs typeface="Times New Roman" panose="02020603050405020304" pitchFamily="18" charset="0"/>
              </a:rPr>
              <a:t>“</a:t>
            </a:r>
            <a:r>
              <a:rPr lang="en-GB" sz="1600" dirty="0">
                <a:effectLst/>
                <a:latin typeface="Ink Free" panose="03080402000500000000" pitchFamily="66" charset="0"/>
                <a:ea typeface="Calibri" panose="020F0502020204030204" pitchFamily="34" charset="0"/>
                <a:cs typeface="Times New Roman" panose="02020603050405020304" pitchFamily="18" charset="0"/>
              </a:rPr>
              <a:t>Overwhelmingly, what is making the children happy is being outside and being with their friends – these are children who would have been born around lockdown three years ago”</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6">
            <a:extLst>
              <a:ext uri="{FF2B5EF4-FFF2-40B4-BE49-F238E27FC236}">
                <a16:creationId xmlns:a16="http://schemas.microsoft.com/office/drawing/2014/main" id="{AAF33635-F86C-462C-B789-22A61F5304F3}"/>
              </a:ext>
            </a:extLst>
          </p:cNvPr>
          <p:cNvSpPr txBox="1"/>
          <p:nvPr/>
        </p:nvSpPr>
        <p:spPr>
          <a:xfrm>
            <a:off x="9133840" y="2204880"/>
            <a:ext cx="1808480" cy="1568131"/>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dirty="0">
                <a:effectLst/>
                <a:latin typeface="Ink Free" panose="03080402000500000000" pitchFamily="66" charset="0"/>
                <a:ea typeface="Calibri" panose="020F0502020204030204" pitchFamily="34" charset="0"/>
                <a:cs typeface="Times New Roman" panose="02020603050405020304" pitchFamily="18" charset="0"/>
              </a:rPr>
              <a:t>“It’s fun where I live as I have my best mate living next door to me”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9" name="Text Box 7">
            <a:extLst>
              <a:ext uri="{FF2B5EF4-FFF2-40B4-BE49-F238E27FC236}">
                <a16:creationId xmlns:a16="http://schemas.microsoft.com/office/drawing/2014/main" id="{DF861C4E-598E-4A4D-95EA-61AB350AFB62}"/>
              </a:ext>
            </a:extLst>
          </p:cNvPr>
          <p:cNvSpPr txBox="1"/>
          <p:nvPr/>
        </p:nvSpPr>
        <p:spPr>
          <a:xfrm>
            <a:off x="8900795" y="4023676"/>
            <a:ext cx="2336165" cy="2702244"/>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600" dirty="0">
                <a:effectLst/>
                <a:latin typeface="Ink Free" panose="03080402000500000000" pitchFamily="66" charset="0"/>
                <a:ea typeface="Calibri" panose="020F0502020204030204" pitchFamily="34" charset="0"/>
                <a:cs typeface="Times New Roman" panose="02020603050405020304" pitchFamily="18" charset="0"/>
              </a:rPr>
              <a:t>“</a:t>
            </a:r>
            <a:r>
              <a:rPr lang="en-GB" sz="1600" i="1" dirty="0">
                <a:effectLst/>
                <a:latin typeface="Ink Free" panose="03080402000500000000" pitchFamily="66" charset="0"/>
                <a:ea typeface="Calibri" panose="020F0502020204030204" pitchFamily="34" charset="0"/>
                <a:cs typeface="Times New Roman" panose="02020603050405020304" pitchFamily="18" charset="0"/>
              </a:rPr>
              <a:t>I really do believe that in having greater community or our specific needs met in that way, that we are happier and maybe more able to make decisions that positively impact on our health in other ways too.”</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722733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p:txBody>
          <a:bodyPr/>
          <a:lstStyle/>
          <a:p>
            <a:r>
              <a:rPr lang="en-GB" b="1" dirty="0">
                <a:solidFill>
                  <a:srgbClr val="002060"/>
                </a:solidFill>
              </a:rPr>
              <a:t>But wellbeing and resilience has been deteriorating for longer…</a:t>
            </a:r>
          </a:p>
        </p:txBody>
      </p:sp>
      <p:graphicFrame>
        <p:nvGraphicFramePr>
          <p:cNvPr id="4" name="Chart 3">
            <a:extLst>
              <a:ext uri="{FF2B5EF4-FFF2-40B4-BE49-F238E27FC236}">
                <a16:creationId xmlns:a16="http://schemas.microsoft.com/office/drawing/2014/main" id="{1899D55E-F8C4-49AE-9007-4A2F051D9CC1}"/>
              </a:ext>
            </a:extLst>
          </p:cNvPr>
          <p:cNvGraphicFramePr/>
          <p:nvPr>
            <p:extLst>
              <p:ext uri="{D42A27DB-BD31-4B8C-83A1-F6EECF244321}">
                <p14:modId xmlns:p14="http://schemas.microsoft.com/office/powerpoint/2010/main" val="2384902536"/>
              </p:ext>
            </p:extLst>
          </p:nvPr>
        </p:nvGraphicFramePr>
        <p:xfrm>
          <a:off x="838200" y="2088514"/>
          <a:ext cx="4688840" cy="41598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71133C33-F4CC-426B-AE3E-43EF23485E8D}"/>
              </a:ext>
            </a:extLst>
          </p:cNvPr>
          <p:cNvGraphicFramePr/>
          <p:nvPr>
            <p:extLst>
              <p:ext uri="{D42A27DB-BD31-4B8C-83A1-F6EECF244321}">
                <p14:modId xmlns:p14="http://schemas.microsoft.com/office/powerpoint/2010/main" val="4144387042"/>
              </p:ext>
            </p:extLst>
          </p:nvPr>
        </p:nvGraphicFramePr>
        <p:xfrm>
          <a:off x="6170930" y="2088514"/>
          <a:ext cx="4395470" cy="41598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0584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p:txBody>
          <a:bodyPr/>
          <a:lstStyle/>
          <a:p>
            <a:r>
              <a:rPr lang="en-GB" b="1" dirty="0">
                <a:solidFill>
                  <a:srgbClr val="002060"/>
                </a:solidFill>
              </a:rPr>
              <a:t>Other reasons</a:t>
            </a:r>
          </a:p>
        </p:txBody>
      </p:sp>
      <p:sp>
        <p:nvSpPr>
          <p:cNvPr id="7" name="Content Placeholder 6">
            <a:extLst>
              <a:ext uri="{FF2B5EF4-FFF2-40B4-BE49-F238E27FC236}">
                <a16:creationId xmlns:a16="http://schemas.microsoft.com/office/drawing/2014/main" id="{49A536B7-2352-4C34-9330-12F6BF85C2A6}"/>
              </a:ext>
            </a:extLst>
          </p:cNvPr>
          <p:cNvSpPr>
            <a:spLocks noGrp="1"/>
          </p:cNvSpPr>
          <p:nvPr>
            <p:ph sz="half" idx="1"/>
          </p:nvPr>
        </p:nvSpPr>
        <p:spPr>
          <a:xfrm>
            <a:off x="400692" y="1825625"/>
            <a:ext cx="5619108" cy="4749836"/>
          </a:xfrm>
        </p:spPr>
        <p:txBody>
          <a:bodyPr>
            <a:normAutofit lnSpcReduction="10000"/>
          </a:bodyPr>
          <a:lstStyle/>
          <a:p>
            <a:pPr marL="0" indent="0" algn="ctr">
              <a:lnSpc>
                <a:spcPct val="107000"/>
              </a:lnSpc>
              <a:spcAft>
                <a:spcPts val="800"/>
              </a:spcAft>
              <a:buNone/>
            </a:pPr>
            <a:r>
              <a:rPr lang="en-GB"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 lack of opportunities and activities for girls whose families have less money could drive them towards their phones and social media, creating even stronger unrealistic expectations in their heads."</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r>
              <a:rPr lang="en-GB" sz="1800" i="0" dirty="0">
                <a:effectLst/>
                <a:latin typeface="Calibri" panose="020F0502020204030204" pitchFamily="34" charset="0"/>
                <a:ea typeface="Calibri" panose="020F0502020204030204" pitchFamily="34" charset="0"/>
                <a:cs typeface="Times New Roman" panose="02020603050405020304" pitchFamily="18" charset="0"/>
              </a:rPr>
              <a:t>(Thomas, WHO)</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 pressures on young people start really early - to do well at school, to look good, have the right things etc. Sometimes it feels overwhelming."</a:t>
            </a:r>
            <a:r>
              <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(Claudia, 14, WHO)</a:t>
            </a:r>
          </a:p>
          <a:p>
            <a:pPr marL="0" indent="0" algn="ctr">
              <a:lnSpc>
                <a:spcPct val="107000"/>
              </a:lnSpc>
              <a:spcAft>
                <a:spcPts val="800"/>
              </a:spcAft>
              <a:buNone/>
            </a:pPr>
            <a:r>
              <a:rPr lang="en-GB"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 societal pressure (mainly coming from social media and the internet) for girls to fit a certain beauty standard is unlike most expectations that boys face when growing up."</a:t>
            </a:r>
            <a:r>
              <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(Thomas, WHO))</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62% of secondary school girls worry about their appearance vs 24% of boys (GUNY ‘22)</a:t>
            </a:r>
          </a:p>
          <a:p>
            <a:pPr marL="0"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14" name="Content Placeholder 13">
            <a:extLst>
              <a:ext uri="{FF2B5EF4-FFF2-40B4-BE49-F238E27FC236}">
                <a16:creationId xmlns:a16="http://schemas.microsoft.com/office/drawing/2014/main" id="{264A3751-BE69-4C5F-B0C2-30195CC40098}"/>
              </a:ext>
            </a:extLst>
          </p:cNvPr>
          <p:cNvSpPr>
            <a:spLocks noGrp="1"/>
          </p:cNvSpPr>
          <p:nvPr>
            <p:ph sz="half" idx="2"/>
          </p:nvPr>
        </p:nvSpPr>
        <p:spPr>
          <a:xfrm>
            <a:off x="6172200" y="1825625"/>
            <a:ext cx="5511800" cy="4749836"/>
          </a:xfrm>
        </p:spPr>
        <p:txBody>
          <a:bodyPr>
            <a:normAutofit lnSpcReduction="10000"/>
          </a:bodyPr>
          <a:lstStyle/>
          <a:p>
            <a:pPr marL="0" indent="0">
              <a:buNone/>
            </a:pPr>
            <a:r>
              <a:rPr lang="en-GB" sz="1800" dirty="0">
                <a:effectLst/>
                <a:ea typeface="Calibri" panose="020F0502020204030204" pitchFamily="34" charset="0"/>
                <a:cs typeface="Times New Roman" panose="02020603050405020304" pitchFamily="18" charset="0"/>
              </a:rPr>
              <a:t>11% of secondary school pupils feel pressure from social media often or all of the time</a:t>
            </a:r>
          </a:p>
          <a:p>
            <a:pPr marL="0" indent="0">
              <a:buNone/>
            </a:pPr>
            <a:r>
              <a:rPr lang="en-GB" sz="1800" dirty="0">
                <a:ea typeface="Calibri" panose="020F0502020204030204" pitchFamily="34" charset="0"/>
                <a:cs typeface="Times New Roman" panose="02020603050405020304" pitchFamily="18" charset="0"/>
              </a:rPr>
              <a:t>From Year 6 onwards between 1 in 4 and 1 in 5 have been shown something online to upset them and 10% have been bullied online </a:t>
            </a:r>
            <a:r>
              <a:rPr lang="en-GB" sz="1800" dirty="0">
                <a:effectLst/>
                <a:ea typeface="Calibri" panose="020F0502020204030204" pitchFamily="34" charset="0"/>
                <a:cs typeface="Times New Roman" panose="02020603050405020304" pitchFamily="18" charset="0"/>
              </a:rPr>
              <a:t>(GUNY ‘22)</a:t>
            </a:r>
            <a:endParaRPr lang="en-GB" sz="1800" dirty="0">
              <a:solidFill>
                <a:srgbClr val="002060"/>
              </a:solidFill>
              <a:effectLst/>
              <a:ea typeface="Calibri" panose="020F0502020204030204" pitchFamily="34" charset="0"/>
              <a:cs typeface="Times New Roman" panose="02020603050405020304" pitchFamily="18" charset="0"/>
            </a:endParaRPr>
          </a:p>
          <a:p>
            <a:pPr marL="0" indent="0">
              <a:buNone/>
            </a:pPr>
            <a:endParaRPr lang="en-GB" sz="1800" dirty="0">
              <a:solidFill>
                <a:srgbClr val="002060"/>
              </a:solidFill>
              <a:effectLst/>
              <a:ea typeface="Calibri" panose="020F0502020204030204" pitchFamily="34" charset="0"/>
              <a:cs typeface="Times New Roman" panose="02020603050405020304" pitchFamily="18" charset="0"/>
            </a:endParaRPr>
          </a:p>
          <a:p>
            <a:pPr marL="0" indent="0" algn="ctr">
              <a:buNone/>
            </a:pPr>
            <a:r>
              <a:rPr lang="en-GB" sz="1800" dirty="0">
                <a:solidFill>
                  <a:srgbClr val="002060"/>
                </a:solidFill>
                <a:effectLst/>
                <a:ea typeface="Calibri" panose="020F0502020204030204" pitchFamily="34" charset="0"/>
                <a:cs typeface="Times New Roman" panose="02020603050405020304" pitchFamily="18" charset="0"/>
              </a:rPr>
              <a:t>“</a:t>
            </a:r>
            <a:r>
              <a:rPr lang="en-GB" sz="1800" i="1" dirty="0">
                <a:solidFill>
                  <a:srgbClr val="002060"/>
                </a:solidFill>
                <a:effectLst/>
                <a:ea typeface="Calibri" panose="020F0502020204030204" pitchFamily="34" charset="0"/>
                <a:cs typeface="Times New Roman" panose="02020603050405020304" pitchFamily="18" charset="0"/>
              </a:rPr>
              <a:t>We are really worried about growing out of our school uniforms. We won’t be able to afford new stuff, they are so expensive. We will be getting second hand uniforms. Just feel really embarrassed in second hand stuff which then stresses me out.“ </a:t>
            </a:r>
            <a:r>
              <a:rPr lang="en-GB" sz="600" i="1" dirty="0">
                <a:effectLst/>
                <a:ea typeface="Calibri" panose="020F0502020204030204" pitchFamily="34" charset="0"/>
                <a:cs typeface="Times New Roman" panose="02020603050405020304" pitchFamily="18" charset="0"/>
              </a:rPr>
              <a:t>   </a:t>
            </a:r>
          </a:p>
          <a:p>
            <a:pPr marL="0" indent="0" algn="ctr">
              <a:buNone/>
            </a:pPr>
            <a:r>
              <a:rPr lang="en-GB" sz="1800" i="1" dirty="0">
                <a:solidFill>
                  <a:srgbClr val="002060"/>
                </a:solidFill>
                <a:effectLst/>
                <a:ea typeface="Calibri" panose="020F0502020204030204" pitchFamily="34" charset="0"/>
                <a:cs typeface="Times New Roman" panose="02020603050405020304" pitchFamily="18" charset="0"/>
              </a:rPr>
              <a:t>“One of my friends has got holes in her school shoes but she knows her mum hasn’t got any money so she’s not even telling her they are broken because she doesn’t want her to worry.” </a:t>
            </a:r>
          </a:p>
          <a:p>
            <a:pPr marL="0" indent="0" algn="ctr">
              <a:buNone/>
            </a:pPr>
            <a:r>
              <a:rPr lang="en-GB" sz="1800" dirty="0">
                <a:ea typeface="Calibri" panose="020F0502020204030204" pitchFamily="34" charset="0"/>
                <a:cs typeface="Times New Roman" panose="02020603050405020304" pitchFamily="18" charset="0"/>
              </a:rPr>
              <a:t>17% of secondary school pupils worry about money often or all of the time</a:t>
            </a:r>
            <a:r>
              <a:rPr lang="en-GB" sz="1800" dirty="0">
                <a:effectLst/>
                <a:ea typeface="Calibri" panose="020F0502020204030204" pitchFamily="34" charset="0"/>
                <a:cs typeface="Times New Roman" panose="02020603050405020304" pitchFamily="18" charset="0"/>
              </a:rPr>
              <a:t>(GUNY ‘22)</a:t>
            </a:r>
          </a:p>
          <a:p>
            <a:pPr marL="0" indent="0">
              <a:buNone/>
            </a:pPr>
            <a:endParaRPr lang="en-GB" sz="1800" dirty="0">
              <a:ea typeface="Calibri" panose="020F0502020204030204" pitchFamily="34" charset="0"/>
              <a:cs typeface="Times New Roman" panose="02020603050405020304" pitchFamily="18" charset="0"/>
            </a:endParaRPr>
          </a:p>
          <a:p>
            <a:pPr marL="0" indent="0">
              <a:buNone/>
            </a:pPr>
            <a:endParaRPr lang="en-GB" sz="1800" dirty="0">
              <a:solidFill>
                <a:srgbClr val="002060"/>
              </a:solidFill>
              <a:effectLst/>
              <a:ea typeface="Calibri" panose="020F0502020204030204" pitchFamily="34" charset="0"/>
              <a:cs typeface="Times New Roman" panose="02020603050405020304" pitchFamily="18" charset="0"/>
            </a:endParaRPr>
          </a:p>
          <a:p>
            <a:pPr marL="0" indent="0">
              <a:buNone/>
            </a:pPr>
            <a:endParaRPr lang="en-GB" dirty="0">
              <a:solidFill>
                <a:srgbClr val="002060"/>
              </a:solidFill>
            </a:endParaRPr>
          </a:p>
        </p:txBody>
      </p:sp>
    </p:spTree>
    <p:extLst>
      <p:ext uri="{BB962C8B-B14F-4D97-AF65-F5344CB8AC3E}">
        <p14:creationId xmlns:p14="http://schemas.microsoft.com/office/powerpoint/2010/main" val="3587056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p:txBody>
          <a:bodyPr/>
          <a:lstStyle/>
          <a:p>
            <a:r>
              <a:rPr lang="en-GB" b="1" dirty="0">
                <a:solidFill>
                  <a:srgbClr val="002060"/>
                </a:solidFill>
              </a:rPr>
              <a:t>Children and young people not in school</a:t>
            </a:r>
          </a:p>
        </p:txBody>
      </p:sp>
      <p:graphicFrame>
        <p:nvGraphicFramePr>
          <p:cNvPr id="4" name="Chart 3">
            <a:extLst>
              <a:ext uri="{FF2B5EF4-FFF2-40B4-BE49-F238E27FC236}">
                <a16:creationId xmlns:a16="http://schemas.microsoft.com/office/drawing/2014/main" id="{55E7B564-F20A-4EF7-9A2E-8F6D6E9A46E3}"/>
              </a:ext>
            </a:extLst>
          </p:cNvPr>
          <p:cNvGraphicFramePr/>
          <p:nvPr>
            <p:extLst>
              <p:ext uri="{D42A27DB-BD31-4B8C-83A1-F6EECF244321}">
                <p14:modId xmlns:p14="http://schemas.microsoft.com/office/powerpoint/2010/main" val="748063896"/>
              </p:ext>
            </p:extLst>
          </p:nvPr>
        </p:nvGraphicFramePr>
        <p:xfrm>
          <a:off x="284480" y="2000885"/>
          <a:ext cx="3693160" cy="28562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DFD7B8A8-7E33-4A8E-B662-2CA37336A8D1}"/>
              </a:ext>
            </a:extLst>
          </p:cNvPr>
          <p:cNvGraphicFramePr/>
          <p:nvPr>
            <p:extLst>
              <p:ext uri="{D42A27DB-BD31-4B8C-83A1-F6EECF244321}">
                <p14:modId xmlns:p14="http://schemas.microsoft.com/office/powerpoint/2010/main" val="2842940267"/>
              </p:ext>
            </p:extLst>
          </p:nvPr>
        </p:nvGraphicFramePr>
        <p:xfrm>
          <a:off x="3820160" y="2000885"/>
          <a:ext cx="3449322" cy="28562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C9D8D276-AC93-49D7-9937-C17BA2C8D04C}"/>
              </a:ext>
            </a:extLst>
          </p:cNvPr>
          <p:cNvGraphicFramePr/>
          <p:nvPr>
            <p:extLst>
              <p:ext uri="{D42A27DB-BD31-4B8C-83A1-F6EECF244321}">
                <p14:modId xmlns:p14="http://schemas.microsoft.com/office/powerpoint/2010/main" val="3335360396"/>
              </p:ext>
            </p:extLst>
          </p:nvPr>
        </p:nvGraphicFramePr>
        <p:xfrm>
          <a:off x="7108824" y="2268855"/>
          <a:ext cx="4686935" cy="258826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 Box 1">
            <a:extLst>
              <a:ext uri="{FF2B5EF4-FFF2-40B4-BE49-F238E27FC236}">
                <a16:creationId xmlns:a16="http://schemas.microsoft.com/office/drawing/2014/main" id="{FE9295D8-8696-4591-89BA-ED22B94FF1A1}"/>
              </a:ext>
            </a:extLst>
          </p:cNvPr>
          <p:cNvSpPr txBox="1"/>
          <p:nvPr/>
        </p:nvSpPr>
        <p:spPr>
          <a:xfrm>
            <a:off x="7807958" y="1978025"/>
            <a:ext cx="3449322" cy="29083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Persistent absence levels (%) in secondary schools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E547BCD9-42A7-4E92-9911-312C0A6F6760}"/>
              </a:ext>
            </a:extLst>
          </p:cNvPr>
          <p:cNvSpPr txBox="1"/>
          <p:nvPr/>
        </p:nvSpPr>
        <p:spPr>
          <a:xfrm>
            <a:off x="838200" y="5065950"/>
            <a:ext cx="10419080" cy="1908215"/>
          </a:xfrm>
          <a:prstGeom prst="rect">
            <a:avLst/>
          </a:prstGeom>
          <a:noFill/>
        </p:spPr>
        <p:txBody>
          <a:bodyPr wrap="square" rtlCol="0">
            <a:spAutoFit/>
          </a:bodyPr>
          <a:lstStyle/>
          <a:p>
            <a:pPr marL="285750" indent="-285750">
              <a:buFont typeface="Arial" panose="020B0604020202020204" pitchFamily="34" charset="0"/>
              <a:buChar char="•"/>
            </a:pPr>
            <a:r>
              <a:rPr lang="en-GB" sz="2000" dirty="0">
                <a:solidFill>
                  <a:srgbClr val="002060"/>
                </a:solidFill>
              </a:rPr>
              <a:t>The commonest reason for children being electively home educated is anxiety and stress, in both primary and secondary age groups</a:t>
            </a:r>
          </a:p>
          <a:p>
            <a:pPr marL="285750" indent="-285750">
              <a:buFont typeface="Arial" panose="020B0604020202020204" pitchFamily="34" charset="0"/>
              <a:buChar char="•"/>
            </a:pPr>
            <a:r>
              <a:rPr lang="en-GB" sz="2000" dirty="0">
                <a:solidFill>
                  <a:srgbClr val="002060"/>
                </a:solidFill>
              </a:rPr>
              <a:t>At the extreme end, </a:t>
            </a:r>
            <a:r>
              <a:rPr lang="en-GB" sz="2000" dirty="0">
                <a:solidFill>
                  <a:srgbClr val="002060"/>
                </a:solidFill>
                <a:latin typeface="Calibri" panose="020F0502020204030204" pitchFamily="34" charset="0"/>
                <a:cs typeface="Times New Roman" panose="02020603050405020304" pitchFamily="18" charset="0"/>
              </a:rPr>
              <a:t>o</a:t>
            </a:r>
            <a:r>
              <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ver a third of the Year 8 (ages 12-13) pupils had deliberately harmed themselves or thought about taking their own lives in the year prior to the survey. Nearly half of them did not tell anyone</a:t>
            </a:r>
            <a:r>
              <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endParaRPr lang="en-GB" dirty="0">
              <a:solidFill>
                <a:srgbClr val="002060"/>
              </a:solidFill>
            </a:endParaRPr>
          </a:p>
        </p:txBody>
      </p:sp>
    </p:spTree>
    <p:extLst>
      <p:ext uri="{BB962C8B-B14F-4D97-AF65-F5344CB8AC3E}">
        <p14:creationId xmlns:p14="http://schemas.microsoft.com/office/powerpoint/2010/main" val="3953776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4ABD60-95F9-463F-8134-5FFD271CC0ED}"/>
              </a:ext>
            </a:extLst>
          </p:cNvPr>
          <p:cNvSpPr>
            <a:spLocks noGrp="1"/>
          </p:cNvSpPr>
          <p:nvPr>
            <p:ph type="title"/>
          </p:nvPr>
        </p:nvSpPr>
        <p:spPr/>
        <p:txBody>
          <a:bodyPr>
            <a:normAutofit/>
          </a:bodyPr>
          <a:lstStyle/>
          <a:p>
            <a:r>
              <a:rPr lang="en-GB" sz="5400" b="1" dirty="0">
                <a:solidFill>
                  <a:srgbClr val="002060"/>
                </a:solidFill>
              </a:rPr>
              <a:t>Demand pressures and unmet need</a:t>
            </a:r>
          </a:p>
        </p:txBody>
      </p:sp>
      <p:sp>
        <p:nvSpPr>
          <p:cNvPr id="5" name="Text Placeholder 4">
            <a:extLst>
              <a:ext uri="{FF2B5EF4-FFF2-40B4-BE49-F238E27FC236}">
                <a16:creationId xmlns:a16="http://schemas.microsoft.com/office/drawing/2014/main" id="{C5F6B560-F0CD-4EE8-9709-3BA814AA689C}"/>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729360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817F-C9D3-41EF-8395-1F261FBA2679}"/>
              </a:ext>
            </a:extLst>
          </p:cNvPr>
          <p:cNvSpPr>
            <a:spLocks noGrp="1"/>
          </p:cNvSpPr>
          <p:nvPr>
            <p:ph type="title"/>
          </p:nvPr>
        </p:nvSpPr>
        <p:spPr>
          <a:xfrm>
            <a:off x="467360" y="70485"/>
            <a:ext cx="10886440" cy="1209675"/>
          </a:xfrm>
        </p:spPr>
        <p:txBody>
          <a:bodyPr>
            <a:noAutofit/>
          </a:bodyPr>
          <a:lstStyle/>
          <a:p>
            <a:pPr algn="r"/>
            <a:r>
              <a:rPr lang="en-GB" b="1" dirty="0">
                <a:solidFill>
                  <a:srgbClr val="002060"/>
                </a:solidFill>
              </a:rPr>
              <a:t>Understand the system: SEMH Group Vision and Priorities</a:t>
            </a:r>
          </a:p>
        </p:txBody>
      </p:sp>
      <p:pic>
        <p:nvPicPr>
          <p:cNvPr id="9" name="Picture 8">
            <a:extLst>
              <a:ext uri="{FF2B5EF4-FFF2-40B4-BE49-F238E27FC236}">
                <a16:creationId xmlns:a16="http://schemas.microsoft.com/office/drawing/2014/main" id="{217685A2-0BD6-4458-A3AB-975E8EDFED84}"/>
              </a:ext>
            </a:extLst>
          </p:cNvPr>
          <p:cNvPicPr>
            <a:picLocks noChangeAspect="1"/>
          </p:cNvPicPr>
          <p:nvPr/>
        </p:nvPicPr>
        <p:blipFill>
          <a:blip r:embed="rId2"/>
          <a:stretch>
            <a:fillRect/>
          </a:stretch>
        </p:blipFill>
        <p:spPr>
          <a:xfrm>
            <a:off x="1005840" y="1087120"/>
            <a:ext cx="5648480" cy="5622289"/>
          </a:xfrm>
          <a:prstGeom prst="rect">
            <a:avLst/>
          </a:prstGeom>
        </p:spPr>
      </p:pic>
      <p:sp>
        <p:nvSpPr>
          <p:cNvPr id="12" name="Content Placeholder 2">
            <a:extLst>
              <a:ext uri="{FF2B5EF4-FFF2-40B4-BE49-F238E27FC236}">
                <a16:creationId xmlns:a16="http://schemas.microsoft.com/office/drawing/2014/main" id="{1D9A5857-7610-4D58-AC97-7CE89A465508}"/>
              </a:ext>
            </a:extLst>
          </p:cNvPr>
          <p:cNvSpPr txBox="1">
            <a:spLocks/>
          </p:cNvSpPr>
          <p:nvPr/>
        </p:nvSpPr>
        <p:spPr>
          <a:xfrm>
            <a:off x="6837680" y="1798320"/>
            <a:ext cx="4744720" cy="500951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rabicPeriod"/>
              <a:tabLst>
                <a:tab pos="2865755" algn="ctr"/>
                <a:tab pos="5731510" algn="r"/>
                <a:tab pos="457200" algn="l"/>
              </a:tabLst>
            </a:pP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To ensure a single, connected system at both strategic and provider levels</a:t>
            </a:r>
          </a:p>
          <a:p>
            <a:pPr marL="342900" indent="-342900">
              <a:lnSpc>
                <a:spcPct val="107000"/>
              </a:lnSpc>
              <a:spcAft>
                <a:spcPts val="800"/>
              </a:spcAft>
              <a:buFont typeface="+mj-lt"/>
              <a:buAutoNum type="arabicPeriod"/>
              <a:tabLst>
                <a:tab pos="2865755" algn="ctr"/>
                <a:tab pos="5731510" algn="r"/>
                <a:tab pos="457200" algn="l"/>
              </a:tabLst>
            </a:pP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To use data, insight and knowledge to inform all parts of the system</a:t>
            </a:r>
          </a:p>
          <a:p>
            <a:pPr marL="342900" indent="-342900">
              <a:lnSpc>
                <a:spcPct val="107000"/>
              </a:lnSpc>
              <a:spcAft>
                <a:spcPts val="800"/>
              </a:spcAft>
              <a:buFont typeface="+mj-lt"/>
              <a:buAutoNum type="arabicPeriod"/>
              <a:tabLst>
                <a:tab pos="2865755" algn="ctr"/>
                <a:tab pos="5731510" algn="r"/>
                <a:tab pos="457200" algn="l"/>
              </a:tabLst>
            </a:pP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To ensure there is focus on prevention, resilience building and advice</a:t>
            </a:r>
          </a:p>
          <a:p>
            <a:pPr marL="342900" indent="-342900">
              <a:lnSpc>
                <a:spcPct val="107000"/>
              </a:lnSpc>
              <a:spcAft>
                <a:spcPts val="800"/>
              </a:spcAft>
              <a:buFont typeface="+mj-lt"/>
              <a:buAutoNum type="arabicPeriod"/>
              <a:tabLst>
                <a:tab pos="2865755" algn="ctr"/>
                <a:tab pos="5731510" algn="r"/>
                <a:tab pos="457200" algn="l"/>
              </a:tabLst>
            </a:pP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We will concentrate on identifiable, vulnerable groups of children and young people</a:t>
            </a:r>
          </a:p>
          <a:p>
            <a:pPr marL="342900" indent="-342900">
              <a:lnSpc>
                <a:spcPct val="107000"/>
              </a:lnSpc>
              <a:spcAft>
                <a:spcPts val="800"/>
              </a:spcAft>
              <a:buFont typeface="+mj-lt"/>
              <a:buAutoNum type="arabicPeriod"/>
              <a:tabLst>
                <a:tab pos="2865755" algn="ctr"/>
                <a:tab pos="5731510" algn="r"/>
                <a:tab pos="457200" algn="l"/>
              </a:tabLst>
            </a:pP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We will identify and respond to the areas with greatest system pressures and/or need</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2513173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1306</TotalTime>
  <Words>1953</Words>
  <Application>Microsoft Office PowerPoint</Application>
  <PresentationFormat>Widescreen</PresentationFormat>
  <Paragraphs>285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Ink Free</vt:lpstr>
      <vt:lpstr>Symbol</vt:lpstr>
      <vt:lpstr>Office Theme</vt:lpstr>
      <vt:lpstr>North Yorkshire Council Children and Families Overview and Scrutiny Committee</vt:lpstr>
      <vt:lpstr>The ask</vt:lpstr>
      <vt:lpstr>How to answer</vt:lpstr>
      <vt:lpstr>What makes children happy?</vt:lpstr>
      <vt:lpstr>But wellbeing and resilience has been deteriorating for longer…</vt:lpstr>
      <vt:lpstr>Other reasons</vt:lpstr>
      <vt:lpstr>Children and young people not in school</vt:lpstr>
      <vt:lpstr>Demand pressures and unmet need</vt:lpstr>
      <vt:lpstr>Understand the system: SEMH Group Vision and Priorities</vt:lpstr>
      <vt:lpstr>How the local system fits within the iThrive model</vt:lpstr>
      <vt:lpstr>Getting Advice</vt:lpstr>
      <vt:lpstr>Getting help</vt:lpstr>
      <vt:lpstr>PowerPoint Presentation</vt:lpstr>
      <vt:lpstr>PowerPoint Presentation</vt:lpstr>
      <vt:lpstr>PowerPoint Presentation</vt:lpstr>
      <vt:lpstr>PowerPoint Presentation</vt:lpstr>
      <vt:lpstr>Autism</vt:lpstr>
      <vt:lpstr>Schools</vt:lpstr>
      <vt:lpstr>Final points</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Yorkshire Council’s Young People Overview and Scrutiny Committee</dc:title>
  <dc:creator>Gill Kelly</dc:creator>
  <cp:lastModifiedBy>Gill Kelly</cp:lastModifiedBy>
  <cp:revision>50</cp:revision>
  <dcterms:created xsi:type="dcterms:W3CDTF">2023-11-29T21:31:53Z</dcterms:created>
  <dcterms:modified xsi:type="dcterms:W3CDTF">2023-12-08T13:07:16Z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cdfc32-7be5-4b17-9f97-00453388bdd7_Enabled">
    <vt:lpwstr>true</vt:lpwstr>
  </property>
  <property fmtid="{D5CDD505-2E9C-101B-9397-08002B2CF9AE}" pid="3" name="MSIP_Label_3ecdfc32-7be5-4b17-9f97-00453388bdd7_SetDate">
    <vt:lpwstr>2023-11-30T13:59:16Z</vt:lpwstr>
  </property>
  <property fmtid="{D5CDD505-2E9C-101B-9397-08002B2CF9AE}" pid="4" name="MSIP_Label_3ecdfc32-7be5-4b17-9f97-00453388bdd7_Method">
    <vt:lpwstr>Standard</vt:lpwstr>
  </property>
  <property fmtid="{D5CDD505-2E9C-101B-9397-08002B2CF9AE}" pid="5" name="MSIP_Label_3ecdfc32-7be5-4b17-9f97-00453388bdd7_Name">
    <vt:lpwstr>OFFICIAL</vt:lpwstr>
  </property>
  <property fmtid="{D5CDD505-2E9C-101B-9397-08002B2CF9AE}" pid="6" name="MSIP_Label_3ecdfc32-7be5-4b17-9f97-00453388bdd7_SiteId">
    <vt:lpwstr>ad3d9c73-9830-44a1-b487-e1055441c70e</vt:lpwstr>
  </property>
  <property fmtid="{D5CDD505-2E9C-101B-9397-08002B2CF9AE}" pid="7" name="MSIP_Label_3ecdfc32-7be5-4b17-9f97-00453388bdd7_ActionId">
    <vt:lpwstr>841392d3-d886-4d10-bc8f-0000aabdd7a6</vt:lpwstr>
  </property>
  <property fmtid="{D5CDD505-2E9C-101B-9397-08002B2CF9AE}" pid="8" name="MSIP_Label_3ecdfc32-7be5-4b17-9f97-00453388bdd7_ContentBits">
    <vt:lpwstr>2</vt:lpwstr>
  </property>
</Properties>
</file>