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 id="2147483695" r:id="rId4"/>
  </p:sldMasterIdLst>
  <p:notesMasterIdLst>
    <p:notesMasterId r:id="rId13"/>
  </p:notesMasterIdLst>
  <p:sldIdLst>
    <p:sldId id="256" r:id="rId5"/>
    <p:sldId id="283" r:id="rId6"/>
    <p:sldId id="290" r:id="rId7"/>
    <p:sldId id="293" r:id="rId8"/>
    <p:sldId id="292" r:id="rId9"/>
    <p:sldId id="262" r:id="rId10"/>
    <p:sldId id="29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8023" autoAdjust="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1F805-DF41-4837-B93E-2B378BCFB09C}" type="datetimeFigureOut">
              <a:rPr lang="en-GB" smtClean="0"/>
              <a:t>01/02/2024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2E09-5A40-4F7E-9267-6845D7A6A9DF}" type="slidenum">
              <a:rPr lang="en-GB" smtClean="0"/>
              <a:t>‹#›</a:t>
            </a:fld>
            <a:endParaRPr lang="en-GB"/>
          </a:p>
        </p:txBody>
      </p:sp>
    </p:spTree>
    <p:extLst>
      <p:ext uri="{BB962C8B-B14F-4D97-AF65-F5344CB8AC3E}">
        <p14:creationId xmlns:p14="http://schemas.microsoft.com/office/powerpoint/2010/main" val="208437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the North Yorkshire Safeguarding Children Partnership LSP update for February 2024. My name is Kathryn Morrison and I am a policy and development officer in the partnership business unit, I will be doing the report for Haydn who is currently off work. I've added my email – so please do get in touch if there is something that you would usually contact Haydn with. </a:t>
            </a:r>
          </a:p>
        </p:txBody>
      </p:sp>
      <p:sp>
        <p:nvSpPr>
          <p:cNvPr id="4" name="Slide Number Placeholder 3"/>
          <p:cNvSpPr>
            <a:spLocks noGrp="1"/>
          </p:cNvSpPr>
          <p:nvPr>
            <p:ph type="sldNum" sz="quarter" idx="5"/>
          </p:nvPr>
        </p:nvSpPr>
        <p:spPr/>
        <p:txBody>
          <a:bodyPr/>
          <a:lstStyle/>
          <a:p>
            <a:fld id="{32102E09-5A40-4F7E-9267-6845D7A6A9DF}" type="slidenum">
              <a:rPr lang="en-GB" smtClean="0"/>
              <a:t>1</a:t>
            </a:fld>
            <a:endParaRPr lang="en-GB"/>
          </a:p>
        </p:txBody>
      </p:sp>
    </p:spTree>
    <p:extLst>
      <p:ext uri="{BB962C8B-B14F-4D97-AF65-F5344CB8AC3E}">
        <p14:creationId xmlns:p14="http://schemas.microsoft.com/office/powerpoint/2010/main" val="361081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Starting with some key documents for you: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North Yorkshire Children’s Safeguarding Partnership Board Annual Report 2022-2023 was released in November 2023. This report is a testament to our unwavering commitment to ensuring the safety and well-being of our children and young people in North Yorkshire.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In a world where our children face evolving challenges and uncertainties, our role as the safeguarding partnership is more crucial than ever.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This report is more than a compilation of statistics and achievements; it is a reflection of our collective determination and the incredible work carried out by the board, its partners, and the communities we serve. It offers a comprehensive overview of</a:t>
            </a: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our activities, successes, and the challenges we’ve encountered, as well as our plans for the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Throughout this report, you will find insights into the collaborative efforts that have enabled us to create a safer and more nurturing environment for children and young people in our county.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The report included information on partnership achievements linked to the Being Young in North Yorkshire Strategy,  the partnership awards that were presented over the year. Updates on subgroup work as well as audits and training. The is information about how the partnership listens to the voice of the child and use this voice to seek assurance that what we are doing remains child focused.  The financial position of the partnership is also shared as well as the priorities for the coming year.</a:t>
            </a:r>
          </a:p>
          <a:p>
            <a:r>
              <a:rPr lang="en-GB" dirty="0"/>
              <a:t>These are: </a:t>
            </a:r>
          </a:p>
          <a:p>
            <a:r>
              <a:rPr lang="en-GB" dirty="0"/>
              <a:t>Strengthen the role of education in the partnership </a:t>
            </a:r>
          </a:p>
          <a:p>
            <a:r>
              <a:rPr lang="en-GB" dirty="0"/>
              <a:t>Children and Young People’s emotional and Mental Health  and Promoting positives of online engagement while minimising the risk children and young people face online.</a:t>
            </a:r>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2</a:t>
            </a:fld>
            <a:endParaRPr lang="en-GB"/>
          </a:p>
        </p:txBody>
      </p:sp>
    </p:spTree>
    <p:extLst>
      <p:ext uri="{BB962C8B-B14F-4D97-AF65-F5344CB8AC3E}">
        <p14:creationId xmlns:p14="http://schemas.microsoft.com/office/powerpoint/2010/main" val="11260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new and updated version of Working together to Safeguard Children was released in December 2023. This statutory guidance from the Department for Education sets out what organisations and agencies who have functions relating to children must and should do to help, protect and promote the welfare of all children and young people under the age of 18 in England. The 2023 edition replaces Working together to safeguard children 2018, which underwent a limited factual update in 2020. This new edition of Working together is central to delivering on the strategy set out in Stable homes, built on love (2023), which outlines the Government’s commitment to support every child to grow up in a safe, stable and loving home. </a:t>
            </a:r>
          </a:p>
          <a:p>
            <a:endParaRPr lang="en-GB" dirty="0"/>
          </a:p>
          <a:p>
            <a:r>
              <a:rPr lang="en-GB" dirty="0"/>
              <a:t>A summary of some of the key additions to the guidance: </a:t>
            </a:r>
          </a:p>
          <a:p>
            <a:pPr marL="171450" indent="-171450">
              <a:buFont typeface="Arial" panose="020B0604020202020204" pitchFamily="34" charset="0"/>
              <a:buChar char="•"/>
            </a:pPr>
            <a:r>
              <a:rPr lang="en-GB" dirty="0"/>
              <a:t>A new chapter “ a shared responsibility” highlights how positive outcomes for children depend on strong multi-agency working. It introduces a set of multi-agency expectations for all practitioners involved in safeguarding and child protection. These expectations aim to ensure that practitioners: • share the same goals • learn with and from each other • have what they need to help families • acknowledge and appreciate difference • challenge each other.</a:t>
            </a:r>
          </a:p>
          <a:p>
            <a:pPr marL="171450" indent="-171450">
              <a:buFont typeface="Arial" panose="020B0604020202020204" pitchFamily="34" charset="0"/>
              <a:buChar char="•"/>
            </a:pPr>
            <a:r>
              <a:rPr lang="en-GB" dirty="0"/>
              <a:t>The updated guidance sets out four principles that professionals should follow when working with parents and carers: • effective partnership and the importance of building strong, positive, trusting and co-operative relationships • respectful, non-blaming, clear and inclusive verbal and non-verbal communication that is adapted to the needs of parents and carers • empowering parents and carers to participate in decision making by equipping them with information, keeping them updated and directing them to further resources • involving parents and carers in the design of processes and services that affect them.</a:t>
            </a:r>
          </a:p>
          <a:p>
            <a:pPr marL="171450" indent="-171450">
              <a:buFont typeface="Arial" panose="020B0604020202020204" pitchFamily="34" charset="0"/>
              <a:buChar char="•"/>
            </a:pPr>
            <a:r>
              <a:rPr lang="en-GB" dirty="0"/>
              <a:t>Multi Agency safeguarding arrangements: The updated guidance outlines new roles and responsibilities relating to the three safeguarding partners (the local authority, the police and the health service). The head of each statutory safeguarding partner will be referred to as the ‘lead safeguarding partner’ (LSP), who will in turn appoint a ‘delegated safeguarding partner’ (DSP)</a:t>
            </a:r>
          </a:p>
          <a:p>
            <a:pPr marL="171450" indent="-171450">
              <a:buFont typeface="Arial" panose="020B0604020202020204" pitchFamily="34" charset="0"/>
              <a:buChar char="•"/>
            </a:pPr>
            <a:r>
              <a:rPr lang="en-GB" dirty="0"/>
              <a:t>It is expected that all local education and childcare providers working with children up to the age of 18 will be included in local arrangements. • partners should consider including voluntary, charity, social enterprise (VCSE) organisations, childcare settings, and sports clubs in their arrangements. The document references the crucial role that VCSE organisations play in safeguarding and promoting the welfare of children – part of this references the importance of information sharing. </a:t>
            </a:r>
          </a:p>
          <a:p>
            <a:pPr marL="171450" indent="-171450">
              <a:buFont typeface="Arial" panose="020B0604020202020204" pitchFamily="34" charset="0"/>
              <a:buChar char="•"/>
            </a:pPr>
            <a:r>
              <a:rPr lang="en-GB" dirty="0"/>
              <a:t>Providing Help Support and Protection – This section is split into 3 sections – Early Help, Safeguarding and promoting the welfare of children and Child protection. </a:t>
            </a:r>
          </a:p>
          <a:p>
            <a:pPr marL="628650" lvl="1" indent="-171450">
              <a:buFont typeface="Arial" panose="020B0604020202020204" pitchFamily="34" charset="0"/>
              <a:buChar char="•"/>
            </a:pPr>
            <a:r>
              <a:rPr lang="en-GB" dirty="0"/>
              <a:t>For Early Help – there is call to consider family needs in the context of early help and work closely with education and childcare settings. </a:t>
            </a:r>
          </a:p>
          <a:p>
            <a:pPr marL="628650" lvl="1" indent="-171450">
              <a:buFont typeface="Arial" panose="020B0604020202020204" pitchFamily="34" charset="0"/>
              <a:buChar char="•"/>
            </a:pPr>
            <a:r>
              <a:rPr lang="en-GB" dirty="0"/>
              <a:t>For Safeguarding and promoting the welfare of children: Social care assessments should consider parent capacity of both resident and non resident parents as well as other adults responsible for this child's needs. Including the wider network and community and environment. Clarity of the role of Lead partitioner is also shared. It also references supporting disabled children and their carers and the issue of harm outside them home. </a:t>
            </a:r>
          </a:p>
          <a:p>
            <a:pPr marL="628650" lvl="1" indent="-171450">
              <a:buFont typeface="Arial" panose="020B0604020202020204" pitchFamily="34" charset="0"/>
              <a:buChar char="•"/>
            </a:pPr>
            <a:r>
              <a:rPr lang="en-GB" dirty="0"/>
              <a:t>For child protection: the guidance sets out a series of national multi agency practice standards for all practitioners. </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 a partnership we are continue to look in more depth at the changes to working together and what impact it will have on practice in North Yorkshire – we will continue to share updates with partners. </a:t>
            </a:r>
          </a:p>
        </p:txBody>
      </p:sp>
      <p:sp>
        <p:nvSpPr>
          <p:cNvPr id="4" name="Slide Number Placeholder 3"/>
          <p:cNvSpPr>
            <a:spLocks noGrp="1"/>
          </p:cNvSpPr>
          <p:nvPr>
            <p:ph type="sldNum" sz="quarter" idx="5"/>
          </p:nvPr>
        </p:nvSpPr>
        <p:spPr/>
        <p:txBody>
          <a:bodyPr/>
          <a:lstStyle/>
          <a:p>
            <a:fld id="{32102E09-5A40-4F7E-9267-6845D7A6A9DF}" type="slidenum">
              <a:rPr lang="en-GB" smtClean="0"/>
              <a:t>3</a:t>
            </a:fld>
            <a:endParaRPr lang="en-GB"/>
          </a:p>
        </p:txBody>
      </p:sp>
    </p:spTree>
    <p:extLst>
      <p:ext uri="{BB962C8B-B14F-4D97-AF65-F5344CB8AC3E}">
        <p14:creationId xmlns:p14="http://schemas.microsoft.com/office/powerpoint/2010/main" val="185941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Haydn mention this at your last meeting by I just wanted to give you an update on the Harmful Sexual Behaviour Audit that is currently in process. </a:t>
            </a:r>
          </a:p>
          <a:p>
            <a:r>
              <a:rPr lang="en-GB" dirty="0"/>
              <a:t>To clarify –there is no universally agreed definition of what HSB is, which can make recognising and responding to HSB a challenge and can also impact on agency ability to develop and agree on shared language to describe behaviours. As a partnership we use the work and definitions of Professor Hackett and use the </a:t>
            </a:r>
            <a:r>
              <a:rPr lang="en-GB" dirty="0" err="1"/>
              <a:t>Hacketts</a:t>
            </a:r>
            <a:r>
              <a:rPr lang="en-GB" dirty="0"/>
              <a:t> continuum tool. </a:t>
            </a:r>
          </a:p>
          <a:p>
            <a:r>
              <a:rPr lang="en-GB" dirty="0"/>
              <a:t>The NYSCP has a strategic priority to tackle child abuse in all its forms – and we have identified that we need a better understanding of Harmful Sexual Behaviour (experienced by and displayed by children across North Yorkshire)</a:t>
            </a:r>
          </a:p>
          <a:p>
            <a:pPr marL="0" indent="0">
              <a:spcAft>
                <a:spcPts val="800"/>
              </a:spcAft>
              <a:buNone/>
            </a:pPr>
            <a:r>
              <a:rPr lang="en-GB" dirty="0">
                <a:latin typeface="NSPCC Light"/>
                <a:ea typeface="Calibri" panose="020F0502020204030204" pitchFamily="34" charset="0"/>
              </a:rPr>
              <a:t>To help inform this understanding we are conducting a multi-agency audit that will seek to identify current practitioner awareness of HSB and the pathways of support for children and young people displaying such behaviours. </a:t>
            </a:r>
          </a:p>
          <a:p>
            <a:pPr marL="0" indent="0">
              <a:spcAft>
                <a:spcPts val="800"/>
              </a:spcAft>
              <a:buNone/>
            </a:pPr>
            <a:r>
              <a:rPr lang="en-GB" dirty="0">
                <a:latin typeface="NSPCC Light"/>
                <a:ea typeface="Calibri" panose="020F0502020204030204" pitchFamily="34" charset="0"/>
              </a:rPr>
              <a:t>The aim of the audit is to get a clear, honest picture of our current position and highlight any actions that may be required to improve the provision of response and services for children and young people to support the development of a HSB Strategy.</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b="1" dirty="0">
                <a:latin typeface="NSPCC Light"/>
                <a:ea typeface="Calibri" panose="020F0502020204030204" pitchFamily="34" charset="0"/>
              </a:rPr>
              <a:t>We need your help to ensure all organisation are engaged in the audit which is being undertaken by the NSPCC as this is key to developing an informed approach. </a:t>
            </a:r>
          </a:p>
          <a:p>
            <a:pPr marL="0" indent="0">
              <a:spcAft>
                <a:spcPts val="800"/>
              </a:spcAft>
              <a:buNone/>
            </a:pPr>
            <a:r>
              <a:rPr lang="en-GB" dirty="0">
                <a:latin typeface="NSPCC Light"/>
              </a:rPr>
              <a:t>A launch event was shared with partners on 17</a:t>
            </a:r>
            <a:r>
              <a:rPr lang="en-GB" baseline="30000" dirty="0">
                <a:latin typeface="NSPCC Light"/>
              </a:rPr>
              <a:t>th</a:t>
            </a:r>
            <a:r>
              <a:rPr lang="en-GB" dirty="0">
                <a:latin typeface="NSPCC Light"/>
              </a:rPr>
              <a:t> January where colleagues form NSPCC who are conducting the audit talked partners through the process and we will the hold a similar event in March 20</a:t>
            </a:r>
            <a:r>
              <a:rPr lang="en-GB" baseline="30000" dirty="0">
                <a:latin typeface="NSPCC Light"/>
              </a:rPr>
              <a:t>th</a:t>
            </a:r>
            <a:r>
              <a:rPr lang="en-GB" dirty="0">
                <a:latin typeface="NSPCC Light"/>
              </a:rPr>
              <a:t> to disseminate learning.  The sessions are available on our YouTube channel. </a:t>
            </a:r>
            <a:endParaRPr lang="en-GB" dirty="0"/>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4</a:t>
            </a:fld>
            <a:endParaRPr lang="en-GB"/>
          </a:p>
        </p:txBody>
      </p:sp>
    </p:spTree>
    <p:extLst>
      <p:ext uri="{BB962C8B-B14F-4D97-AF65-F5344CB8AC3E}">
        <p14:creationId xmlns:p14="http://schemas.microsoft.com/office/powerpoint/2010/main" val="352015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filled you in last meeting in regarding an assurance report that was shared at the Partnership executive board and some of the areas to focus on as a result of that report. </a:t>
            </a:r>
          </a:p>
          <a:p>
            <a:endParaRPr lang="en-GB" dirty="0"/>
          </a:p>
          <a:p>
            <a:r>
              <a:rPr lang="en-GB" dirty="0"/>
              <a:t>One of which was in relation to improving communication between the VCSE community and the partnership – focusing on the two way channels of comminution. i.e. the partnership sharing key messages with VCSE groups, and VCSE sharing key safeguarding information back to the partnership. </a:t>
            </a:r>
          </a:p>
          <a:p>
            <a:r>
              <a:rPr lang="en-GB" dirty="0"/>
              <a:t>As a result of this a small task and finish group was established  to look at the scope of the communication work. scoping exercises and mapping we completed and We also attended the Wider partnership day last Autumn and used this an  opportunity to speak with VCSE members about the messages they were receiving – how they disseminated them and what gaps they could identify. </a:t>
            </a:r>
          </a:p>
          <a:p>
            <a:r>
              <a:rPr lang="en-GB" dirty="0"/>
              <a:t>The group had already established that there was a wealth of safeguarding information already there (i.e. on NYSCP website)  – and it was not for VCSE members to ‘know it all’ – but to know the key messages and know how to access the information if and when they every needed it. For the wider partnership day I produced a crib sheet/guide with key messages/QR codes and partners responded really well to this – so as a group we decided that this was  useful way to progress – we are in the process of working with a design team to produce a much more visually appealing guide/poster alongside a series of social medial assets that partners can continually share with key safeguarding messages. The hope is that we launch this in June 2024 to link with volunteers week – and we plan to run a masterclass that week to highlight the campaign and key safeguarding conversations for VCSE groups. </a:t>
            </a:r>
          </a:p>
          <a:p>
            <a:endParaRPr lang="en-GB" dirty="0"/>
          </a:p>
          <a:p>
            <a:r>
              <a:rPr lang="en-GB" dirty="0"/>
              <a:t>I know Dave also mentioned thematically that in terms of LADO referrals (</a:t>
            </a:r>
            <a:r>
              <a:rPr lang="en-GB" dirty="0" err="1"/>
              <a:t>i.e</a:t>
            </a:r>
            <a:r>
              <a:rPr lang="en-GB" dirty="0"/>
              <a:t> allegations against those working with young people) there was a lack in confidence and referrals coming from VCSE sector – I just wanted to point you in the direction of guidance we have for partners on this. </a:t>
            </a:r>
          </a:p>
        </p:txBody>
      </p:sp>
      <p:sp>
        <p:nvSpPr>
          <p:cNvPr id="4" name="Slide Number Placeholder 3"/>
          <p:cNvSpPr>
            <a:spLocks noGrp="1"/>
          </p:cNvSpPr>
          <p:nvPr>
            <p:ph type="sldNum" sz="quarter" idx="5"/>
          </p:nvPr>
        </p:nvSpPr>
        <p:spPr/>
        <p:txBody>
          <a:bodyPr/>
          <a:lstStyle/>
          <a:p>
            <a:fld id="{32102E09-5A40-4F7E-9267-6845D7A6A9DF}" type="slidenum">
              <a:rPr lang="en-GB" smtClean="0"/>
              <a:t>5</a:t>
            </a:fld>
            <a:endParaRPr lang="en-GB"/>
          </a:p>
        </p:txBody>
      </p:sp>
    </p:spTree>
    <p:extLst>
      <p:ext uri="{BB962C8B-B14F-4D97-AF65-F5344CB8AC3E}">
        <p14:creationId xmlns:p14="http://schemas.microsoft.com/office/powerpoint/2010/main" val="406098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UPDATE: in relation to the sharing on intelligence – such an important tool in the disruption of abuse and exploitation against young people across the county. It is a k</a:t>
            </a:r>
            <a:r>
              <a:rPr lang="en-GB" baseline="0" dirty="0"/>
              <a:t>ey and safe way  for professionals and </a:t>
            </a:r>
            <a:r>
              <a:rPr lang="en-GB" baseline="0" dirty="0" err="1"/>
              <a:t>voluntters</a:t>
            </a:r>
            <a:r>
              <a:rPr lang="en-GB" baseline="0" dirty="0"/>
              <a:t> to share information e.g. concerning incident or suspicious activity, unusual exchange. Something that makes you feel uncomfortable. </a:t>
            </a:r>
          </a:p>
          <a:p>
            <a:r>
              <a:rPr lang="en-GB" dirty="0"/>
              <a:t>gives all professionals a safe a direct way to share information with NYP </a:t>
            </a:r>
          </a:p>
          <a:p>
            <a:r>
              <a:rPr lang="en-GB" dirty="0"/>
              <a:t>Doesn’t supersede safeguarding referrals – and concerns about a child you would follow your usual safeguarding procedures – online form shares additional parts of info you see or hear that make you feel uncomfortable  - particularly suspicious activity – conversations that have been picked up in the community or through conversations – often the vital piece of a jigsaw for partners. E.g. online use/communication, car details, times dates etc.</a:t>
            </a:r>
          </a:p>
          <a:p>
            <a:endParaRPr lang="en-GB" dirty="0"/>
          </a:p>
          <a:p>
            <a:r>
              <a:rPr lang="en-GB" dirty="0"/>
              <a:t>Key update is the change to a new online form for professionals – rather than the previous downloaded form – much quicker and easier.  I've included a QR code with takes you straight to the police portal. We also have updated guidance documents on our website. </a:t>
            </a:r>
          </a:p>
          <a:p>
            <a:endParaRPr lang="en-GB" dirty="0"/>
          </a:p>
          <a:p>
            <a:r>
              <a:rPr lang="en-GB" dirty="0"/>
              <a:t>Part of larger partner services portal – services for agencies and partners of the police (not for public uses) </a:t>
            </a:r>
            <a:r>
              <a:rPr lang="en-GB" dirty="0" err="1"/>
              <a:t>i.e</a:t>
            </a:r>
            <a:r>
              <a:rPr lang="en-GB" dirty="0"/>
              <a:t> request a welfare check, report a missing person or add information to a missing person report</a:t>
            </a:r>
          </a:p>
          <a:p>
            <a:endParaRPr lang="en-GB" dirty="0"/>
          </a:p>
        </p:txBody>
      </p:sp>
      <p:sp>
        <p:nvSpPr>
          <p:cNvPr id="4" name="Slide Number Placeholder 3"/>
          <p:cNvSpPr>
            <a:spLocks noGrp="1"/>
          </p:cNvSpPr>
          <p:nvPr>
            <p:ph type="sldNum" sz="quarter" idx="10"/>
          </p:nvPr>
        </p:nvSpPr>
        <p:spPr/>
        <p:txBody>
          <a:bodyPr/>
          <a:lstStyle/>
          <a:p>
            <a:fld id="{C06763AD-E6BF-49CB-AD42-50FA426DF83B}" type="slidenum">
              <a:rPr lang="en-GB" smtClean="0"/>
              <a:t>6</a:t>
            </a:fld>
            <a:endParaRPr lang="en-GB"/>
          </a:p>
        </p:txBody>
      </p:sp>
    </p:spTree>
    <p:extLst>
      <p:ext uri="{BB962C8B-B14F-4D97-AF65-F5344CB8AC3E}">
        <p14:creationId xmlns:p14="http://schemas.microsoft.com/office/powerpoint/2010/main" val="353656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to partners that you can access all of our procedures, practice guidance and one minute guides on our website and I've added the QR for you to scan for convenience. We know it can be hard to hold all the safeguarding information, but its key to remember that if you do want to find out more about a particular topic or theme the relevant and up to date e guidance will be available to you here. </a:t>
            </a:r>
          </a:p>
          <a:p>
            <a:r>
              <a:rPr lang="en-GB" dirty="0"/>
              <a:t>Similarly I've added a link to our Training page where you can access information about all upcoming training courses available to partners. We have a masterclass coming up in February (next week) with learning from LADO cases and our March Masterclass will be focused on the launch of the new Multi Agency Child exploitation and contextual safeguarding strategy which launches to coincide with Child Exploitation Awareness day on 18</a:t>
            </a:r>
            <a:r>
              <a:rPr lang="en-GB" baseline="30000" dirty="0"/>
              <a:t>th</a:t>
            </a:r>
            <a:r>
              <a:rPr lang="en-GB" dirty="0"/>
              <a:t> March. Please keep a look out as in March as we will be holding a series of events to support the day – with additional free masterclasses from partners looking at issues such as financial exploitation and the issue criminal exploitation and female victims. We will also be sharing dates for some upcoming MACE face to face development sessions in June. </a:t>
            </a:r>
          </a:p>
          <a:p>
            <a:endParaRPr lang="en-GB" dirty="0"/>
          </a:p>
          <a:p>
            <a:r>
              <a:rPr lang="en-GB" dirty="0"/>
              <a:t>April will see the launch of a new campaign called #Ask me – have the conversation – looking at collation of resources for all partners to continue to have safe sleep conversations with new and expectant parents. </a:t>
            </a:r>
          </a:p>
          <a:p>
            <a:r>
              <a:rPr lang="en-GB" dirty="0"/>
              <a:t>May will see an update from North Yorkshire Police looking at counter terrorism</a:t>
            </a:r>
          </a:p>
          <a:p>
            <a:r>
              <a:rPr lang="en-GB" dirty="0"/>
              <a:t>June we hope to hold a masterclass for VCSE partners to coincide with volunteer week – looking at sharing key safeguarding messages. </a:t>
            </a:r>
          </a:p>
          <a:p>
            <a:endParaRPr lang="en-GB" dirty="0"/>
          </a:p>
          <a:p>
            <a:r>
              <a:rPr lang="en-GB" dirty="0"/>
              <a:t>A reminder that all the masterclasses are also recorded and available on our YouTube channel for you to watch back. </a:t>
            </a:r>
          </a:p>
          <a:p>
            <a:r>
              <a:rPr lang="en-GB" dirty="0"/>
              <a:t>We are in the process of planning our schedule of masterclasses for the rest of 2024 so if partners have anything they would like to see please get in touch. </a:t>
            </a:r>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7</a:t>
            </a:fld>
            <a:endParaRPr lang="en-GB"/>
          </a:p>
        </p:txBody>
      </p:sp>
    </p:spTree>
    <p:extLst>
      <p:ext uri="{BB962C8B-B14F-4D97-AF65-F5344CB8AC3E}">
        <p14:creationId xmlns:p14="http://schemas.microsoft.com/office/powerpoint/2010/main" val="1412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to partners of all our key links including our social media channels, YouTube page and how you can access podcasts. </a:t>
            </a:r>
            <a:r>
              <a:rPr lang="en-GB" dirty="0" err="1"/>
              <a:t>Ive</a:t>
            </a:r>
            <a:r>
              <a:rPr lang="en-GB" dirty="0"/>
              <a:t> also included a QR code to scan to sign up to our monthly e-bulletin where we share key safeguarding updates with partners. For example in January we focused on online safety and shared key ways for partners to support children to stay safe online – especially as a lot of young people may have received new devices over the Christmas period. </a:t>
            </a:r>
          </a:p>
          <a:p>
            <a:endParaRPr lang="en-GB" dirty="0"/>
          </a:p>
          <a:p>
            <a:r>
              <a:rPr lang="en-GB" dirty="0"/>
              <a:t>Please as always continue to share key information across your teams and networks and get in touch with us if there is any further information we can provide you with. </a:t>
            </a:r>
          </a:p>
        </p:txBody>
      </p:sp>
      <p:sp>
        <p:nvSpPr>
          <p:cNvPr id="4" name="Slide Number Placeholder 3"/>
          <p:cNvSpPr>
            <a:spLocks noGrp="1"/>
          </p:cNvSpPr>
          <p:nvPr>
            <p:ph type="sldNum" sz="quarter" idx="5"/>
          </p:nvPr>
        </p:nvSpPr>
        <p:spPr/>
        <p:txBody>
          <a:bodyPr/>
          <a:lstStyle/>
          <a:p>
            <a:fld id="{32102E09-5A40-4F7E-9267-6845D7A6A9DF}" type="slidenum">
              <a:rPr lang="en-GB" smtClean="0"/>
              <a:t>8</a:t>
            </a:fld>
            <a:endParaRPr lang="en-GB"/>
          </a:p>
        </p:txBody>
      </p:sp>
    </p:spTree>
    <p:extLst>
      <p:ext uri="{BB962C8B-B14F-4D97-AF65-F5344CB8AC3E}">
        <p14:creationId xmlns:p14="http://schemas.microsoft.com/office/powerpoint/2010/main" val="16646027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83347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342901" y="4860310"/>
            <a:ext cx="11518900" cy="553998"/>
          </a:xfrm>
          <a:prstGeom prst="rect">
            <a:avLst/>
          </a:prstGeom>
        </p:spPr>
        <p:txBody>
          <a:bodyPr>
            <a:spAutoFit/>
          </a:bodyPr>
          <a:lstStyle>
            <a:lvl1pPr algn="ctr">
              <a:defRPr sz="3000" b="1">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title</a:t>
            </a:r>
          </a:p>
        </p:txBody>
      </p:sp>
    </p:spTree>
    <p:extLst>
      <p:ext uri="{BB962C8B-B14F-4D97-AF65-F5344CB8AC3E}">
        <p14:creationId xmlns:p14="http://schemas.microsoft.com/office/powerpoint/2010/main" val="3193054742"/>
      </p:ext>
    </p:extLst>
  </p:cSld>
  <p:clrMapOvr>
    <a:masterClrMapping/>
  </p:clrMapOvr>
  <p:extLst>
    <p:ext uri="{DCECCB84-F9BA-43D5-87BE-67443E8EF086}">
      <p15:sldGuideLst xmlns:p15="http://schemas.microsoft.com/office/powerpoint/2012/main">
        <p15:guide id="1" orient="horz" pos="2160">
          <p15:clr>
            <a:srgbClr val="FBAE40"/>
          </p15:clr>
        </p15:guide>
        <p15:guide id="2" pos="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355721" y="2137207"/>
            <a:ext cx="11506077" cy="553998"/>
          </a:xfrm>
          <a:prstGeom prst="rect">
            <a:avLst/>
          </a:prstGeom>
        </p:spPr>
        <p:txBody>
          <a:bodyPr>
            <a:spAutoFit/>
          </a:bodyPr>
          <a:lstStyle>
            <a:lvl1pPr>
              <a:defRPr sz="3000" b="0">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main title</a:t>
            </a:r>
          </a:p>
        </p:txBody>
      </p:sp>
      <p:sp>
        <p:nvSpPr>
          <p:cNvPr id="14" name="Rectangle 3"/>
          <p:cNvSpPr>
            <a:spLocks noGrp="1" noChangeArrowheads="1"/>
          </p:cNvSpPr>
          <p:nvPr>
            <p:ph type="subTitle" idx="1" hasCustomPrompt="1"/>
          </p:nvPr>
        </p:nvSpPr>
        <p:spPr>
          <a:xfrm>
            <a:off x="355720" y="2857499"/>
            <a:ext cx="11506079" cy="369332"/>
          </a:xfrm>
          <a:prstGeom prst="rect">
            <a:avLst/>
          </a:prstGeom>
        </p:spPr>
        <p:txBody>
          <a:bodyPr>
            <a:spAutoFit/>
          </a:bodyPr>
          <a:lstStyle>
            <a:lvl1pPr marL="257175" marR="0" indent="-257175" algn="just" defTabSz="685800" rtl="0" eaLnBrk="1" fontAlgn="base" latinLnBrk="0" hangingPunct="1">
              <a:lnSpc>
                <a:spcPct val="100000"/>
              </a:lnSpc>
              <a:spcBef>
                <a:spcPct val="20000"/>
              </a:spcBef>
              <a:spcAft>
                <a:spcPct val="0"/>
              </a:spcAft>
              <a:buClr>
                <a:srgbClr val="2C4592"/>
              </a:buClr>
              <a:buSzPct val="50000"/>
              <a:buFont typeface="Wingdings" pitchFamily="2" charset="2"/>
              <a:buNone/>
              <a:tabLst/>
              <a:defRPr kumimoji="0" lang="en-GB" altLang="en-US" sz="1800" b="0" i="0" u="none" strike="noStrike" kern="1200" cap="none" spc="0" normalizeH="0" baseline="0" noProof="0">
                <a:ln>
                  <a:noFill/>
                </a:ln>
                <a:solidFill>
                  <a:srgbClr val="000000"/>
                </a:solidFill>
                <a:effectLst/>
                <a:uLnTx/>
                <a:uFillTx/>
                <a:latin typeface="Arial"/>
              </a:defRPr>
            </a:lvl1pPr>
            <a:lvl2pPr marL="557213" marR="0" indent="-214313" algn="just" defTabSz="685800" rtl="0" eaLnBrk="1" fontAlgn="base" latinLnBrk="0" hangingPunct="1">
              <a:lnSpc>
                <a:spcPct val="100000"/>
              </a:lnSpc>
              <a:spcBef>
                <a:spcPct val="20000"/>
              </a:spcBef>
              <a:spcAft>
                <a:spcPct val="0"/>
              </a:spcAft>
              <a:buClr>
                <a:srgbClr val="2C4592"/>
              </a:buClr>
              <a:buSzPct val="50000"/>
              <a:buFont typeface="Wingdings" pitchFamily="2" charset="2"/>
              <a:buChar char="l"/>
              <a:tabLst/>
              <a:defRPr/>
            </a:lvl2pPr>
          </a:lstStyle>
          <a:p>
            <a:pPr lvl="0"/>
            <a:r>
              <a:rPr lang="en-US" altLang="en-US" noProof="0" dirty="0"/>
              <a:t>Click to edit subtitle</a:t>
            </a:r>
            <a:endParaRPr kumimoji="0" lang="en-GB" altLang="en-US" sz="1050" b="0" i="0" u="none" strike="noStrike" kern="1200" cap="none" spc="0" normalizeH="0" baseline="0" noProof="0" dirty="0">
              <a:ln>
                <a:noFill/>
              </a:ln>
              <a:solidFill>
                <a:srgbClr val="000000"/>
              </a:solidFill>
              <a:effectLst/>
              <a:uLnTx/>
              <a:uFillTx/>
              <a:latin typeface="+mn-lt"/>
              <a:ea typeface="+mn-ea"/>
              <a:cs typeface="+mn-cs"/>
            </a:endParaRPr>
          </a:p>
        </p:txBody>
      </p:sp>
      <p:sp>
        <p:nvSpPr>
          <p:cNvPr id="3" name="Text Placeholder 2"/>
          <p:cNvSpPr>
            <a:spLocks noGrp="1"/>
          </p:cNvSpPr>
          <p:nvPr>
            <p:ph type="body" sz="quarter" idx="10" hasCustomPrompt="1"/>
          </p:nvPr>
        </p:nvSpPr>
        <p:spPr>
          <a:xfrm>
            <a:off x="355600" y="3482985"/>
            <a:ext cx="11506200" cy="892552"/>
          </a:xfrm>
          <a:prstGeom prst="rect">
            <a:avLst/>
          </a:prstGeom>
        </p:spPr>
        <p:txBody>
          <a:bodyPr>
            <a:spAutoFit/>
          </a:bodyPr>
          <a:lstStyle>
            <a:lvl1pPr marL="0" indent="0">
              <a:buNone/>
              <a:defRPr sz="1600"/>
            </a:lvl1pPr>
            <a:lvl2pPr>
              <a:defRPr sz="1600"/>
            </a:lvl2pPr>
            <a:lvl3pPr>
              <a:defRPr sz="1400"/>
            </a:lvl3pPr>
          </a:lstStyle>
          <a:p>
            <a:pPr lvl="0"/>
            <a:r>
              <a:rPr lang="en-US" dirty="0"/>
              <a:t>Click to edit body text</a:t>
            </a:r>
          </a:p>
          <a:p>
            <a:pPr lvl="1"/>
            <a:r>
              <a:rPr lang="en-US" dirty="0"/>
              <a:t>Second level</a:t>
            </a:r>
          </a:p>
          <a:p>
            <a:pPr lvl="2"/>
            <a:r>
              <a:rPr lang="en-US" dirty="0"/>
              <a:t>Third level</a:t>
            </a:r>
          </a:p>
        </p:txBody>
      </p:sp>
    </p:spTree>
    <p:extLst>
      <p:ext uri="{BB962C8B-B14F-4D97-AF65-F5344CB8AC3E}">
        <p14:creationId xmlns:p14="http://schemas.microsoft.com/office/powerpoint/2010/main" val="948856115"/>
      </p:ext>
    </p:extLst>
  </p:cSld>
  <p:clrMapOvr>
    <a:masterClrMapping/>
  </p:clrMapOvr>
  <p:extLst>
    <p:ext uri="{DCECCB84-F9BA-43D5-87BE-67443E8EF086}">
      <p15:sldGuideLst xmlns:p15="http://schemas.microsoft.com/office/powerpoint/2012/main">
        <p15:guide id="2" pos="2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4598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421234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363323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2043038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1377287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20522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7609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4673600" y="6519610"/>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418134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1" y="-1786"/>
            <a:ext cx="12200708" cy="1428934"/>
          </a:xfrm>
          <a:prstGeom prst="rect">
            <a:avLst/>
          </a:prstGeom>
        </p:spPr>
      </p:pic>
    </p:spTree>
    <p:extLst>
      <p:ext uri="{BB962C8B-B14F-4D97-AF65-F5344CB8AC3E}">
        <p14:creationId xmlns:p14="http://schemas.microsoft.com/office/powerpoint/2010/main" val="3093180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140348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34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461219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3718732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userDrawn="1"/>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386268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70760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42751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208751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46705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artisticCrisscrossEtching/>
                    </a14:imgEffect>
                    <a14:imgEffect>
                      <a14:sharpenSoften amount="-30000"/>
                    </a14:imgEffect>
                    <a14:imgEffect>
                      <a14:brightnessContrast bright="6000" contrast="-7000"/>
                    </a14:imgEffect>
                  </a14:imgLayer>
                </a14:imgProps>
              </a:ext>
            </a:extLst>
          </a:blip>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560664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1" y="-1786"/>
            <a:ext cx="12200708" cy="1428934"/>
          </a:xfrm>
          <a:prstGeom prst="rect">
            <a:avLst/>
          </a:prstGeom>
        </p:spPr>
      </p:pic>
    </p:spTree>
    <p:extLst>
      <p:ext uri="{BB962C8B-B14F-4D97-AF65-F5344CB8AC3E}">
        <p14:creationId xmlns:p14="http://schemas.microsoft.com/office/powerpoint/2010/main" val="321154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userDrawn="1"/>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28361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9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9"/>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23205" y="168930"/>
            <a:ext cx="4545591" cy="991657"/>
          </a:xfrm>
          <a:prstGeom prst="rect">
            <a:avLst/>
          </a:prstGeom>
        </p:spPr>
      </p:pic>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916349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02363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5" name="Rectangle 14"/>
          <p:cNvSpPr/>
          <p:nvPr/>
        </p:nvSpPr>
        <p:spPr>
          <a:xfrm>
            <a:off x="2"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7"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19"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3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3292926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3098501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2889928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632333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80107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554452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2" y="-1786"/>
            <a:ext cx="12200708" cy="1428934"/>
          </a:xfrm>
          <a:prstGeom prst="rect">
            <a:avLst/>
          </a:prstGeom>
        </p:spPr>
      </p:pic>
    </p:spTree>
    <p:extLst>
      <p:ext uri="{BB962C8B-B14F-4D97-AF65-F5344CB8AC3E}">
        <p14:creationId xmlns:p14="http://schemas.microsoft.com/office/powerpoint/2010/main" val="4019847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6"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8"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09136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3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45995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8955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253573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Effect>
                      <a14:sharpenSoften amount="-30000"/>
                    </a14:imgEffect>
                    <a14:imgEffect>
                      <a14:brightnessContrast bright="6000" contrast="-7000"/>
                    </a14:imgEffect>
                  </a14:imgLayer>
                </a14:imgProps>
              </a:ext>
            </a:extLst>
          </a:blip>
          <a:srcRect l="-1" r="39617"/>
          <a:stretch/>
        </p:blipFill>
        <p:spPr>
          <a:xfrm>
            <a:off x="1" y="-1786"/>
            <a:ext cx="12200708" cy="1428934"/>
          </a:xfrm>
          <a:prstGeom prst="rect">
            <a:avLst/>
          </a:prstGeom>
        </p:spPr>
      </p:pic>
    </p:spTree>
    <p:extLst>
      <p:ext uri="{BB962C8B-B14F-4D97-AF65-F5344CB8AC3E}">
        <p14:creationId xmlns:p14="http://schemas.microsoft.com/office/powerpoint/2010/main" val="93030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25185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7.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4">
            <a:extLst>
              <a:ext uri="{BEBA8EAE-BF5A-486C-A8C5-ECC9F3942E4B}">
                <a14:imgProps xmlns:a14="http://schemas.microsoft.com/office/drawing/2010/main">
                  <a14:imgLayer r:embed="rId15">
                    <a14:imgEffect>
                      <a14:artisticCrisscrossEtching/>
                    </a14:imgEffect>
                    <a14:imgEffect>
                      <a14:sharpenSoften amount="-30000"/>
                    </a14:imgEffect>
                    <a14:imgEffect>
                      <a14:brightnessContrast contrast="20000"/>
                    </a14:imgEffect>
                  </a14:imgLayer>
                </a14:imgProps>
              </a:ext>
            </a:extLst>
          </a:blip>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6" name="Slide Number Placeholder 5"/>
          <p:cNvSpPr txBox="1">
            <a:spLocks/>
          </p:cNvSpPr>
          <p:nvPr/>
        </p:nvSpPr>
        <p:spPr>
          <a:xfrm>
            <a:off x="9235630" y="6559868"/>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30971" y="6572014"/>
            <a:ext cx="243635" cy="243635"/>
          </a:xfrm>
          <a:prstGeom prst="rect">
            <a:avLst/>
          </a:prstGeom>
        </p:spPr>
      </p:pic>
      <p:sp>
        <p:nvSpPr>
          <p:cNvPr id="18" name="Slide Number Placeholder 5"/>
          <p:cNvSpPr txBox="1">
            <a:spLocks/>
          </p:cNvSpPr>
          <p:nvPr/>
        </p:nvSpPr>
        <p:spPr>
          <a:xfrm>
            <a:off x="111570" y="6559868"/>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12" name="Slide Number Placeholder 5"/>
          <p:cNvSpPr>
            <a:spLocks noGrp="1"/>
          </p:cNvSpPr>
          <p:nvPr>
            <p:ph type="sldNum" sz="quarter" idx="4"/>
          </p:nvPr>
        </p:nvSpPr>
        <p:spPr>
          <a:xfrm>
            <a:off x="4673600" y="6534230"/>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4279553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6" name="Slide Number Placeholder 5"/>
          <p:cNvSpPr txBox="1">
            <a:spLocks/>
          </p:cNvSpPr>
          <p:nvPr/>
        </p:nvSpPr>
        <p:spPr>
          <a:xfrm>
            <a:off x="9235630"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1" y="6548849"/>
            <a:ext cx="243635" cy="243635"/>
          </a:xfrm>
          <a:prstGeom prst="rect">
            <a:avLst/>
          </a:prstGeom>
        </p:spPr>
      </p:pic>
      <p:sp>
        <p:nvSpPr>
          <p:cNvPr id="18" name="Slide Number Placeholder 5"/>
          <p:cNvSpPr txBox="1">
            <a:spLocks/>
          </p:cNvSpPr>
          <p:nvPr/>
        </p:nvSpPr>
        <p:spPr>
          <a:xfrm>
            <a:off x="111570"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12" name="Slide Number Placeholder 5"/>
          <p:cNvSpPr>
            <a:spLocks noGrp="1"/>
          </p:cNvSpPr>
          <p:nvPr>
            <p:ph type="sldNum" sz="quarter" idx="4"/>
          </p:nvPr>
        </p:nvSpPr>
        <p:spPr>
          <a:xfrm>
            <a:off x="4677954" y="6545249"/>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17577913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p:cNvSpPr/>
          <p:nvPr/>
        </p:nvSpPr>
        <p:spPr>
          <a:xfrm>
            <a:off x="0" y="6461295"/>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5" name="Slide Number Placeholder 5"/>
          <p:cNvSpPr>
            <a:spLocks noGrp="1"/>
          </p:cNvSpPr>
          <p:nvPr>
            <p:ph type="sldNum" sz="quarter" idx="4"/>
          </p:nvPr>
        </p:nvSpPr>
        <p:spPr>
          <a:xfrm>
            <a:off x="4673600" y="6519610"/>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1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845146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7"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6" name="Slide Number Placeholder 5"/>
          <p:cNvSpPr txBox="1">
            <a:spLocks/>
          </p:cNvSpPr>
          <p:nvPr/>
        </p:nvSpPr>
        <p:spPr>
          <a:xfrm>
            <a:off x="9235631"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b="0" dirty="0">
                <a:solidFill>
                  <a:schemeClr val="bg1"/>
                </a:solidFill>
                <a:latin typeface="Arial Black" panose="020B0A04020102020204" pitchFamily="34" charset="0"/>
              </a:rPr>
              <a:t>Follow us on Twitter</a:t>
            </a:r>
            <a:r>
              <a:rPr lang="en-GB" sz="1000" b="0" baseline="0" dirty="0">
                <a:solidFill>
                  <a:schemeClr val="bg1"/>
                </a:solidFill>
                <a:latin typeface="Arial Black" panose="020B0A04020102020204" pitchFamily="34" charset="0"/>
              </a:rPr>
              <a:t> </a:t>
            </a:r>
            <a:r>
              <a:rPr lang="en-GB" sz="1000"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2" y="6557395"/>
            <a:ext cx="243635" cy="243635"/>
          </a:xfrm>
          <a:prstGeom prst="rect">
            <a:avLst/>
          </a:prstGeom>
        </p:spPr>
      </p:pic>
      <p:sp>
        <p:nvSpPr>
          <p:cNvPr id="18" name="Slide Number Placeholder 5"/>
          <p:cNvSpPr txBox="1">
            <a:spLocks/>
          </p:cNvSpPr>
          <p:nvPr/>
        </p:nvSpPr>
        <p:spPr>
          <a:xfrm>
            <a:off x="111571"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b="0" dirty="0">
                <a:solidFill>
                  <a:schemeClr val="bg1"/>
                </a:solidFill>
                <a:latin typeface="Arial Black" panose="020B0A04020102020204" pitchFamily="34" charset="0"/>
              </a:rPr>
              <a:t>www.safeguardingchildren.co.uk</a:t>
            </a:r>
          </a:p>
        </p:txBody>
      </p:sp>
      <p:sp>
        <p:nvSpPr>
          <p:cNvPr id="20"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3860314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ryn.Morrison@northyork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orthyorkshire.police.uk/partners/partner-services/"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youtube.com/@nyscp"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mailto:nyscp@northyorks.gov.uk" TargetMode="External"/><Relationship Id="rId3" Type="http://schemas.openxmlformats.org/officeDocument/2006/relationships/image" Target="../media/image19.png"/><Relationship Id="rId7" Type="http://schemas.openxmlformats.org/officeDocument/2006/relationships/hyperlink" Target="http://www.facebook.com/nyscp1" TargetMode="External"/><Relationship Id="rId12" Type="http://schemas.openxmlformats.org/officeDocument/2006/relationships/hyperlink" Target="https://www.linkedin.com/company/nyscp" TargetMode="External"/><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podcasters.spotify.com/pod/show/north-yorkshire-safeguarding-children-partnership" TargetMode="External"/><Relationship Id="rId5" Type="http://schemas.openxmlformats.org/officeDocument/2006/relationships/hyperlink" Target="https://twitter.com/NYSCP1" TargetMode="External"/><Relationship Id="rId15" Type="http://schemas.openxmlformats.org/officeDocument/2006/relationships/image" Target="../media/image24.png"/><Relationship Id="rId10" Type="http://schemas.openxmlformats.org/officeDocument/2006/relationships/image" Target="../media/image22.jpeg"/><Relationship Id="rId4" Type="http://schemas.openxmlformats.org/officeDocument/2006/relationships/hyperlink" Target="http://www.safeguardingchildren.co.uk/" TargetMode="External"/><Relationship Id="rId9" Type="http://schemas.openxmlformats.org/officeDocument/2006/relationships/hyperlink" Target="mailto:youtube.com/@nyscp" TargetMode="External"/><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North Yorkshire Safeguarding Children Partnership</a:t>
            </a:r>
          </a:p>
        </p:txBody>
      </p:sp>
      <p:sp>
        <p:nvSpPr>
          <p:cNvPr id="3" name="Subtitle 2"/>
          <p:cNvSpPr>
            <a:spLocks noGrp="1"/>
          </p:cNvSpPr>
          <p:nvPr>
            <p:ph type="subTitle" idx="1"/>
          </p:nvPr>
        </p:nvSpPr>
        <p:spPr/>
        <p:txBody>
          <a:bodyPr/>
          <a:lstStyle/>
          <a:p>
            <a:r>
              <a:rPr lang="en-GB" dirty="0"/>
              <a:t>February 2024 Update</a:t>
            </a:r>
          </a:p>
          <a:p>
            <a:r>
              <a:rPr lang="en-GB" dirty="0">
                <a:hlinkClick r:id="rId3"/>
              </a:rPr>
              <a:t>Kathryn.Morrison@northyorks.gov.uk</a:t>
            </a:r>
            <a:r>
              <a:rPr lang="en-GB" dirty="0"/>
              <a:t> </a:t>
            </a:r>
          </a:p>
        </p:txBody>
      </p:sp>
    </p:spTree>
    <p:extLst>
      <p:ext uri="{BB962C8B-B14F-4D97-AF65-F5344CB8AC3E}">
        <p14:creationId xmlns:p14="http://schemas.microsoft.com/office/powerpoint/2010/main" val="3778081924"/>
      </p:ext>
    </p:extLst>
  </p:cSld>
  <p:clrMapOvr>
    <a:masterClrMapping/>
  </p:clrMapOvr>
  <mc:AlternateContent xmlns:mc="http://schemas.openxmlformats.org/markup-compatibility/2006" xmlns:p14="http://schemas.microsoft.com/office/powerpoint/2010/main">
    <mc:Choice Requires="p14">
      <p:transition spd="slow" p14:dur="2000" advTm="15906"/>
    </mc:Choice>
    <mc:Fallback xmlns="">
      <p:transition spd="slow" advTm="159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2F4C-D9DB-4598-885E-4F225732855F}"/>
              </a:ext>
            </a:extLst>
          </p:cNvPr>
          <p:cNvSpPr>
            <a:spLocks noGrp="1"/>
          </p:cNvSpPr>
          <p:nvPr>
            <p:ph type="title"/>
          </p:nvPr>
        </p:nvSpPr>
        <p:spPr/>
        <p:txBody>
          <a:bodyPr/>
          <a:lstStyle/>
          <a:p>
            <a:r>
              <a:rPr lang="en-GB" dirty="0"/>
              <a:t>NYSCP Annual Report </a:t>
            </a:r>
          </a:p>
        </p:txBody>
      </p:sp>
      <p:pic>
        <p:nvPicPr>
          <p:cNvPr id="4" name="Content Placeholder 3">
            <a:extLst>
              <a:ext uri="{FF2B5EF4-FFF2-40B4-BE49-F238E27FC236}">
                <a16:creationId xmlns:a16="http://schemas.microsoft.com/office/drawing/2014/main" id="{2D546E17-8E7D-4F1A-83DE-A14CA84CA5E8}"/>
              </a:ext>
            </a:extLst>
          </p:cNvPr>
          <p:cNvPicPr>
            <a:picLocks noGrp="1" noChangeAspect="1"/>
          </p:cNvPicPr>
          <p:nvPr>
            <p:ph idx="1"/>
          </p:nvPr>
        </p:nvPicPr>
        <p:blipFill>
          <a:blip r:embed="rId3"/>
          <a:stretch>
            <a:fillRect/>
          </a:stretch>
        </p:blipFill>
        <p:spPr>
          <a:xfrm rot="381447">
            <a:off x="8182983" y="1500318"/>
            <a:ext cx="3307852" cy="4703265"/>
          </a:xfrm>
          <a:prstGeom prst="rect">
            <a:avLst/>
          </a:prstGeom>
        </p:spPr>
      </p:pic>
      <p:sp>
        <p:nvSpPr>
          <p:cNvPr id="5" name="TextBox 4">
            <a:extLst>
              <a:ext uri="{FF2B5EF4-FFF2-40B4-BE49-F238E27FC236}">
                <a16:creationId xmlns:a16="http://schemas.microsoft.com/office/drawing/2014/main" id="{4E67A763-3E3A-40D0-9A79-80B26BEC6058}"/>
              </a:ext>
            </a:extLst>
          </p:cNvPr>
          <p:cNvSpPr txBox="1"/>
          <p:nvPr/>
        </p:nvSpPr>
        <p:spPr>
          <a:xfrm>
            <a:off x="4860098" y="1841326"/>
            <a:ext cx="3507287" cy="3416320"/>
          </a:xfrm>
          <a:prstGeom prst="rect">
            <a:avLst/>
          </a:prstGeom>
          <a:noFill/>
        </p:spPr>
        <p:txBody>
          <a:bodyPr wrap="square" rtlCol="0">
            <a:spAutoFit/>
          </a:bodyPr>
          <a:lstStyle/>
          <a:p>
            <a:pPr marL="285750" indent="-285750">
              <a:buFont typeface="Arial" panose="020B0604020202020204" pitchFamily="34" charset="0"/>
              <a:buChar char="•"/>
            </a:pPr>
            <a:r>
              <a:rPr lang="en-GB" dirty="0"/>
              <a:t>Being Young in North Yorkshire (</a:t>
            </a:r>
            <a:r>
              <a:rPr lang="en-GB" dirty="0" err="1"/>
              <a:t>BYiNY</a:t>
            </a:r>
            <a:r>
              <a:rPr lang="en-GB" dirty="0"/>
              <a:t>) achievements </a:t>
            </a:r>
          </a:p>
          <a:p>
            <a:pPr marL="285750" indent="-285750">
              <a:buFont typeface="Arial" panose="020B0604020202020204" pitchFamily="34" charset="0"/>
              <a:buChar char="•"/>
            </a:pPr>
            <a:r>
              <a:rPr lang="en-GB" dirty="0"/>
              <a:t>Partnership awards </a:t>
            </a:r>
          </a:p>
          <a:p>
            <a:pPr marL="285750" indent="-285750">
              <a:buFont typeface="Arial" panose="020B0604020202020204" pitchFamily="34" charset="0"/>
              <a:buChar char="•"/>
            </a:pPr>
            <a:r>
              <a:rPr lang="en-GB" dirty="0"/>
              <a:t>Subgroup work </a:t>
            </a:r>
          </a:p>
          <a:p>
            <a:pPr marL="285750" indent="-285750">
              <a:buFont typeface="Arial" panose="020B0604020202020204" pitchFamily="34" charset="0"/>
              <a:buChar char="•"/>
            </a:pPr>
            <a:r>
              <a:rPr lang="en-GB" dirty="0"/>
              <a:t>Audits </a:t>
            </a:r>
          </a:p>
          <a:p>
            <a:pPr marL="285750" indent="-285750">
              <a:buFont typeface="Arial" panose="020B0604020202020204" pitchFamily="34" charset="0"/>
              <a:buChar char="•"/>
            </a:pPr>
            <a:r>
              <a:rPr lang="en-GB" dirty="0"/>
              <a:t>Multi Agency Learning and Training </a:t>
            </a:r>
          </a:p>
          <a:p>
            <a:pPr marL="285750" indent="-285750">
              <a:buFont typeface="Arial" panose="020B0604020202020204" pitchFamily="34" charset="0"/>
              <a:buChar char="•"/>
            </a:pPr>
            <a:r>
              <a:rPr lang="en-GB" dirty="0"/>
              <a:t>Voice of the child </a:t>
            </a:r>
          </a:p>
          <a:p>
            <a:pPr marL="285750" indent="-285750">
              <a:buFont typeface="Arial" panose="020B0604020202020204" pitchFamily="34" charset="0"/>
              <a:buChar char="•"/>
            </a:pPr>
            <a:r>
              <a:rPr lang="en-GB" dirty="0"/>
              <a:t>Financial Position </a:t>
            </a:r>
          </a:p>
          <a:p>
            <a:pPr marL="285750" indent="-285750">
              <a:buFont typeface="Arial" panose="020B0604020202020204" pitchFamily="34" charset="0"/>
              <a:buChar char="•"/>
            </a:pPr>
            <a:r>
              <a:rPr lang="en-GB" dirty="0"/>
              <a:t>Priorities for 2023-2024 </a:t>
            </a:r>
          </a:p>
          <a:p>
            <a:r>
              <a:rPr lang="en-GB" dirty="0"/>
              <a:t> </a:t>
            </a:r>
          </a:p>
          <a:p>
            <a:pPr marL="285750" indent="-28575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B4E6BF9A-C787-4695-BEE6-D38EF797A530}"/>
              </a:ext>
            </a:extLst>
          </p:cNvPr>
          <p:cNvPicPr>
            <a:picLocks noChangeAspect="1"/>
          </p:cNvPicPr>
          <p:nvPr/>
        </p:nvPicPr>
        <p:blipFill>
          <a:blip r:embed="rId4"/>
          <a:stretch>
            <a:fillRect/>
          </a:stretch>
        </p:blipFill>
        <p:spPr>
          <a:xfrm>
            <a:off x="267363" y="2004165"/>
            <a:ext cx="4468257" cy="3876870"/>
          </a:xfrm>
          <a:prstGeom prst="rect">
            <a:avLst/>
          </a:prstGeom>
        </p:spPr>
      </p:pic>
    </p:spTree>
    <p:extLst>
      <p:ext uri="{BB962C8B-B14F-4D97-AF65-F5344CB8AC3E}">
        <p14:creationId xmlns:p14="http://schemas.microsoft.com/office/powerpoint/2010/main" val="3575227656"/>
      </p:ext>
    </p:extLst>
  </p:cSld>
  <p:clrMapOvr>
    <a:masterClrMapping/>
  </p:clrMapOvr>
  <mc:AlternateContent xmlns:mc="http://schemas.openxmlformats.org/markup-compatibility/2006" xmlns:p14="http://schemas.microsoft.com/office/powerpoint/2010/main">
    <mc:Choice Requires="p14">
      <p:transition spd="slow" p14:dur="2000" advTm="77385"/>
    </mc:Choice>
    <mc:Fallback xmlns="">
      <p:transition spd="slow" advTm="773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28D4-FDE3-40D5-A8EE-25CBE0539D5E}"/>
              </a:ext>
            </a:extLst>
          </p:cNvPr>
          <p:cNvSpPr>
            <a:spLocks noGrp="1"/>
          </p:cNvSpPr>
          <p:nvPr>
            <p:ph type="title"/>
          </p:nvPr>
        </p:nvSpPr>
        <p:spPr/>
        <p:txBody>
          <a:bodyPr>
            <a:normAutofit fontScale="90000"/>
          </a:bodyPr>
          <a:lstStyle/>
          <a:p>
            <a:r>
              <a:rPr lang="en-GB" dirty="0"/>
              <a:t>Working together to Safeguard Children 2023 </a:t>
            </a:r>
          </a:p>
        </p:txBody>
      </p:sp>
      <p:sp>
        <p:nvSpPr>
          <p:cNvPr id="3" name="Content Placeholder 2">
            <a:extLst>
              <a:ext uri="{FF2B5EF4-FFF2-40B4-BE49-F238E27FC236}">
                <a16:creationId xmlns:a16="http://schemas.microsoft.com/office/drawing/2014/main" id="{9FB383E3-7431-417C-B37A-8A5DDB210E21}"/>
              </a:ext>
            </a:extLst>
          </p:cNvPr>
          <p:cNvSpPr>
            <a:spLocks noGrp="1"/>
          </p:cNvSpPr>
          <p:nvPr>
            <p:ph idx="1"/>
          </p:nvPr>
        </p:nvSpPr>
        <p:spPr>
          <a:xfrm>
            <a:off x="609600" y="1600201"/>
            <a:ext cx="7432110" cy="4525963"/>
          </a:xfrm>
        </p:spPr>
        <p:txBody>
          <a:bodyPr>
            <a:normAutofit fontScale="92500" lnSpcReduction="20000"/>
          </a:bodyPr>
          <a:lstStyle/>
          <a:p>
            <a:r>
              <a:rPr lang="en-GB" dirty="0"/>
              <a:t>A shared responsibility.</a:t>
            </a:r>
          </a:p>
          <a:p>
            <a:r>
              <a:rPr lang="en-GB" dirty="0"/>
              <a:t>Working with parents and carers</a:t>
            </a:r>
          </a:p>
          <a:p>
            <a:r>
              <a:rPr lang="en-GB" dirty="0"/>
              <a:t> Multi Agency Safeguarding arrangements</a:t>
            </a:r>
          </a:p>
          <a:p>
            <a:pPr lvl="1"/>
            <a:r>
              <a:rPr lang="en-GB" dirty="0"/>
              <a:t>Schools Colleges and education providers</a:t>
            </a:r>
          </a:p>
          <a:p>
            <a:pPr lvl="1"/>
            <a:r>
              <a:rPr lang="en-GB" dirty="0"/>
              <a:t>Voluntary Sector   </a:t>
            </a:r>
          </a:p>
          <a:p>
            <a:r>
              <a:rPr lang="en-GB" dirty="0"/>
              <a:t>Providing help, support and protection </a:t>
            </a:r>
          </a:p>
          <a:p>
            <a:pPr lvl="1"/>
            <a:r>
              <a:rPr lang="en-GB" dirty="0"/>
              <a:t>Early Help </a:t>
            </a:r>
          </a:p>
          <a:p>
            <a:pPr lvl="1"/>
            <a:r>
              <a:rPr lang="en-GB" dirty="0"/>
              <a:t>Safeguarding and promoting the welfare of children </a:t>
            </a:r>
          </a:p>
          <a:p>
            <a:pPr lvl="1"/>
            <a:r>
              <a:rPr lang="en-GB" dirty="0"/>
              <a:t>Child Protection </a:t>
            </a:r>
          </a:p>
          <a:p>
            <a:pPr lvl="1"/>
            <a:endParaRPr lang="en-GB" dirty="0"/>
          </a:p>
          <a:p>
            <a:endParaRPr lang="en-GB" dirty="0"/>
          </a:p>
        </p:txBody>
      </p:sp>
      <p:pic>
        <p:nvPicPr>
          <p:cNvPr id="4" name="Picture 3">
            <a:extLst>
              <a:ext uri="{FF2B5EF4-FFF2-40B4-BE49-F238E27FC236}">
                <a16:creationId xmlns:a16="http://schemas.microsoft.com/office/drawing/2014/main" id="{1B482BCB-6AD4-4449-AFA5-6DA8CD4BCB62}"/>
              </a:ext>
            </a:extLst>
          </p:cNvPr>
          <p:cNvPicPr>
            <a:picLocks noChangeAspect="1"/>
          </p:cNvPicPr>
          <p:nvPr/>
        </p:nvPicPr>
        <p:blipFill>
          <a:blip r:embed="rId3"/>
          <a:stretch>
            <a:fillRect/>
          </a:stretch>
        </p:blipFill>
        <p:spPr>
          <a:xfrm>
            <a:off x="7938390" y="1748632"/>
            <a:ext cx="3066651" cy="4229100"/>
          </a:xfrm>
          <a:prstGeom prst="rect">
            <a:avLst/>
          </a:prstGeom>
        </p:spPr>
      </p:pic>
    </p:spTree>
    <p:extLst>
      <p:ext uri="{BB962C8B-B14F-4D97-AF65-F5344CB8AC3E}">
        <p14:creationId xmlns:p14="http://schemas.microsoft.com/office/powerpoint/2010/main" val="326164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BEFD-6252-420B-AFC8-F0DEDA8E63D2}"/>
              </a:ext>
            </a:extLst>
          </p:cNvPr>
          <p:cNvSpPr>
            <a:spLocks noGrp="1"/>
          </p:cNvSpPr>
          <p:nvPr>
            <p:ph type="title"/>
          </p:nvPr>
        </p:nvSpPr>
        <p:spPr/>
        <p:txBody>
          <a:bodyPr/>
          <a:lstStyle/>
          <a:p>
            <a:r>
              <a:rPr lang="en-GB" dirty="0"/>
              <a:t>Harmful Sexual Behaviour Audit </a:t>
            </a:r>
          </a:p>
        </p:txBody>
      </p:sp>
      <p:sp>
        <p:nvSpPr>
          <p:cNvPr id="3" name="Content Placeholder 2">
            <a:extLst>
              <a:ext uri="{FF2B5EF4-FFF2-40B4-BE49-F238E27FC236}">
                <a16:creationId xmlns:a16="http://schemas.microsoft.com/office/drawing/2014/main" id="{444EAEAC-B31E-42D9-AFC5-02CEB81A0AFB}"/>
              </a:ext>
            </a:extLst>
          </p:cNvPr>
          <p:cNvSpPr>
            <a:spLocks noGrp="1"/>
          </p:cNvSpPr>
          <p:nvPr>
            <p:ph sz="half" idx="1"/>
          </p:nvPr>
        </p:nvSpPr>
        <p:spPr>
          <a:xfrm>
            <a:off x="609599" y="1600201"/>
            <a:ext cx="11237843" cy="4525963"/>
          </a:xfrm>
        </p:spPr>
        <p:txBody>
          <a:bodyPr/>
          <a:lstStyle/>
          <a:p>
            <a:r>
              <a:rPr lang="en-GB" dirty="0"/>
              <a:t>Sexual behaviours expressed by children and young people under the age of 18 years old that are developmentally inappropriate, may be harmful towards self or others and/or be abusive towards another child, young person or adult (derived from Hackett, 2014). </a:t>
            </a:r>
          </a:p>
          <a:p>
            <a:r>
              <a:rPr lang="en-GB" dirty="0"/>
              <a:t>Hackett’s continuum tool </a:t>
            </a:r>
          </a:p>
          <a:p>
            <a:r>
              <a:rPr lang="en-GB" dirty="0"/>
              <a:t>Multi agency audit for better understanding in North Yorkshire. </a:t>
            </a:r>
          </a:p>
          <a:p>
            <a:r>
              <a:rPr lang="en-GB" dirty="0"/>
              <a:t>Launch event – 17</a:t>
            </a:r>
            <a:r>
              <a:rPr lang="en-GB" baseline="30000" dirty="0"/>
              <a:t>th</a:t>
            </a:r>
            <a:r>
              <a:rPr lang="en-GB" dirty="0"/>
              <a:t> January (recording available via YouTube @nyscp)</a:t>
            </a:r>
          </a:p>
          <a:p>
            <a:r>
              <a:rPr lang="en-GB" dirty="0"/>
              <a:t>Dissemination event – 20</a:t>
            </a:r>
            <a:r>
              <a:rPr lang="en-GB" baseline="30000" dirty="0"/>
              <a:t>th</a:t>
            </a:r>
            <a:r>
              <a:rPr lang="en-GB" dirty="0"/>
              <a:t> March </a:t>
            </a:r>
          </a:p>
          <a:p>
            <a:endParaRPr lang="en-GB" dirty="0"/>
          </a:p>
        </p:txBody>
      </p:sp>
    </p:spTree>
    <p:extLst>
      <p:ext uri="{BB962C8B-B14F-4D97-AF65-F5344CB8AC3E}">
        <p14:creationId xmlns:p14="http://schemas.microsoft.com/office/powerpoint/2010/main" val="311436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CAE1-2C1C-452E-82CF-D87854A2E24F}"/>
              </a:ext>
            </a:extLst>
          </p:cNvPr>
          <p:cNvSpPr>
            <a:spLocks noGrp="1"/>
          </p:cNvSpPr>
          <p:nvPr>
            <p:ph type="title"/>
          </p:nvPr>
        </p:nvSpPr>
        <p:spPr/>
        <p:txBody>
          <a:bodyPr/>
          <a:lstStyle/>
          <a:p>
            <a:r>
              <a:rPr lang="en-GB" dirty="0"/>
              <a:t>VCSE group </a:t>
            </a:r>
          </a:p>
        </p:txBody>
      </p:sp>
      <p:sp>
        <p:nvSpPr>
          <p:cNvPr id="5" name="Content Placeholder 4">
            <a:extLst>
              <a:ext uri="{FF2B5EF4-FFF2-40B4-BE49-F238E27FC236}">
                <a16:creationId xmlns:a16="http://schemas.microsoft.com/office/drawing/2014/main" id="{7F42153A-143B-4EDD-9C62-5E1C739A351F}"/>
              </a:ext>
            </a:extLst>
          </p:cNvPr>
          <p:cNvSpPr>
            <a:spLocks noGrp="1"/>
          </p:cNvSpPr>
          <p:nvPr>
            <p:ph idx="1"/>
          </p:nvPr>
        </p:nvSpPr>
        <p:spPr/>
        <p:txBody>
          <a:bodyPr/>
          <a:lstStyle/>
          <a:p>
            <a:r>
              <a:rPr lang="en-GB" dirty="0"/>
              <a:t>VCSE partnership work </a:t>
            </a:r>
          </a:p>
          <a:p>
            <a:r>
              <a:rPr lang="en-GB" dirty="0"/>
              <a:t>Communications work </a:t>
            </a:r>
          </a:p>
          <a:p>
            <a:pPr lvl="1"/>
            <a:r>
              <a:rPr lang="en-GB" dirty="0"/>
              <a:t>Wider partnership day event </a:t>
            </a:r>
          </a:p>
          <a:p>
            <a:pPr lvl="1"/>
            <a:r>
              <a:rPr lang="en-GB" dirty="0"/>
              <a:t>Safeguarding Key messages</a:t>
            </a:r>
          </a:p>
          <a:p>
            <a:pPr lvl="1"/>
            <a:r>
              <a:rPr lang="en-GB" dirty="0"/>
              <a:t>Social medial campaign </a:t>
            </a:r>
          </a:p>
          <a:p>
            <a:pPr lvl="1"/>
            <a:r>
              <a:rPr lang="en-GB" dirty="0"/>
              <a:t>June 2024  </a:t>
            </a:r>
          </a:p>
          <a:p>
            <a:r>
              <a:rPr lang="en-GB" dirty="0"/>
              <a:t>VCSE and LADO referrals </a:t>
            </a:r>
          </a:p>
          <a:p>
            <a:pPr lvl="1"/>
            <a:endParaRPr lang="en-GB" dirty="0"/>
          </a:p>
        </p:txBody>
      </p:sp>
      <p:pic>
        <p:nvPicPr>
          <p:cNvPr id="7" name="Picture 6">
            <a:extLst>
              <a:ext uri="{FF2B5EF4-FFF2-40B4-BE49-F238E27FC236}">
                <a16:creationId xmlns:a16="http://schemas.microsoft.com/office/drawing/2014/main" id="{BDC6F3D1-8D92-4E1F-A15D-0D9F2ACEFE1F}"/>
              </a:ext>
            </a:extLst>
          </p:cNvPr>
          <p:cNvPicPr>
            <a:picLocks noChangeAspect="1"/>
          </p:cNvPicPr>
          <p:nvPr/>
        </p:nvPicPr>
        <p:blipFill>
          <a:blip r:embed="rId3"/>
          <a:stretch>
            <a:fillRect/>
          </a:stretch>
        </p:blipFill>
        <p:spPr>
          <a:xfrm>
            <a:off x="7191704" y="1886416"/>
            <a:ext cx="3953532" cy="3953532"/>
          </a:xfrm>
          <a:prstGeom prst="rect">
            <a:avLst/>
          </a:prstGeom>
        </p:spPr>
      </p:pic>
      <p:sp>
        <p:nvSpPr>
          <p:cNvPr id="8" name="TextBox 7">
            <a:extLst>
              <a:ext uri="{FF2B5EF4-FFF2-40B4-BE49-F238E27FC236}">
                <a16:creationId xmlns:a16="http://schemas.microsoft.com/office/drawing/2014/main" id="{34C6854C-1FDA-46E3-8551-5B183D64E0CF}"/>
              </a:ext>
            </a:extLst>
          </p:cNvPr>
          <p:cNvSpPr txBox="1"/>
          <p:nvPr/>
        </p:nvSpPr>
        <p:spPr>
          <a:xfrm>
            <a:off x="6913179" y="1617855"/>
            <a:ext cx="4669221" cy="369332"/>
          </a:xfrm>
          <a:prstGeom prst="rect">
            <a:avLst/>
          </a:prstGeom>
          <a:noFill/>
        </p:spPr>
        <p:txBody>
          <a:bodyPr wrap="square" rtlCol="0">
            <a:spAutoFit/>
          </a:bodyPr>
          <a:lstStyle/>
          <a:p>
            <a:pPr algn="ctr"/>
            <a:r>
              <a:rPr lang="en-GB" dirty="0"/>
              <a:t>LADO Practice Guidance </a:t>
            </a:r>
          </a:p>
        </p:txBody>
      </p:sp>
    </p:spTree>
    <p:extLst>
      <p:ext uri="{BB962C8B-B14F-4D97-AF65-F5344CB8AC3E}">
        <p14:creationId xmlns:p14="http://schemas.microsoft.com/office/powerpoint/2010/main" val="317483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www.safeguardingchildren.co.uk/wp-content/uploads/2020/06/sharing-info-with-pol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860" y="4791176"/>
            <a:ext cx="3000140" cy="16750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www.safeguardingchildren.co.uk/wp-content/uploads/2020/06/duty-to-sh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5827" y="1437702"/>
            <a:ext cx="3000140" cy="16750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9135827" y="3112781"/>
            <a:ext cx="3056173" cy="1706363"/>
          </a:xfrm>
          <a:prstGeom prst="rect">
            <a:avLst/>
          </a:prstGeom>
        </p:spPr>
      </p:pic>
      <p:sp>
        <p:nvSpPr>
          <p:cNvPr id="2" name="Title 1"/>
          <p:cNvSpPr>
            <a:spLocks noGrp="1"/>
          </p:cNvSpPr>
          <p:nvPr>
            <p:ph type="title"/>
          </p:nvPr>
        </p:nvSpPr>
        <p:spPr/>
        <p:txBody>
          <a:bodyPr/>
          <a:lstStyle/>
          <a:p>
            <a:r>
              <a:rPr lang="en-GB" dirty="0"/>
              <a:t>Community Partnership Intelligence </a:t>
            </a:r>
          </a:p>
        </p:txBody>
      </p:sp>
      <p:sp>
        <p:nvSpPr>
          <p:cNvPr id="3" name="Content Placeholder 2"/>
          <p:cNvSpPr>
            <a:spLocks noGrp="1"/>
          </p:cNvSpPr>
          <p:nvPr>
            <p:ph idx="1"/>
          </p:nvPr>
        </p:nvSpPr>
        <p:spPr>
          <a:xfrm>
            <a:off x="609600" y="1600201"/>
            <a:ext cx="5264727" cy="4525963"/>
          </a:xfrm>
        </p:spPr>
        <p:txBody>
          <a:bodyPr>
            <a:normAutofit fontScale="92500" lnSpcReduction="20000"/>
          </a:bodyPr>
          <a:lstStyle/>
          <a:p>
            <a:pPr marL="0" indent="0">
              <a:buNone/>
            </a:pPr>
            <a:r>
              <a:rPr lang="en-GB" sz="2400" dirty="0"/>
              <a:t>The online Community Partnership Intelligence Form gives professionals a safe and direct way to share information with North Yorkshire Police. Information shared may include:</a:t>
            </a:r>
          </a:p>
          <a:p>
            <a:r>
              <a:rPr lang="en-GB" sz="2400" dirty="0"/>
              <a:t>Information about a concerning incident</a:t>
            </a:r>
          </a:p>
          <a:p>
            <a:r>
              <a:rPr lang="en-GB" sz="2400" dirty="0"/>
              <a:t>Suspicious activity</a:t>
            </a:r>
          </a:p>
          <a:p>
            <a:r>
              <a:rPr lang="en-GB" sz="2400" dirty="0"/>
              <a:t>An unusual exchange between two or more people</a:t>
            </a:r>
          </a:p>
          <a:p>
            <a:r>
              <a:rPr lang="en-GB" sz="2400" dirty="0"/>
              <a:t>Something that makes a professional uncomfortable</a:t>
            </a:r>
          </a:p>
          <a:p>
            <a:r>
              <a:rPr lang="en-GB" sz="2400" dirty="0"/>
              <a:t>Police Partner services portal: </a:t>
            </a:r>
            <a:r>
              <a:rPr lang="en-GB" sz="2200" dirty="0">
                <a:hlinkClick r:id="rId6"/>
              </a:rPr>
              <a:t>Partner services | North Yorkshire Police</a:t>
            </a:r>
            <a:endParaRPr lang="en-GB" sz="2200" dirty="0"/>
          </a:p>
        </p:txBody>
      </p:sp>
      <p:pic>
        <p:nvPicPr>
          <p:cNvPr id="3076" name="Picture 4" descr="https://www.safeguardingchildren.co.uk/wp-content/uploads/2020/06/sharing-info-with-pol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392" y="1437702"/>
            <a:ext cx="3000140" cy="16750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safeguardingchildren.co.uk/wp-content/uploads/2020/06/duty-to-sh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9392" y="3084813"/>
            <a:ext cx="3000140" cy="16750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6129392" y="4759892"/>
            <a:ext cx="3056173" cy="1706363"/>
          </a:xfrm>
          <a:prstGeom prst="rect">
            <a:avLst/>
          </a:prstGeom>
        </p:spPr>
      </p:pic>
      <p:pic>
        <p:nvPicPr>
          <p:cNvPr id="13" name="Picture 2">
            <a:extLst>
              <a:ext uri="{FF2B5EF4-FFF2-40B4-BE49-F238E27FC236}">
                <a16:creationId xmlns:a16="http://schemas.microsoft.com/office/drawing/2014/main" id="{147CFB2E-5B0A-487A-926D-29CCF3832E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8030" y="2098108"/>
            <a:ext cx="3899038" cy="389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45431"/>
      </p:ext>
    </p:extLst>
  </p:cSld>
  <p:clrMapOvr>
    <a:masterClrMapping/>
  </p:clrMapOvr>
  <mc:AlternateContent xmlns:mc="http://schemas.openxmlformats.org/markup-compatibility/2006" xmlns:p14="http://schemas.microsoft.com/office/powerpoint/2010/main">
    <mc:Choice Requires="p14">
      <p:transition spd="slow" p14:dur="2000" advTm="137951"/>
    </mc:Choice>
    <mc:Fallback xmlns="">
      <p:transition spd="slow" advTm="1379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F3DF-C4BE-476F-9971-48F655B4452B}"/>
              </a:ext>
            </a:extLst>
          </p:cNvPr>
          <p:cNvSpPr>
            <a:spLocks noGrp="1"/>
          </p:cNvSpPr>
          <p:nvPr>
            <p:ph type="title"/>
          </p:nvPr>
        </p:nvSpPr>
        <p:spPr/>
        <p:txBody>
          <a:bodyPr/>
          <a:lstStyle/>
          <a:p>
            <a:r>
              <a:rPr lang="en-GB" dirty="0"/>
              <a:t>Training and Learning </a:t>
            </a:r>
          </a:p>
        </p:txBody>
      </p:sp>
      <p:sp>
        <p:nvSpPr>
          <p:cNvPr id="3" name="Content Placeholder 2">
            <a:extLst>
              <a:ext uri="{FF2B5EF4-FFF2-40B4-BE49-F238E27FC236}">
                <a16:creationId xmlns:a16="http://schemas.microsoft.com/office/drawing/2014/main" id="{14C3AAC6-9E54-4B39-890F-D2ECB946FB20}"/>
              </a:ext>
            </a:extLst>
          </p:cNvPr>
          <p:cNvSpPr>
            <a:spLocks noGrp="1"/>
          </p:cNvSpPr>
          <p:nvPr>
            <p:ph sz="half" idx="1"/>
          </p:nvPr>
        </p:nvSpPr>
        <p:spPr>
          <a:xfrm>
            <a:off x="655578" y="5091906"/>
            <a:ext cx="2209066" cy="423069"/>
          </a:xfrm>
        </p:spPr>
        <p:txBody>
          <a:bodyPr>
            <a:normAutofit fontScale="25000" lnSpcReduction="20000"/>
          </a:bodyPr>
          <a:lstStyle/>
          <a:p>
            <a:pPr marL="0" indent="0" algn="ctr">
              <a:buNone/>
            </a:pPr>
            <a:r>
              <a:rPr lang="en-GB" sz="9600" dirty="0"/>
              <a:t>Procedures, practice guidance and OMGs</a:t>
            </a:r>
            <a:r>
              <a:rPr lang="en-GB" sz="1400" dirty="0"/>
              <a:t>. </a:t>
            </a:r>
          </a:p>
          <a:p>
            <a:pPr marL="0" indent="0">
              <a:buNone/>
            </a:pPr>
            <a:endParaRPr lang="en-GB" dirty="0"/>
          </a:p>
        </p:txBody>
      </p:sp>
      <p:sp>
        <p:nvSpPr>
          <p:cNvPr id="4" name="Content Placeholder 3">
            <a:extLst>
              <a:ext uri="{FF2B5EF4-FFF2-40B4-BE49-F238E27FC236}">
                <a16:creationId xmlns:a16="http://schemas.microsoft.com/office/drawing/2014/main" id="{42094012-D4FE-4F68-BD3B-7A3F0FB03B04}"/>
              </a:ext>
            </a:extLst>
          </p:cNvPr>
          <p:cNvSpPr>
            <a:spLocks noGrp="1"/>
          </p:cNvSpPr>
          <p:nvPr>
            <p:ph sz="half" idx="2"/>
          </p:nvPr>
        </p:nvSpPr>
        <p:spPr>
          <a:xfrm>
            <a:off x="3674696" y="5297486"/>
            <a:ext cx="1966912" cy="754064"/>
          </a:xfrm>
        </p:spPr>
        <p:txBody>
          <a:bodyPr>
            <a:normAutofit fontScale="25000" lnSpcReduction="20000"/>
          </a:bodyPr>
          <a:lstStyle/>
          <a:p>
            <a:pPr marL="0" indent="0" algn="ctr">
              <a:buNone/>
            </a:pPr>
            <a:r>
              <a:rPr lang="en-GB" sz="9600" dirty="0"/>
              <a:t>Training Page: </a:t>
            </a:r>
          </a:p>
          <a:p>
            <a:pPr algn="ctr"/>
            <a:endParaRPr lang="en-GB" sz="9600" dirty="0"/>
          </a:p>
          <a:p>
            <a:pPr marL="0" indent="0" algn="ctr">
              <a:buNone/>
            </a:pPr>
            <a:endParaRPr lang="en-GB" dirty="0"/>
          </a:p>
        </p:txBody>
      </p:sp>
      <p:pic>
        <p:nvPicPr>
          <p:cNvPr id="6" name="Picture 5">
            <a:extLst>
              <a:ext uri="{FF2B5EF4-FFF2-40B4-BE49-F238E27FC236}">
                <a16:creationId xmlns:a16="http://schemas.microsoft.com/office/drawing/2014/main" id="{D0BF5DE7-40B5-4102-8E40-95A7214E31B8}"/>
              </a:ext>
            </a:extLst>
          </p:cNvPr>
          <p:cNvPicPr>
            <a:picLocks noChangeAspect="1"/>
          </p:cNvPicPr>
          <p:nvPr/>
        </p:nvPicPr>
        <p:blipFill>
          <a:blip r:embed="rId3"/>
          <a:stretch>
            <a:fillRect/>
          </a:stretch>
        </p:blipFill>
        <p:spPr>
          <a:xfrm>
            <a:off x="3116263" y="2008128"/>
            <a:ext cx="3083778" cy="3083778"/>
          </a:xfrm>
          <a:prstGeom prst="rect">
            <a:avLst/>
          </a:prstGeom>
        </p:spPr>
      </p:pic>
      <p:pic>
        <p:nvPicPr>
          <p:cNvPr id="8" name="Picture 7">
            <a:extLst>
              <a:ext uri="{FF2B5EF4-FFF2-40B4-BE49-F238E27FC236}">
                <a16:creationId xmlns:a16="http://schemas.microsoft.com/office/drawing/2014/main" id="{97C01C26-FC71-4D0F-B31D-78009BCF7503}"/>
              </a:ext>
            </a:extLst>
          </p:cNvPr>
          <p:cNvPicPr>
            <a:picLocks noChangeAspect="1"/>
          </p:cNvPicPr>
          <p:nvPr/>
        </p:nvPicPr>
        <p:blipFill>
          <a:blip r:embed="rId4"/>
          <a:stretch>
            <a:fillRect/>
          </a:stretch>
        </p:blipFill>
        <p:spPr>
          <a:xfrm>
            <a:off x="218222" y="2008128"/>
            <a:ext cx="3083778" cy="3083778"/>
          </a:xfrm>
          <a:prstGeom prst="rect">
            <a:avLst/>
          </a:prstGeom>
        </p:spPr>
      </p:pic>
      <p:graphicFrame>
        <p:nvGraphicFramePr>
          <p:cNvPr id="5" name="Table 6">
            <a:extLst>
              <a:ext uri="{FF2B5EF4-FFF2-40B4-BE49-F238E27FC236}">
                <a16:creationId xmlns:a16="http://schemas.microsoft.com/office/drawing/2014/main" id="{6E16FAFC-08EB-4B38-82B7-CEE490DEA087}"/>
              </a:ext>
            </a:extLst>
          </p:cNvPr>
          <p:cNvGraphicFramePr>
            <a:graphicFrameLocks noGrp="1"/>
          </p:cNvGraphicFramePr>
          <p:nvPr>
            <p:extLst>
              <p:ext uri="{D42A27DB-BD31-4B8C-83A1-F6EECF244321}">
                <p14:modId xmlns:p14="http://schemas.microsoft.com/office/powerpoint/2010/main" val="787812725"/>
              </p:ext>
            </p:extLst>
          </p:nvPr>
        </p:nvGraphicFramePr>
        <p:xfrm>
          <a:off x="6200040" y="2437497"/>
          <a:ext cx="5773738" cy="2494280"/>
        </p:xfrm>
        <a:graphic>
          <a:graphicData uri="http://schemas.openxmlformats.org/drawingml/2006/table">
            <a:tbl>
              <a:tblPr firstRow="1" bandRow="1">
                <a:tableStyleId>{5C22544A-7EE6-4342-B048-85BDC9FD1C3A}</a:tableStyleId>
              </a:tblPr>
              <a:tblGrid>
                <a:gridCol w="2886869">
                  <a:extLst>
                    <a:ext uri="{9D8B030D-6E8A-4147-A177-3AD203B41FA5}">
                      <a16:colId xmlns:a16="http://schemas.microsoft.com/office/drawing/2014/main" val="2731483569"/>
                    </a:ext>
                  </a:extLst>
                </a:gridCol>
                <a:gridCol w="2886869">
                  <a:extLst>
                    <a:ext uri="{9D8B030D-6E8A-4147-A177-3AD203B41FA5}">
                      <a16:colId xmlns:a16="http://schemas.microsoft.com/office/drawing/2014/main" val="1207631305"/>
                    </a:ext>
                  </a:extLst>
                </a:gridCol>
              </a:tblGrid>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544977167"/>
                  </a:ext>
                </a:extLst>
              </a:tr>
              <a:tr h="370840">
                <a:tc>
                  <a:txBody>
                    <a:bodyPr/>
                    <a:lstStyle/>
                    <a:p>
                      <a:r>
                        <a:rPr lang="en-GB" dirty="0"/>
                        <a:t>7</a:t>
                      </a:r>
                      <a:r>
                        <a:rPr lang="en-GB" baseline="30000" dirty="0"/>
                        <a:t>th</a:t>
                      </a:r>
                      <a:r>
                        <a:rPr lang="en-GB" dirty="0"/>
                        <a:t> February 2024 (12-1) </a:t>
                      </a:r>
                    </a:p>
                  </a:txBody>
                  <a:tcPr/>
                </a:tc>
                <a:tc>
                  <a:txBody>
                    <a:bodyPr/>
                    <a:lstStyle/>
                    <a:p>
                      <a:r>
                        <a:rPr lang="en-GB" dirty="0"/>
                        <a:t>Learning from LADO cases </a:t>
                      </a:r>
                    </a:p>
                  </a:txBody>
                  <a:tcPr/>
                </a:tc>
                <a:extLst>
                  <a:ext uri="{0D108BD9-81ED-4DB2-BD59-A6C34878D82A}">
                    <a16:rowId xmlns:a16="http://schemas.microsoft.com/office/drawing/2014/main" val="1125558223"/>
                  </a:ext>
                </a:extLst>
              </a:tr>
              <a:tr h="370840">
                <a:tc>
                  <a:txBody>
                    <a:bodyPr/>
                    <a:lstStyle/>
                    <a:p>
                      <a:r>
                        <a:rPr lang="en-GB" dirty="0"/>
                        <a:t>20</a:t>
                      </a:r>
                      <a:r>
                        <a:rPr lang="en-GB" baseline="30000" dirty="0"/>
                        <a:t>th</a:t>
                      </a:r>
                      <a:r>
                        <a:rPr lang="en-GB" dirty="0"/>
                        <a:t> March 2024 (12-1) </a:t>
                      </a:r>
                    </a:p>
                  </a:txBody>
                  <a:tcPr/>
                </a:tc>
                <a:tc>
                  <a:txBody>
                    <a:bodyPr/>
                    <a:lstStyle/>
                    <a:p>
                      <a:r>
                        <a:rPr lang="en-GB" dirty="0"/>
                        <a:t>Launch of MACE Strategy </a:t>
                      </a:r>
                    </a:p>
                  </a:txBody>
                  <a:tcPr/>
                </a:tc>
                <a:extLst>
                  <a:ext uri="{0D108BD9-81ED-4DB2-BD59-A6C34878D82A}">
                    <a16:rowId xmlns:a16="http://schemas.microsoft.com/office/drawing/2014/main" val="1138761364"/>
                  </a:ext>
                </a:extLst>
              </a:tr>
              <a:tr h="370840">
                <a:tc>
                  <a:txBody>
                    <a:bodyPr/>
                    <a:lstStyle/>
                    <a:p>
                      <a:r>
                        <a:rPr lang="en-GB" dirty="0"/>
                        <a:t>17</a:t>
                      </a:r>
                      <a:r>
                        <a:rPr lang="en-GB" baseline="30000" dirty="0"/>
                        <a:t>th</a:t>
                      </a:r>
                      <a:r>
                        <a:rPr lang="en-GB" dirty="0"/>
                        <a:t> April 2024 (12-1) </a:t>
                      </a:r>
                    </a:p>
                  </a:txBody>
                  <a:tcPr/>
                </a:tc>
                <a:tc>
                  <a:txBody>
                    <a:bodyPr/>
                    <a:lstStyle/>
                    <a:p>
                      <a:r>
                        <a:rPr lang="en-GB" dirty="0"/>
                        <a:t>#AskMe campaign </a:t>
                      </a:r>
                    </a:p>
                  </a:txBody>
                  <a:tcPr/>
                </a:tc>
                <a:extLst>
                  <a:ext uri="{0D108BD9-81ED-4DB2-BD59-A6C34878D82A}">
                    <a16:rowId xmlns:a16="http://schemas.microsoft.com/office/drawing/2014/main" val="1369691357"/>
                  </a:ext>
                </a:extLst>
              </a:tr>
              <a:tr h="370840">
                <a:tc>
                  <a:txBody>
                    <a:bodyPr/>
                    <a:lstStyle/>
                    <a:p>
                      <a:r>
                        <a:rPr lang="en-GB" dirty="0"/>
                        <a:t>1</a:t>
                      </a:r>
                      <a:r>
                        <a:rPr lang="en-GB" baseline="30000" dirty="0"/>
                        <a:t>st</a:t>
                      </a:r>
                      <a:r>
                        <a:rPr lang="en-GB" dirty="0"/>
                        <a:t> May 2024 (12-1) </a:t>
                      </a:r>
                    </a:p>
                  </a:txBody>
                  <a:tcPr/>
                </a:tc>
                <a:tc>
                  <a:txBody>
                    <a:bodyPr/>
                    <a:lstStyle/>
                    <a:p>
                      <a:r>
                        <a:rPr lang="en-GB" dirty="0"/>
                        <a:t>Counter Terrorism Police Update </a:t>
                      </a:r>
                    </a:p>
                  </a:txBody>
                  <a:tcPr/>
                </a:tc>
                <a:extLst>
                  <a:ext uri="{0D108BD9-81ED-4DB2-BD59-A6C34878D82A}">
                    <a16:rowId xmlns:a16="http://schemas.microsoft.com/office/drawing/2014/main" val="2828305708"/>
                  </a:ext>
                </a:extLst>
              </a:tr>
              <a:tr h="370840">
                <a:tc>
                  <a:txBody>
                    <a:bodyPr/>
                    <a:lstStyle/>
                    <a:p>
                      <a:r>
                        <a:rPr lang="en-GB" dirty="0"/>
                        <a:t>5</a:t>
                      </a:r>
                      <a:r>
                        <a:rPr lang="en-GB" baseline="30000" dirty="0"/>
                        <a:t>th</a:t>
                      </a:r>
                      <a:r>
                        <a:rPr lang="en-GB" dirty="0"/>
                        <a:t> June 2024 (12-1) </a:t>
                      </a:r>
                    </a:p>
                  </a:txBody>
                  <a:tcPr/>
                </a:tc>
                <a:tc>
                  <a:txBody>
                    <a:bodyPr/>
                    <a:lstStyle/>
                    <a:p>
                      <a:r>
                        <a:rPr lang="en-GB" dirty="0"/>
                        <a:t>VCSE </a:t>
                      </a:r>
                    </a:p>
                  </a:txBody>
                  <a:tcPr/>
                </a:tc>
                <a:extLst>
                  <a:ext uri="{0D108BD9-81ED-4DB2-BD59-A6C34878D82A}">
                    <a16:rowId xmlns:a16="http://schemas.microsoft.com/office/drawing/2014/main" val="4117492978"/>
                  </a:ext>
                </a:extLst>
              </a:tr>
            </a:tbl>
          </a:graphicData>
        </a:graphic>
      </p:graphicFrame>
      <p:sp>
        <p:nvSpPr>
          <p:cNvPr id="7" name="TextBox 6">
            <a:extLst>
              <a:ext uri="{FF2B5EF4-FFF2-40B4-BE49-F238E27FC236}">
                <a16:creationId xmlns:a16="http://schemas.microsoft.com/office/drawing/2014/main" id="{4189EF1C-7CF7-4A2A-A28D-D676579F2E34}"/>
              </a:ext>
            </a:extLst>
          </p:cNvPr>
          <p:cNvSpPr txBox="1"/>
          <p:nvPr/>
        </p:nvSpPr>
        <p:spPr>
          <a:xfrm>
            <a:off x="6772275" y="1628775"/>
            <a:ext cx="4686300" cy="523220"/>
          </a:xfrm>
          <a:prstGeom prst="rect">
            <a:avLst/>
          </a:prstGeom>
          <a:noFill/>
        </p:spPr>
        <p:txBody>
          <a:bodyPr wrap="square" rtlCol="0">
            <a:spAutoFit/>
          </a:bodyPr>
          <a:lstStyle/>
          <a:p>
            <a:pPr algn="ctr"/>
            <a:r>
              <a:rPr lang="en-GB" sz="2800" dirty="0"/>
              <a:t>Upcoming Masterclasses </a:t>
            </a:r>
          </a:p>
        </p:txBody>
      </p:sp>
      <p:sp>
        <p:nvSpPr>
          <p:cNvPr id="10" name="TextBox 9">
            <a:extLst>
              <a:ext uri="{FF2B5EF4-FFF2-40B4-BE49-F238E27FC236}">
                <a16:creationId xmlns:a16="http://schemas.microsoft.com/office/drawing/2014/main" id="{44C9AE15-51B5-4AF7-86E7-E9F2807FAF52}"/>
              </a:ext>
            </a:extLst>
          </p:cNvPr>
          <p:cNvSpPr txBox="1"/>
          <p:nvPr/>
        </p:nvSpPr>
        <p:spPr>
          <a:xfrm>
            <a:off x="7640240" y="5389721"/>
            <a:ext cx="6107906" cy="369332"/>
          </a:xfrm>
          <a:prstGeom prst="rect">
            <a:avLst/>
          </a:prstGeom>
          <a:noFill/>
        </p:spPr>
        <p:txBody>
          <a:bodyPr wrap="square">
            <a:spAutoFit/>
          </a:bodyPr>
          <a:lstStyle/>
          <a:p>
            <a:r>
              <a:rPr lang="en-GB" dirty="0">
                <a:hlinkClick r:id="rId5"/>
              </a:rPr>
              <a:t>(2) NYSCP - YouTube</a:t>
            </a:r>
            <a:endParaRPr lang="en-GB" dirty="0"/>
          </a:p>
        </p:txBody>
      </p:sp>
    </p:spTree>
    <p:extLst>
      <p:ext uri="{BB962C8B-B14F-4D97-AF65-F5344CB8AC3E}">
        <p14:creationId xmlns:p14="http://schemas.microsoft.com/office/powerpoint/2010/main" val="30565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Links</a:t>
            </a:r>
          </a:p>
        </p:txBody>
      </p:sp>
      <p:sp>
        <p:nvSpPr>
          <p:cNvPr id="4" name="AutoShape 4" descr="Website Logos - Download Logo Website Png Clipart (#47386) - Pi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Internet website icon stroke #AD , #Sponsored, #ad, #website, #icon,  #stroke, #Internet | Website icons, Internet logo,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27" y="2283535"/>
            <a:ext cx="532749" cy="5327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2112" y="2368875"/>
            <a:ext cx="4788234" cy="369332"/>
          </a:xfrm>
          <a:prstGeom prst="rect">
            <a:avLst/>
          </a:prstGeom>
        </p:spPr>
        <p:txBody>
          <a:bodyPr wrap="none">
            <a:spAutoFit/>
          </a:bodyPr>
          <a:lstStyle/>
          <a:p>
            <a:r>
              <a:rPr lang="en-GB" dirty="0"/>
              <a:t>NYSCP Website: </a:t>
            </a:r>
            <a:r>
              <a:rPr lang="en-GB" dirty="0">
                <a:hlinkClick r:id="rId4"/>
              </a:rPr>
              <a:t>www.safeguardingchildren.co.uk</a:t>
            </a:r>
            <a:endParaRPr lang="en-GB" dirty="0"/>
          </a:p>
        </p:txBody>
      </p:sp>
      <p:sp>
        <p:nvSpPr>
          <p:cNvPr id="10" name="Rectangle 9"/>
          <p:cNvSpPr/>
          <p:nvPr/>
        </p:nvSpPr>
        <p:spPr>
          <a:xfrm>
            <a:off x="972112" y="3040487"/>
            <a:ext cx="3880678" cy="369332"/>
          </a:xfrm>
          <a:prstGeom prst="rect">
            <a:avLst/>
          </a:prstGeom>
        </p:spPr>
        <p:txBody>
          <a:bodyPr wrap="none">
            <a:spAutoFit/>
          </a:bodyPr>
          <a:lstStyle/>
          <a:p>
            <a:r>
              <a:rPr lang="en-GB" dirty="0"/>
              <a:t>NYSCP X (Twitter): </a:t>
            </a:r>
            <a:r>
              <a:rPr lang="en-GB" dirty="0">
                <a:hlinkClick r:id="rId5"/>
              </a:rPr>
              <a:t>twitter.com/NYSCP1</a:t>
            </a:r>
            <a:r>
              <a:rPr lang="en-GB" dirty="0"/>
              <a:t> </a:t>
            </a:r>
          </a:p>
        </p:txBody>
      </p:sp>
      <p:pic>
        <p:nvPicPr>
          <p:cNvPr id="2062" name="Picture 14" descr="New Facebook Logo 2021 | Pnggri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627" y="3634022"/>
            <a:ext cx="532749" cy="5327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72112" y="3712099"/>
            <a:ext cx="3908314" cy="369332"/>
          </a:xfrm>
          <a:prstGeom prst="rect">
            <a:avLst/>
          </a:prstGeom>
        </p:spPr>
        <p:txBody>
          <a:bodyPr wrap="none">
            <a:spAutoFit/>
          </a:bodyPr>
          <a:lstStyle/>
          <a:p>
            <a:r>
              <a:rPr lang="en-GB" dirty="0"/>
              <a:t>NYSCP Facebook: </a:t>
            </a:r>
            <a:r>
              <a:rPr lang="en-GB" dirty="0">
                <a:hlinkClick r:id="rId7"/>
              </a:rPr>
              <a:t>facebook.com/nyscp1</a:t>
            </a:r>
            <a:endParaRPr lang="en-GB" dirty="0"/>
          </a:p>
        </p:txBody>
      </p:sp>
      <p:pic>
        <p:nvPicPr>
          <p:cNvPr id="2064" name="Picture 16" descr="free-youtube-logo-icon-2431-thumb - Canadian Progress Club - Saskatoon  Downtow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627" y="4356888"/>
            <a:ext cx="547171" cy="5471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72112" y="4445807"/>
            <a:ext cx="6841332" cy="369332"/>
          </a:xfrm>
          <a:prstGeom prst="rect">
            <a:avLst/>
          </a:prstGeom>
        </p:spPr>
        <p:txBody>
          <a:bodyPr wrap="square">
            <a:spAutoFit/>
          </a:bodyPr>
          <a:lstStyle/>
          <a:p>
            <a:r>
              <a:rPr lang="en-GB" dirty="0"/>
              <a:t>NYSCP YouTube: </a:t>
            </a:r>
            <a:r>
              <a:rPr lang="en-GB" dirty="0">
                <a:hlinkClick r:id="rId9"/>
              </a:rPr>
              <a:t>youtube.com/@nyscp</a:t>
            </a:r>
            <a:r>
              <a:rPr lang="en-GB" dirty="0"/>
              <a:t> </a:t>
            </a:r>
          </a:p>
        </p:txBody>
      </p:sp>
      <p:sp>
        <p:nvSpPr>
          <p:cNvPr id="15" name="TextBox 14"/>
          <p:cNvSpPr txBox="1"/>
          <p:nvPr/>
        </p:nvSpPr>
        <p:spPr>
          <a:xfrm>
            <a:off x="8650091" y="1830266"/>
            <a:ext cx="2733633" cy="369332"/>
          </a:xfrm>
          <a:prstGeom prst="rect">
            <a:avLst/>
          </a:prstGeom>
          <a:noFill/>
        </p:spPr>
        <p:txBody>
          <a:bodyPr wrap="none" rtlCol="0">
            <a:spAutoFit/>
          </a:bodyPr>
          <a:lstStyle/>
          <a:p>
            <a:pPr algn="ctr"/>
            <a:r>
              <a:rPr lang="en-GB" dirty="0"/>
              <a:t>Subscribe to our e-bulletin:</a:t>
            </a:r>
          </a:p>
        </p:txBody>
      </p:sp>
      <p:pic>
        <p:nvPicPr>
          <p:cNvPr id="1026" name="Picture 2" descr="Image result for Podcast Logo. Size: 113 x 110. Source: chmonline.co.u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125" y="5108763"/>
            <a:ext cx="473274" cy="4607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2112" y="5154452"/>
            <a:ext cx="9124925" cy="369332"/>
          </a:xfrm>
          <a:prstGeom prst="rect">
            <a:avLst/>
          </a:prstGeom>
        </p:spPr>
        <p:txBody>
          <a:bodyPr wrap="square">
            <a:spAutoFit/>
          </a:bodyPr>
          <a:lstStyle/>
          <a:p>
            <a:r>
              <a:rPr lang="en-GB" dirty="0"/>
              <a:t>Podcast: </a:t>
            </a:r>
            <a:r>
              <a:rPr lang="en-GB" dirty="0">
                <a:hlinkClick r:id="rId11"/>
              </a:rPr>
              <a:t>podcasters.spotify.com/pod/show/north-yorkshire-safeguarding-children-partnership</a:t>
            </a:r>
            <a:r>
              <a:rPr lang="en-GB" dirty="0"/>
              <a:t> </a:t>
            </a:r>
          </a:p>
        </p:txBody>
      </p:sp>
      <p:sp>
        <p:nvSpPr>
          <p:cNvPr id="17" name="Rectangle 16">
            <a:extLst>
              <a:ext uri="{FF2B5EF4-FFF2-40B4-BE49-F238E27FC236}">
                <a16:creationId xmlns:a16="http://schemas.microsoft.com/office/drawing/2014/main" id="{B96EBB19-3A7E-45DA-A752-8DB0F18D6A46}"/>
              </a:ext>
            </a:extLst>
          </p:cNvPr>
          <p:cNvSpPr/>
          <p:nvPr/>
        </p:nvSpPr>
        <p:spPr>
          <a:xfrm>
            <a:off x="972112" y="5789031"/>
            <a:ext cx="9124925" cy="646331"/>
          </a:xfrm>
          <a:prstGeom prst="rect">
            <a:avLst/>
          </a:prstGeom>
        </p:spPr>
        <p:txBody>
          <a:bodyPr wrap="square">
            <a:spAutoFit/>
          </a:bodyPr>
          <a:lstStyle/>
          <a:p>
            <a:r>
              <a:rPr lang="en-GB" dirty="0" err="1"/>
              <a:t>Linkedin</a:t>
            </a:r>
            <a:r>
              <a:rPr lang="en-GB" dirty="0"/>
              <a:t>: </a:t>
            </a:r>
            <a:r>
              <a:rPr lang="en-GB" dirty="0">
                <a:hlinkClick r:id="rId12"/>
              </a:rPr>
              <a:t>https://www.linkedin.com/company/nyscp</a:t>
            </a:r>
            <a:endParaRPr lang="en-GB" dirty="0"/>
          </a:p>
          <a:p>
            <a:pPr algn="ctr"/>
            <a:r>
              <a:rPr lang="en-GB" dirty="0"/>
              <a:t>NYSCP Business Unit: 01609 535123 </a:t>
            </a:r>
            <a:r>
              <a:rPr lang="en-GB" dirty="0">
                <a:hlinkClick r:id="rId13"/>
              </a:rPr>
              <a:t>nyscp@northyorks.gov.uk</a:t>
            </a:r>
            <a:r>
              <a:rPr lang="en-GB" dirty="0"/>
              <a:t>  </a:t>
            </a:r>
          </a:p>
        </p:txBody>
      </p:sp>
      <p:pic>
        <p:nvPicPr>
          <p:cNvPr id="7" name="Picture 6">
            <a:extLst>
              <a:ext uri="{FF2B5EF4-FFF2-40B4-BE49-F238E27FC236}">
                <a16:creationId xmlns:a16="http://schemas.microsoft.com/office/drawing/2014/main" id="{A115F487-8840-4B5D-A7C8-037F24EA232B}"/>
              </a:ext>
            </a:extLst>
          </p:cNvPr>
          <p:cNvPicPr>
            <a:picLocks noChangeAspect="1"/>
          </p:cNvPicPr>
          <p:nvPr/>
        </p:nvPicPr>
        <p:blipFill>
          <a:blip r:embed="rId14"/>
          <a:stretch>
            <a:fillRect/>
          </a:stretch>
        </p:blipFill>
        <p:spPr>
          <a:xfrm>
            <a:off x="266445" y="5671863"/>
            <a:ext cx="686309" cy="590226"/>
          </a:xfrm>
          <a:prstGeom prst="rect">
            <a:avLst/>
          </a:prstGeom>
        </p:spPr>
      </p:pic>
      <p:pic>
        <p:nvPicPr>
          <p:cNvPr id="6" name="Picture 5">
            <a:extLst>
              <a:ext uri="{FF2B5EF4-FFF2-40B4-BE49-F238E27FC236}">
                <a16:creationId xmlns:a16="http://schemas.microsoft.com/office/drawing/2014/main" id="{11ECE551-D5F4-4445-BA60-2FE4D76F79F6}"/>
              </a:ext>
            </a:extLst>
          </p:cNvPr>
          <p:cNvPicPr>
            <a:picLocks noChangeAspect="1"/>
          </p:cNvPicPr>
          <p:nvPr/>
        </p:nvPicPr>
        <p:blipFill>
          <a:blip r:embed="rId15"/>
          <a:stretch>
            <a:fillRect/>
          </a:stretch>
        </p:blipFill>
        <p:spPr>
          <a:xfrm>
            <a:off x="8543643" y="2095183"/>
            <a:ext cx="2946528" cy="2946528"/>
          </a:xfrm>
          <a:prstGeom prst="rect">
            <a:avLst/>
          </a:prstGeom>
        </p:spPr>
      </p:pic>
      <p:pic>
        <p:nvPicPr>
          <p:cNvPr id="13" name="Picture 12">
            <a:extLst>
              <a:ext uri="{FF2B5EF4-FFF2-40B4-BE49-F238E27FC236}">
                <a16:creationId xmlns:a16="http://schemas.microsoft.com/office/drawing/2014/main" id="{3EF1FFF8-C654-4675-9C5A-B76F4BE84E4F}"/>
              </a:ext>
            </a:extLst>
          </p:cNvPr>
          <p:cNvPicPr>
            <a:picLocks noChangeAspect="1"/>
          </p:cNvPicPr>
          <p:nvPr/>
        </p:nvPicPr>
        <p:blipFill>
          <a:blip r:embed="rId16"/>
          <a:stretch>
            <a:fillRect/>
          </a:stretch>
        </p:blipFill>
        <p:spPr>
          <a:xfrm>
            <a:off x="288875" y="2894010"/>
            <a:ext cx="609600" cy="590550"/>
          </a:xfrm>
          <a:prstGeom prst="rect">
            <a:avLst/>
          </a:prstGeom>
        </p:spPr>
      </p:pic>
    </p:spTree>
    <p:extLst>
      <p:ext uri="{BB962C8B-B14F-4D97-AF65-F5344CB8AC3E}">
        <p14:creationId xmlns:p14="http://schemas.microsoft.com/office/powerpoint/2010/main" val="3282321006"/>
      </p:ext>
    </p:extLst>
  </p:cSld>
  <p:clrMapOvr>
    <a:masterClrMapping/>
  </p:clrMapOvr>
  <mc:AlternateContent xmlns:mc="http://schemas.openxmlformats.org/markup-compatibility/2006" xmlns:p14="http://schemas.microsoft.com/office/powerpoint/2010/main">
    <mc:Choice Requires="p14">
      <p:transition spd="slow" p14:dur="2000" advTm="29445"/>
    </mc:Choice>
    <mc:Fallback xmlns="">
      <p:transition spd="slow" advTm="29445"/>
    </mc:Fallback>
  </mc:AlternateContent>
</p:sld>
</file>

<file path=ppt/theme/theme1.xml><?xml version="1.0" encoding="utf-8"?>
<a:theme xmlns:a="http://schemas.openxmlformats.org/drawingml/2006/main" name="1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Developments in Safeguarding Masterclass March 2022 Child Exploitation</Template>
  <TotalTime>1416</TotalTime>
  <Words>2811</Words>
  <Application>Microsoft Office PowerPoint</Application>
  <PresentationFormat>Widescreen</PresentationFormat>
  <Paragraphs>135</Paragraphs>
  <Slides>8</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Arial Black</vt:lpstr>
      <vt:lpstr>Calibri</vt:lpstr>
      <vt:lpstr>NSPCC Light</vt:lpstr>
      <vt:lpstr>Wingdings</vt:lpstr>
      <vt:lpstr>1_NYSCB MAST Briefings March 17 - Version 4</vt:lpstr>
      <vt:lpstr>2_NYSCB MAST Briefings March 17 - Version 4</vt:lpstr>
      <vt:lpstr>NYSCB MAST Briefings March 17 - Version 4</vt:lpstr>
      <vt:lpstr>3_NYSCB MAST Briefings March 17 - Version 4</vt:lpstr>
      <vt:lpstr>North Yorkshire Safeguarding Children Partnership</vt:lpstr>
      <vt:lpstr>NYSCP Annual Report </vt:lpstr>
      <vt:lpstr>Working together to Safeguard Children 2023 </vt:lpstr>
      <vt:lpstr>Harmful Sexual Behaviour Audit </vt:lpstr>
      <vt:lpstr>VCSE group </vt:lpstr>
      <vt:lpstr>Community Partnership Intelligence </vt:lpstr>
      <vt:lpstr>Training and Learning </vt:lpstr>
      <vt:lpstr>Key Links</vt:lpstr>
    </vt:vector>
  </TitlesOfParts>
  <Company>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Yorkshire Safeguarding Children Partnership</dc:title>
  <dc:creator>Haydn ReesJones</dc:creator>
  <cp:lastModifiedBy>Kathryn Morrison</cp:lastModifiedBy>
  <cp:revision>68</cp:revision>
  <dcterms:created xsi:type="dcterms:W3CDTF">2022-03-17T10:29:36Z</dcterms:created>
  <dcterms:modified xsi:type="dcterms:W3CDTF">2024-02-01T14:27:34Z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d8f876-564b-4f76-8af5-3f8008623cd6_Enabled">
    <vt:lpwstr>true</vt:lpwstr>
  </property>
  <property fmtid="{D5CDD505-2E9C-101B-9397-08002B2CF9AE}" pid="3" name="MSIP_Label_fed8f876-564b-4f76-8af5-3f8008623cd6_SetDate">
    <vt:lpwstr>2022-09-22T09:55:36Z</vt:lpwstr>
  </property>
  <property fmtid="{D5CDD505-2E9C-101B-9397-08002B2CF9AE}" pid="4" name="MSIP_Label_fed8f876-564b-4f76-8af5-3f8008623cd6_Method">
    <vt:lpwstr>Privileged</vt:lpwstr>
  </property>
  <property fmtid="{D5CDD505-2E9C-101B-9397-08002B2CF9AE}" pid="5" name="MSIP_Label_fed8f876-564b-4f76-8af5-3f8008623cd6_Name">
    <vt:lpwstr>NOT PROTECTIVELY MARKED</vt:lpwstr>
  </property>
  <property fmtid="{D5CDD505-2E9C-101B-9397-08002B2CF9AE}" pid="6" name="MSIP_Label_fed8f876-564b-4f76-8af5-3f8008623cd6_SiteId">
    <vt:lpwstr>ad3d9c73-9830-44a1-b487-e1055441c70e</vt:lpwstr>
  </property>
  <property fmtid="{D5CDD505-2E9C-101B-9397-08002B2CF9AE}" pid="7" name="MSIP_Label_fed8f876-564b-4f76-8af5-3f8008623cd6_ActionId">
    <vt:lpwstr>36dcd0fd-6a61-4d3e-9575-8f2c3a078681</vt:lpwstr>
  </property>
  <property fmtid="{D5CDD505-2E9C-101B-9397-08002B2CF9AE}" pid="8" name="MSIP_Label_fed8f876-564b-4f76-8af5-3f8008623cd6_ContentBits">
    <vt:lpwstr>2</vt:lpwstr>
  </property>
</Properties>
</file>