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6" r:id="rId5"/>
    <p:sldId id="257" r:id="rId6"/>
    <p:sldId id="269" r:id="rId7"/>
    <p:sldId id="282" r:id="rId8"/>
    <p:sldId id="278" r:id="rId9"/>
    <p:sldId id="272" r:id="rId10"/>
    <p:sldId id="276" r:id="rId11"/>
    <p:sldId id="279" r:id="rId12"/>
    <p:sldId id="281" r:id="rId13"/>
    <p:sldId id="280" r:id="rId14"/>
    <p:sldId id="270" r:id="rId15"/>
    <p:sldId id="275"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094"/>
    <a:srgbClr val="EB515E"/>
    <a:srgbClr val="F0F0F0"/>
    <a:srgbClr val="E82B89"/>
    <a:srgbClr val="57B9B9"/>
    <a:srgbClr val="F6B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D5575-5A19-2C0F-FEEE-A1D327A017AE}" v="85" dt="2024-03-07T14:18:09.126"/>
    <p1510:client id="{56B0027B-1473-BFEF-0171-DAF88BCCBDB7}" v="359" dt="2024-03-07T10:42:58.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58"/>
  </p:normalViewPr>
  <p:slideViewPr>
    <p:cSldViewPr snapToGrid="0">
      <p:cViewPr>
        <p:scale>
          <a:sx n="99" d="100"/>
          <a:sy n="99" d="100"/>
        </p:scale>
        <p:origin x="16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3542C-7764-40FC-932A-F107A4F7D05E}" type="datetimeFigureOut">
              <a:t>5/2/24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F374-140D-41A1-A6B3-0D4E58829A45}" type="slidenum">
              <a:t>‹#›</a:t>
            </a:fld>
            <a:endParaRPr lang="en-GB"/>
          </a:p>
        </p:txBody>
      </p:sp>
    </p:spTree>
    <p:extLst>
      <p:ext uri="{BB962C8B-B14F-4D97-AF65-F5344CB8AC3E}">
        <p14:creationId xmlns:p14="http://schemas.microsoft.com/office/powerpoint/2010/main" val="30075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FDF374-140D-41A1-A6B3-0D4E58829A45}" type="slidenum">
              <a:rPr lang="en-GB" smtClean="0"/>
              <a:t>3</a:t>
            </a:fld>
            <a:endParaRPr lang="en-GB"/>
          </a:p>
        </p:txBody>
      </p:sp>
    </p:spTree>
    <p:extLst>
      <p:ext uri="{BB962C8B-B14F-4D97-AF65-F5344CB8AC3E}">
        <p14:creationId xmlns:p14="http://schemas.microsoft.com/office/powerpoint/2010/main" val="184068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FDF374-140D-41A1-A6B3-0D4E58829A45}" type="slidenum">
              <a:rPr lang="en-GB" smtClean="0"/>
              <a:t>4</a:t>
            </a:fld>
            <a:endParaRPr lang="en-GB"/>
          </a:p>
        </p:txBody>
      </p:sp>
    </p:spTree>
    <p:extLst>
      <p:ext uri="{BB962C8B-B14F-4D97-AF65-F5344CB8AC3E}">
        <p14:creationId xmlns:p14="http://schemas.microsoft.com/office/powerpoint/2010/main" val="156778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FDF374-140D-41A1-A6B3-0D4E58829A45}" type="slidenum">
              <a:rPr lang="en-GB" smtClean="0"/>
              <a:t>5</a:t>
            </a:fld>
            <a:endParaRPr lang="en-GB"/>
          </a:p>
        </p:txBody>
      </p:sp>
    </p:spTree>
    <p:extLst>
      <p:ext uri="{BB962C8B-B14F-4D97-AF65-F5344CB8AC3E}">
        <p14:creationId xmlns:p14="http://schemas.microsoft.com/office/powerpoint/2010/main" val="410443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496D-0AD6-4151-6766-C375D51D287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DEACF25-C4CA-5D0F-26A9-75434E1ED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09886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D8CE-9243-5FEB-2F72-E2CA9D5275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8D5780-65E4-6700-36B9-EB5E1BDAFA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29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533E3-904D-4ABE-E952-A7BEF186CB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476628-0EF4-8482-3B66-5807271E3C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76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7836-3E27-DBF3-E94A-84DD963EBDD3}"/>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3633D35-9A16-775D-D96F-1A7123F6B93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4423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9830-3A29-D296-E624-B2450D98E2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096A908-224F-3683-3343-550396499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54186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A32F-C9C5-D771-D01A-5BCCCC0926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0D66A6-B96C-EBAA-4E05-E923006AFB1D}"/>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072E81E-2421-5631-10D0-C262E7E748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2675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4741-A31D-5DE9-C711-DECCBB5FAF4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8F2E81-ADC2-D268-15A6-8C40559C6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173750-B2D2-A520-456B-572A1EF74C80}"/>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8E481BAC-96C9-A870-D469-41B647B78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8E0642-0409-76D5-3E45-5B0B7FCC6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887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6CA3-A27D-FFD7-930E-CF803A8B034A}"/>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2420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44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F6BF-7412-8E8C-B084-4DB772B96F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4B2C39-BD57-81ED-F862-6B775D823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22EC0A-2EC0-32E9-8066-16B76729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4138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0C1D-9C59-8617-CA5D-A8971D7C60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29F4231-E2E9-791F-C96F-44A5FCB7A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5C0A0-CB88-ABC7-F0BC-C10B13DB2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3857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B6951-198E-38AD-2603-DC0EF8DD8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EC20DA9-CA8B-AC4A-8E9D-321B50E267B5}"/>
              </a:ext>
            </a:extLst>
          </p:cNvPr>
          <p:cNvSpPr>
            <a:spLocks noGrp="1"/>
          </p:cNvSpPr>
          <p:nvPr>
            <p:ph type="body" idx="1"/>
          </p:nvPr>
        </p:nvSpPr>
        <p:spPr>
          <a:xfrm>
            <a:off x="838200" y="1825625"/>
            <a:ext cx="10515600" cy="3715204"/>
          </a:xfrm>
          <a:prstGeom prst="rect">
            <a:avLst/>
          </a:prstGeom>
        </p:spPr>
        <p:txBody>
          <a:bodyPr vert="horz" lIns="91440" tIns="45720" rIns="91440" bIns="45720" rtlCol="0">
            <a:normAutofit/>
          </a:bodyPr>
          <a:lstStyle/>
          <a:p>
            <a:pPr lvl="0"/>
            <a:r>
              <a:rPr lang="en-GB" dirty="0"/>
              <a:t>Click to edit Master text styles</a:t>
            </a:r>
          </a:p>
          <a:p>
            <a:pPr lvl="1"/>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36453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rgbClr val="EB515E"/>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0409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x@northyorkshiretogether.co.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grants@northyorkshiretogether.co.uk" TargetMode="External"/><Relationship Id="rId2" Type="http://schemas.openxmlformats.org/officeDocument/2006/relationships/hyperlink" Target="http://www.northyorkshiretogether.co.uk/feas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43FD7-854C-DEDB-46AA-8613DD83B840}"/>
              </a:ext>
            </a:extLst>
          </p:cNvPr>
          <p:cNvSpPr/>
          <p:nvPr/>
        </p:nvSpPr>
        <p:spPr>
          <a:xfrm>
            <a:off x="-115747" y="0"/>
            <a:ext cx="5393803" cy="685800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ollage of people&#10;&#10;Description automatically generated with medium confidence">
            <a:extLst>
              <a:ext uri="{FF2B5EF4-FFF2-40B4-BE49-F238E27FC236}">
                <a16:creationId xmlns:a16="http://schemas.microsoft.com/office/drawing/2014/main" id="{FA4FDEA0-E8C4-497E-05E1-4E184C8C110C}"/>
              </a:ext>
            </a:extLst>
          </p:cNvPr>
          <p:cNvPicPr>
            <a:picLocks noChangeAspect="1"/>
          </p:cNvPicPr>
          <p:nvPr/>
        </p:nvPicPr>
        <p:blipFill rotWithShape="1">
          <a:blip r:embed="rId2"/>
          <a:srcRect t="4813" r="25994"/>
          <a:stretch/>
        </p:blipFill>
        <p:spPr>
          <a:xfrm>
            <a:off x="5184456" y="0"/>
            <a:ext cx="7007544"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C02AB132-A39D-E472-EA96-CF746AD527A0}"/>
              </a:ext>
            </a:extLst>
          </p:cNvPr>
          <p:cNvPicPr>
            <a:picLocks noChangeAspect="1"/>
          </p:cNvPicPr>
          <p:nvPr/>
        </p:nvPicPr>
        <p:blipFill>
          <a:blip r:embed="rId3"/>
          <a:stretch>
            <a:fillRect/>
          </a:stretch>
        </p:blipFill>
        <p:spPr>
          <a:xfrm>
            <a:off x="250792" y="184406"/>
            <a:ext cx="2558395" cy="1805926"/>
          </a:xfrm>
          <a:prstGeom prst="rect">
            <a:avLst/>
          </a:prstGeom>
        </p:spPr>
      </p:pic>
      <p:sp>
        <p:nvSpPr>
          <p:cNvPr id="10" name="TextBox 9">
            <a:extLst>
              <a:ext uri="{FF2B5EF4-FFF2-40B4-BE49-F238E27FC236}">
                <a16:creationId xmlns:a16="http://schemas.microsoft.com/office/drawing/2014/main" id="{EDAE3E21-2DF3-E17F-170B-7C3E56662508}"/>
              </a:ext>
            </a:extLst>
          </p:cNvPr>
          <p:cNvSpPr txBox="1"/>
          <p:nvPr/>
        </p:nvSpPr>
        <p:spPr>
          <a:xfrm>
            <a:off x="250792" y="2650998"/>
            <a:ext cx="4392891" cy="3323987"/>
          </a:xfrm>
          <a:prstGeom prst="rect">
            <a:avLst/>
          </a:prstGeom>
          <a:noFill/>
        </p:spPr>
        <p:txBody>
          <a:bodyPr wrap="square" lIns="91440" tIns="45720" rIns="91440" bIns="45720" rtlCol="0" anchor="t">
            <a:spAutoFit/>
          </a:bodyPr>
          <a:lstStyle/>
          <a:p>
            <a:r>
              <a:rPr lang="en-US" sz="4000" b="1" dirty="0">
                <a:solidFill>
                  <a:srgbClr val="504094"/>
                </a:solidFill>
                <a:latin typeface="Verdana"/>
                <a:ea typeface="Verdana"/>
              </a:rPr>
              <a:t>CFY CYP Partnership Meeting </a:t>
            </a:r>
            <a:endParaRPr lang="en-US" dirty="0"/>
          </a:p>
          <a:p>
            <a:endParaRPr lang="en-US" dirty="0"/>
          </a:p>
          <a:p>
            <a:r>
              <a:rPr lang="en-US" sz="2400" dirty="0">
                <a:solidFill>
                  <a:srgbClr val="504094"/>
                </a:solidFill>
                <a:latin typeface="Verdana"/>
                <a:ea typeface="Verdana"/>
                <a:cs typeface="Verdana" panose="020B0604030504040204" pitchFamily="34" charset="0"/>
              </a:rPr>
              <a:t>Max May</a:t>
            </a:r>
          </a:p>
          <a:p>
            <a:r>
              <a:rPr lang="en-US" sz="2400" dirty="0">
                <a:solidFill>
                  <a:srgbClr val="504094"/>
                </a:solidFill>
                <a:latin typeface="Verdana"/>
                <a:ea typeface="Verdana"/>
                <a:cs typeface="Verdana" panose="020B0604030504040204" pitchFamily="34" charset="0"/>
              </a:rPr>
              <a:t>Strategic Director</a:t>
            </a:r>
          </a:p>
          <a:p>
            <a:r>
              <a:rPr lang="en-US" sz="2400" dirty="0">
                <a:solidFill>
                  <a:srgbClr val="504094"/>
                </a:solidFill>
                <a:latin typeface="Verdana"/>
                <a:ea typeface="Verdana"/>
                <a:cs typeface="Verdana" panose="020B0604030504040204" pitchFamily="34" charset="0"/>
              </a:rPr>
              <a:t>North Yorkshire Together</a:t>
            </a:r>
            <a:endParaRPr lang="en-US" sz="2400" dirty="0">
              <a:solidFill>
                <a:srgbClr val="504094"/>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190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How are partners involved?</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199" y="1825625"/>
            <a:ext cx="10714150" cy="4351338"/>
          </a:xfrm>
        </p:spPr>
        <p:txBody>
          <a:bodyPr vert="horz" lIns="91440" tIns="45720" rIns="91440" bIns="45720" rtlCol="0" anchor="t">
            <a:normAutofit/>
          </a:bodyPr>
          <a:lstStyle/>
          <a:p>
            <a:pPr>
              <a:defRPr/>
            </a:pPr>
            <a:r>
              <a:rPr lang="en-GB" dirty="0">
                <a:latin typeface="Verdana"/>
                <a:ea typeface="Verdana"/>
              </a:rPr>
              <a:t>Community Partners</a:t>
            </a:r>
            <a:endParaRPr lang="en-GB" dirty="0">
              <a:latin typeface="Verdana"/>
              <a:ea typeface="Verdana"/>
              <a:cs typeface="Calibri"/>
            </a:endParaRPr>
          </a:p>
          <a:p>
            <a:pPr marL="171450" indent="-171450">
              <a:buFont typeface="Arial"/>
              <a:buChar char="•"/>
              <a:defRPr/>
            </a:pPr>
            <a:r>
              <a:rPr lang="en-GB" sz="1600" b="0" dirty="0">
                <a:solidFill>
                  <a:prstClr val="black"/>
                </a:solidFill>
                <a:latin typeface="Verdana"/>
                <a:ea typeface="Verdana"/>
              </a:rPr>
              <a:t>You might not feel it’s appropriate for you to directly deliver FEAST activities – but this doesn’t mean you can’t support vulnerable families to take part!</a:t>
            </a:r>
          </a:p>
          <a:p>
            <a:pPr marL="171450" indent="-171450">
              <a:buFont typeface="Arial"/>
              <a:buChar char="•"/>
              <a:defRPr/>
            </a:pPr>
            <a:r>
              <a:rPr lang="en-GB" sz="1600" b="0" dirty="0">
                <a:solidFill>
                  <a:prstClr val="black"/>
                </a:solidFill>
                <a:latin typeface="Verdana"/>
                <a:ea typeface="Verdana"/>
              </a:rPr>
              <a:t>We can provide you with a marketing toolkit to help spread the word, and are happy to come and talk to groups (internal/external) to share more.</a:t>
            </a:r>
          </a:p>
          <a:p>
            <a:pPr marL="171450" indent="-171450">
              <a:buFont typeface="Arial"/>
              <a:buChar char="•"/>
              <a:defRPr/>
            </a:pPr>
            <a:r>
              <a:rPr lang="en-GB" sz="1600" b="0" dirty="0">
                <a:solidFill>
                  <a:prstClr val="black"/>
                </a:solidFill>
                <a:latin typeface="Verdana"/>
                <a:ea typeface="Verdana"/>
              </a:rPr>
              <a:t>Examples of partnership working include Parent Carer Voice, Early Help, CFY, CAB, Broadacres etc.</a:t>
            </a:r>
          </a:p>
          <a:p>
            <a:pPr marL="171450" indent="-171450">
              <a:buFont typeface="Arial"/>
              <a:buChar char="•"/>
              <a:defRPr/>
            </a:pPr>
            <a:r>
              <a:rPr lang="en-GB" sz="1600" dirty="0">
                <a:solidFill>
                  <a:prstClr val="black"/>
                </a:solidFill>
                <a:latin typeface="Verdana"/>
                <a:ea typeface="Verdana"/>
              </a:rPr>
              <a:t>Want to connect? Email </a:t>
            </a:r>
            <a:r>
              <a:rPr lang="en-GB" sz="1600" dirty="0">
                <a:solidFill>
                  <a:prstClr val="black"/>
                </a:solidFill>
                <a:latin typeface="Verdana"/>
                <a:ea typeface="Verdana"/>
                <a:hlinkClick r:id="rId2"/>
              </a:rPr>
              <a:t>max@northyorkshiretogether.co.uk</a:t>
            </a:r>
            <a:endParaRPr lang="en-GB" sz="1600" dirty="0">
              <a:solidFill>
                <a:prstClr val="black"/>
              </a:solidFill>
              <a:latin typeface="Verdana"/>
              <a:ea typeface="Verdana"/>
            </a:endParaRPr>
          </a:p>
          <a:p>
            <a:pPr marL="0" indent="0">
              <a:buNone/>
            </a:pPr>
            <a:endParaRPr lang="en-US" dirty="0"/>
          </a:p>
        </p:txBody>
      </p:sp>
    </p:spTree>
    <p:extLst>
      <p:ext uri="{BB962C8B-B14F-4D97-AF65-F5344CB8AC3E}">
        <p14:creationId xmlns:p14="http://schemas.microsoft.com/office/powerpoint/2010/main" val="16664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latin typeface="Verdana"/>
                <a:ea typeface="Verdana"/>
              </a:rPr>
              <a:t>Main challenges</a:t>
            </a:r>
            <a:endParaRPr lang="en-US" u="sng" dirty="0">
              <a:solidFill>
                <a:srgbClr val="EB515E"/>
              </a:solidFill>
              <a:highlight>
                <a:srgbClr val="FFFF00"/>
              </a:highlight>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200" y="1690688"/>
            <a:ext cx="10675514" cy="4351338"/>
          </a:xfrm>
        </p:spPr>
        <p:txBody>
          <a:bodyPr vert="horz" lIns="91440" tIns="45720" rIns="91440" bIns="45720" rtlCol="0" anchor="t">
            <a:normAutofit/>
          </a:bodyPr>
          <a:lstStyle/>
          <a:p>
            <a:r>
              <a:rPr lang="en-US" dirty="0">
                <a:latin typeface="Verdana"/>
                <a:ea typeface="Verdana"/>
              </a:rPr>
              <a:t>Visibility</a:t>
            </a:r>
          </a:p>
          <a:p>
            <a:pPr marL="285750" indent="-285750">
              <a:buFont typeface="Arial" panose="020B0604020202020204" pitchFamily="34" charset="0"/>
              <a:buChar char="•"/>
            </a:pPr>
            <a:r>
              <a:rPr lang="en-US" sz="1600" b="0" dirty="0">
                <a:solidFill>
                  <a:schemeClr val="tx1"/>
                </a:solidFill>
                <a:latin typeface="Verdana"/>
                <a:ea typeface="Verdana"/>
              </a:rPr>
              <a:t>Until every family knows about FEAST, we will have work to do (and want your support!)</a:t>
            </a:r>
            <a:endParaRPr lang="en-US" sz="1600" dirty="0">
              <a:latin typeface="Verdana"/>
              <a:ea typeface="Verdana"/>
            </a:endParaRPr>
          </a:p>
          <a:p>
            <a:r>
              <a:rPr lang="en-US" dirty="0">
                <a:latin typeface="Verdana"/>
                <a:ea typeface="Verdana"/>
              </a:rPr>
              <a:t>Equity</a:t>
            </a:r>
          </a:p>
          <a:p>
            <a:pPr marL="285750" indent="-285750">
              <a:buFont typeface="Arial" panose="020B0604020202020204" pitchFamily="34" charset="0"/>
              <a:buChar char="•"/>
            </a:pPr>
            <a:r>
              <a:rPr lang="en-US" sz="1600" b="0" dirty="0">
                <a:solidFill>
                  <a:schemeClr val="tx1"/>
                </a:solidFill>
                <a:latin typeface="Verdana"/>
                <a:ea typeface="Verdana"/>
              </a:rPr>
              <a:t>Those who engage with FEAST do so frequently and deeply – sometimes blocking access to others</a:t>
            </a:r>
            <a:endParaRPr lang="en-US" sz="1600" b="0" i="1" dirty="0">
              <a:solidFill>
                <a:schemeClr val="tx1"/>
              </a:solidFill>
              <a:latin typeface="Verdana"/>
              <a:ea typeface="Verdana"/>
            </a:endParaRPr>
          </a:p>
          <a:p>
            <a:pPr marL="285750" indent="-285750">
              <a:buFont typeface="Arial" panose="020B0604020202020204" pitchFamily="34" charset="0"/>
              <a:buChar char="•"/>
            </a:pPr>
            <a:r>
              <a:rPr lang="en-US" sz="1600" b="0" dirty="0">
                <a:solidFill>
                  <a:schemeClr val="tx1"/>
                </a:solidFill>
                <a:latin typeface="Verdana"/>
                <a:ea typeface="Verdana"/>
              </a:rPr>
              <a:t>How can the booking process be more equitable – e.g. digital literacy, challenging home lives</a:t>
            </a:r>
          </a:p>
          <a:p>
            <a:pPr marL="285750" indent="-285750">
              <a:buFont typeface="Arial" panose="020B0604020202020204" pitchFamily="34" charset="0"/>
              <a:buChar char="•"/>
            </a:pPr>
            <a:r>
              <a:rPr lang="en-US" sz="1600" b="0" dirty="0">
                <a:solidFill>
                  <a:schemeClr val="tx1"/>
                </a:solidFill>
                <a:latin typeface="Verdana"/>
                <a:ea typeface="Verdana"/>
              </a:rPr>
              <a:t>Balancing provision – matching demand and supply, larger, more ‘generic’ providers AND smaller, </a:t>
            </a:r>
            <a:r>
              <a:rPr lang="en-US" sz="1600" b="0" dirty="0" err="1">
                <a:solidFill>
                  <a:schemeClr val="tx1"/>
                </a:solidFill>
                <a:latin typeface="Verdana"/>
                <a:ea typeface="Verdana"/>
              </a:rPr>
              <a:t>specialised</a:t>
            </a:r>
            <a:r>
              <a:rPr lang="en-US" sz="1600" b="0" dirty="0">
                <a:solidFill>
                  <a:schemeClr val="tx1"/>
                </a:solidFill>
                <a:latin typeface="Verdana"/>
                <a:ea typeface="Verdana"/>
              </a:rPr>
              <a:t>, unique provision), SEND etc.</a:t>
            </a:r>
          </a:p>
          <a:p>
            <a:r>
              <a:rPr lang="en-US" dirty="0">
                <a:latin typeface="Verdana"/>
                <a:ea typeface="Verdana"/>
              </a:rPr>
              <a:t>Capacity</a:t>
            </a:r>
          </a:p>
          <a:p>
            <a:pPr marL="285750" indent="-285750">
              <a:buFont typeface="Arial" panose="020B0604020202020204" pitchFamily="34" charset="0"/>
              <a:buChar char="•"/>
            </a:pPr>
            <a:r>
              <a:rPr lang="en-US" sz="1600" b="0" dirty="0">
                <a:solidFill>
                  <a:schemeClr val="tx1"/>
                </a:solidFill>
                <a:latin typeface="Verdana"/>
                <a:ea typeface="Verdana"/>
              </a:rPr>
              <a:t>Cost of living / inflation – impact on families and providers, and how far our budget goes</a:t>
            </a:r>
          </a:p>
          <a:p>
            <a:pPr marL="285750" indent="-285750">
              <a:buFont typeface="Arial" panose="020B0604020202020204" pitchFamily="34" charset="0"/>
              <a:buChar char="•"/>
            </a:pPr>
            <a:r>
              <a:rPr lang="en-US" sz="1600" b="0" dirty="0">
                <a:solidFill>
                  <a:schemeClr val="tx1"/>
                </a:solidFill>
                <a:latin typeface="Verdana"/>
                <a:ea typeface="Verdana"/>
              </a:rPr>
              <a:t>Funding post Christmas 2024 – focus on ‘better than before’</a:t>
            </a:r>
          </a:p>
        </p:txBody>
      </p:sp>
    </p:spTree>
    <p:extLst>
      <p:ext uri="{BB962C8B-B14F-4D97-AF65-F5344CB8AC3E}">
        <p14:creationId xmlns:p14="http://schemas.microsoft.com/office/powerpoint/2010/main" val="36066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Useful links</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199" y="1435207"/>
            <a:ext cx="10636877" cy="4351338"/>
          </a:xfrm>
        </p:spPr>
        <p:txBody>
          <a:bodyPr vert="horz" lIns="91440" tIns="45720" rIns="91440" bIns="45720" rtlCol="0" anchor="t">
            <a:normAutofit/>
          </a:bodyPr>
          <a:lstStyle/>
          <a:p>
            <a:pPr marL="0" indent="0">
              <a:buNone/>
            </a:pPr>
            <a:endParaRPr lang="en-US" dirty="0">
              <a:latin typeface="Verdana"/>
              <a:ea typeface="Verdana"/>
            </a:endParaRPr>
          </a:p>
          <a:p>
            <a:pPr marL="0" indent="0">
              <a:buNone/>
            </a:pPr>
            <a:r>
              <a:rPr lang="en-US" dirty="0">
                <a:latin typeface="Verdana"/>
                <a:ea typeface="Verdana"/>
              </a:rPr>
              <a:t>Activity listings, transport requests, FAQs, apply for a grant</a:t>
            </a:r>
            <a:r>
              <a:rPr lang="en-GB" dirty="0">
                <a:latin typeface="Verdana"/>
                <a:ea typeface="Verdana"/>
              </a:rPr>
              <a:t>: </a:t>
            </a:r>
            <a:r>
              <a:rPr lang="en-GB" b="0" dirty="0">
                <a:latin typeface="Verdana"/>
                <a:ea typeface="Verdana"/>
                <a:hlinkClick r:id="rId2"/>
              </a:rPr>
              <a:t>www.northyorkshiretogether.co.uk/feast</a:t>
            </a:r>
            <a:r>
              <a:rPr lang="en-GB" b="0" dirty="0">
                <a:latin typeface="Verdana"/>
                <a:ea typeface="Verdana"/>
              </a:rPr>
              <a:t> </a:t>
            </a:r>
            <a:endParaRPr lang="en-GB" sz="1600" b="0" dirty="0">
              <a:solidFill>
                <a:schemeClr val="tx1"/>
              </a:solidFill>
              <a:latin typeface="Verdana"/>
              <a:ea typeface="Verdana"/>
            </a:endParaRPr>
          </a:p>
          <a:p>
            <a:pPr marL="0" indent="0">
              <a:buNone/>
            </a:pPr>
            <a:endParaRPr lang="en-GB" sz="1600" b="0" dirty="0">
              <a:solidFill>
                <a:schemeClr val="tx1"/>
              </a:solidFill>
              <a:latin typeface="Verdana"/>
              <a:ea typeface="Verdan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50418F"/>
                </a:solidFill>
                <a:effectLst/>
                <a:uLnTx/>
                <a:uFillTx/>
                <a:latin typeface="Verdana"/>
                <a:ea typeface="Verdana"/>
                <a:cs typeface="Verdana" panose="020B0604030504040204" pitchFamily="34" charset="0"/>
              </a:rPr>
              <a:t>For all things grant related: </a:t>
            </a:r>
            <a:r>
              <a:rPr kumimoji="0" lang="en-GB" b="0" i="0" u="none" strike="noStrike" kern="1200" cap="none" spc="0" normalizeH="0" baseline="0" noProof="0" dirty="0">
                <a:ln>
                  <a:noFill/>
                </a:ln>
                <a:solidFill>
                  <a:prstClr val="black"/>
                </a:solidFill>
                <a:effectLst/>
                <a:uLnTx/>
                <a:uFillTx/>
                <a:latin typeface="Verdana"/>
                <a:ea typeface="Verdana"/>
                <a:cs typeface="Verdana" panose="020B0604030504040204" pitchFamily="34" charset="0"/>
                <a:hlinkClick r:id="rId3">
                  <a:extLst>
                    <a:ext uri="{A12FA001-AC4F-418D-AE19-62706E023703}">
                      <ahyp:hlinkClr xmlns:ahyp="http://schemas.microsoft.com/office/drawing/2018/hyperlinkcolor" val="tx"/>
                    </a:ext>
                  </a:extLst>
                </a:hlinkClick>
              </a:rPr>
              <a:t>grants@northyorkshiretogether.co.uk</a:t>
            </a:r>
            <a:endParaRPr kumimoji="0" lang="en-GB" b="0" i="0" u="none" strike="noStrike" kern="1200" cap="none" spc="0" normalizeH="0" baseline="0" noProof="0" dirty="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sng" strike="noStrike" kern="1200" cap="none" spc="0" normalizeH="0" baseline="0" noProof="0" dirty="0">
              <a:ln>
                <a:noFill/>
              </a:ln>
              <a:solidFill>
                <a:srgbClr val="50418F"/>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50418F"/>
                </a:solidFill>
                <a:effectLst/>
                <a:uLnTx/>
                <a:uFillTx/>
                <a:latin typeface="Verdana"/>
                <a:ea typeface="Verdana"/>
                <a:cs typeface="Verdana" panose="020B0604030504040204" pitchFamily="34" charset="0"/>
              </a:rPr>
              <a:t>For all other </a:t>
            </a:r>
            <a:r>
              <a:rPr lang="en-GB" dirty="0">
                <a:solidFill>
                  <a:srgbClr val="50418F"/>
                </a:solidFill>
                <a:latin typeface="Verdana"/>
                <a:ea typeface="Verdana"/>
              </a:rPr>
              <a:t>enquiries (e.g. parent/carers, eligibility etc.): </a:t>
            </a:r>
            <a:r>
              <a:rPr kumimoji="0" lang="en-GB" b="0" i="0" u="sng" strike="noStrike" kern="1200" cap="none" spc="0" normalizeH="0" baseline="0" noProof="0" dirty="0" err="1">
                <a:ln>
                  <a:noFill/>
                </a:ln>
                <a:solidFill>
                  <a:prstClr val="black"/>
                </a:solidFill>
                <a:effectLst/>
                <a:uLnTx/>
                <a:uFillTx/>
                <a:latin typeface="Verdana"/>
                <a:ea typeface="Verdana"/>
                <a:cs typeface="Verdana" panose="020B0604030504040204" pitchFamily="34" charset="0"/>
              </a:rPr>
              <a:t>hello@northyorkshiretogether.co.uk</a:t>
            </a:r>
            <a:endParaRPr lang="en-GB" dirty="0">
              <a:latin typeface="Verdana"/>
              <a:ea typeface="Verdana"/>
            </a:endParaRPr>
          </a:p>
          <a:p>
            <a:pPr marL="0" indent="0">
              <a:buNone/>
            </a:pPr>
            <a:endParaRPr lang="en-US" dirty="0"/>
          </a:p>
        </p:txBody>
      </p:sp>
    </p:spTree>
    <p:extLst>
      <p:ext uri="{BB962C8B-B14F-4D97-AF65-F5344CB8AC3E}">
        <p14:creationId xmlns:p14="http://schemas.microsoft.com/office/powerpoint/2010/main" val="383196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Final reminder</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200" y="2141537"/>
            <a:ext cx="9507584" cy="4351338"/>
          </a:xfrm>
        </p:spPr>
        <p:txBody>
          <a:bodyPr vert="horz" lIns="91440" tIns="45720" rIns="91440" bIns="45720" rtlCol="0" anchor="t">
            <a:normAutofit/>
          </a:bodyPr>
          <a:lstStyle/>
          <a:p>
            <a:r>
              <a:rPr lang="en-GB" dirty="0">
                <a:solidFill>
                  <a:srgbClr val="50418F"/>
                </a:solidFill>
                <a:latin typeface="Verdana"/>
                <a:ea typeface="Verdana"/>
              </a:rPr>
              <a:t>Grants to deliver FEAST activities this Summer close on Wednesday 8</a:t>
            </a:r>
            <a:r>
              <a:rPr lang="en-GB" baseline="30000" dirty="0">
                <a:solidFill>
                  <a:srgbClr val="50418F"/>
                </a:solidFill>
                <a:latin typeface="Verdana"/>
                <a:ea typeface="Verdana"/>
              </a:rPr>
              <a:t>th</a:t>
            </a:r>
            <a:r>
              <a:rPr lang="en-GB" dirty="0">
                <a:solidFill>
                  <a:srgbClr val="50418F"/>
                </a:solidFill>
                <a:latin typeface="Verdana"/>
                <a:ea typeface="Verdana"/>
              </a:rPr>
              <a:t> May at 5pm</a:t>
            </a:r>
          </a:p>
          <a:p>
            <a:endParaRPr lang="en-GB" dirty="0">
              <a:solidFill>
                <a:srgbClr val="50418F"/>
              </a:solidFill>
              <a:latin typeface="Verdana"/>
              <a:ea typeface="Verdana"/>
            </a:endParaRPr>
          </a:p>
          <a:p>
            <a:r>
              <a:rPr lang="en-GB" dirty="0">
                <a:solidFill>
                  <a:srgbClr val="50418F"/>
                </a:solidFill>
                <a:latin typeface="Verdana"/>
                <a:ea typeface="Verdana"/>
              </a:rPr>
              <a:t>Please apply, or share!</a:t>
            </a:r>
          </a:p>
          <a:p>
            <a:endParaRPr lang="en-GB" sz="2800" b="1" dirty="0">
              <a:latin typeface="Verdana" panose="020B0604030504040204" pitchFamily="34" charset="0"/>
              <a:ea typeface="Verdana" panose="020B0604030504040204" pitchFamily="34" charset="0"/>
            </a:endParaRPr>
          </a:p>
          <a:p>
            <a:pPr algn="ctr"/>
            <a:endParaRPr lang="en-GB" sz="4800" dirty="0">
              <a:latin typeface="Verdana"/>
              <a:ea typeface="Verdana"/>
            </a:endParaRPr>
          </a:p>
          <a:p>
            <a:pPr marL="0" indent="0">
              <a:buNone/>
            </a:pPr>
            <a:endParaRPr lang="en-US" dirty="0"/>
          </a:p>
        </p:txBody>
      </p:sp>
    </p:spTree>
    <p:extLst>
      <p:ext uri="{BB962C8B-B14F-4D97-AF65-F5344CB8AC3E}">
        <p14:creationId xmlns:p14="http://schemas.microsoft.com/office/powerpoint/2010/main" val="201733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0"/>
            <a:ext cx="12189630" cy="6858000"/>
          </a:xfrm>
          <a:prstGeom prst="rect">
            <a:avLst/>
          </a:prstGeom>
        </p:spPr>
      </p:pic>
      <p:sp>
        <p:nvSpPr>
          <p:cNvPr id="6" name="Rectangle 5">
            <a:extLst>
              <a:ext uri="{FF2B5EF4-FFF2-40B4-BE49-F238E27FC236}">
                <a16:creationId xmlns:a16="http://schemas.microsoft.com/office/drawing/2014/main" id="{6CCAE68E-A4E0-C180-354F-7D41C1C67A8A}"/>
              </a:ext>
            </a:extLst>
          </p:cNvPr>
          <p:cNvSpPr/>
          <p:nvPr/>
        </p:nvSpPr>
        <p:spPr>
          <a:xfrm>
            <a:off x="544594" y="492427"/>
            <a:ext cx="9198352" cy="646331"/>
          </a:xfrm>
          <a:prstGeom prst="rect">
            <a:avLst/>
          </a:prstGeom>
        </p:spPr>
        <p:txBody>
          <a:bodyPr wrap="none">
            <a:spAutoFit/>
          </a:bodyPr>
          <a:lstStyle/>
          <a:p>
            <a:r>
              <a:rPr lang="en-GB" sz="3600" b="1" dirty="0">
                <a:solidFill>
                  <a:srgbClr val="50418F"/>
                </a:solidFill>
                <a:latin typeface="Verdana" panose="020B0604030504040204" pitchFamily="34" charset="0"/>
                <a:ea typeface="Verdana" panose="020B0604030504040204" pitchFamily="34" charset="0"/>
                <a:cs typeface="Verdana" panose="020B0604030504040204" pitchFamily="34" charset="0"/>
              </a:rPr>
              <a:t>What is North Yorkshire Together?</a:t>
            </a:r>
          </a:p>
        </p:txBody>
      </p:sp>
      <p:sp>
        <p:nvSpPr>
          <p:cNvPr id="8" name="Rectangle 7">
            <a:extLst>
              <a:ext uri="{FF2B5EF4-FFF2-40B4-BE49-F238E27FC236}">
                <a16:creationId xmlns:a16="http://schemas.microsoft.com/office/drawing/2014/main" id="{4D7DCB65-BB44-62F0-08D3-F31FCC30C9BE}"/>
              </a:ext>
            </a:extLst>
          </p:cNvPr>
          <p:cNvSpPr/>
          <p:nvPr/>
        </p:nvSpPr>
        <p:spPr>
          <a:xfrm>
            <a:off x="544594" y="1620675"/>
            <a:ext cx="6118965" cy="3416320"/>
          </a:xfrm>
          <a:prstGeom prst="rect">
            <a:avLst/>
          </a:prstGeom>
        </p:spPr>
        <p:txBody>
          <a:bodyPr wrap="square">
            <a:spAutoFit/>
          </a:bodyPr>
          <a:lstStyle/>
          <a:p>
            <a:pPr marL="285750" indent="-285750">
              <a:buFont typeface="Wingdings"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North Yorkshire Together is a partnership between North Yorkshire Sport, North Yorkshire Youth and Rural Arts</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Worked together previously but formalised during Covid-19 response</a:t>
            </a:r>
          </a:p>
          <a:p>
            <a:pPr marL="285750" indent="-285750">
              <a:buFont typeface="Wingdings"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Formally constituted partnership, with lead accountable bodies for each project </a:t>
            </a:r>
          </a:p>
          <a:p>
            <a:pPr marL="285750" indent="-285750">
              <a:buFont typeface="Wingdings"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Mission to create a North Yorkshire in which everyone can be healthy and happy</a:t>
            </a:r>
          </a:p>
        </p:txBody>
      </p:sp>
      <p:pic>
        <p:nvPicPr>
          <p:cNvPr id="2" name="Picture 2" descr="North Yorkshire Together">
            <a:extLst>
              <a:ext uri="{FF2B5EF4-FFF2-40B4-BE49-F238E27FC236}">
                <a16:creationId xmlns:a16="http://schemas.microsoft.com/office/drawing/2014/main" id="{E939942E-302D-2E3E-B36E-FE9111F2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947" y="2575033"/>
            <a:ext cx="4180796" cy="130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kumimoji="0" lang="en-GB" sz="3600" b="1" i="0" u="sng" strike="noStrike" kern="1200" cap="none" spc="0" normalizeH="0" baseline="0" noProof="0" dirty="0">
                <a:ln>
                  <a:noFill/>
                </a:ln>
                <a:solidFill>
                  <a:srgbClr val="EB515E"/>
                </a:solidFill>
                <a:effectLst/>
                <a:uLnTx/>
                <a:uFillTx/>
                <a:latin typeface="Verdana"/>
                <a:ea typeface="Verdana"/>
              </a:rPr>
              <a:t>What is FEAST?</a:t>
            </a:r>
            <a:endParaRPr lang="en-US" dirty="0">
              <a:solidFill>
                <a:srgbClr val="EB515E"/>
              </a:solidFill>
              <a:latin typeface="Verdana"/>
              <a:ea typeface="Verdana"/>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935421" y="1690688"/>
            <a:ext cx="10515600" cy="3469891"/>
          </a:xfrm>
        </p:spPr>
        <p:txBody>
          <a:bodyPr vert="horz" lIns="91440" tIns="45720" rIns="91440" bIns="45720" rtlCol="0" anchor="t">
            <a:normAutofit/>
          </a:bodyPr>
          <a:lstStyle/>
          <a:p>
            <a:r>
              <a:rPr lang="en-GB" dirty="0">
                <a:latin typeface="Verdana"/>
                <a:ea typeface="Verdana"/>
              </a:rPr>
              <a:t>The Holiday Activity and Food Programme (HAF) for North Yorkshire</a:t>
            </a: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defRPr/>
            </a:pPr>
            <a:r>
              <a:rPr lang="en-GB" sz="1600" b="0" dirty="0">
                <a:solidFill>
                  <a:prstClr val="black"/>
                </a:solidFill>
              </a:rPr>
              <a:t>I</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 2021, the government announced a three-year, £600m investment for every LA in England to deliver a Holiday </a:t>
            </a:r>
            <a:r>
              <a:rPr lang="en-GB" sz="1600" b="0" dirty="0">
                <a:solidFill>
                  <a:prstClr val="black"/>
                </a:solidFill>
              </a:rPr>
              <a:t>A</a:t>
            </a:r>
            <a:r>
              <a:rPr kumimoji="0" lang="en-GB"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ctivities</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and Food (HAF) programme. The programme primarily supports those who would receive benefits-related Free School Meals during the school term with access to enriching activities and healthy food during the Easter, Summer and Christmas holidays.</a:t>
            </a:r>
          </a:p>
          <a:p>
            <a:pPr>
              <a:lnSpc>
                <a:spcPct val="100000"/>
              </a:lnSpc>
              <a:spcBef>
                <a:spcPts val="0"/>
              </a:spcBef>
              <a:defRPr/>
            </a:pPr>
            <a:endPar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defRPr/>
            </a:pPr>
            <a:r>
              <a:rPr lang="en-GB" sz="1600" b="0" dirty="0">
                <a:solidFill>
                  <a:prstClr val="black"/>
                </a:solidFill>
              </a:rPr>
              <a:t>North Yorkshire Together is commissioned by North Yorkshire Council to coordinate the programme. We deliver a grant programme, which includes training/development, quality assurance and monitoring, to fund provide c.£1m to over 100 activity providers a year. A significant proportion of this investment goes directly into North Yorkshire’s third sector.</a:t>
            </a:r>
          </a:p>
        </p:txBody>
      </p:sp>
    </p:spTree>
    <p:extLst>
      <p:ext uri="{BB962C8B-B14F-4D97-AF65-F5344CB8AC3E}">
        <p14:creationId xmlns:p14="http://schemas.microsoft.com/office/powerpoint/2010/main" val="2465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kumimoji="0" lang="en-GB" sz="3600" b="1" i="0" u="sng" strike="noStrike" kern="1200" cap="none" spc="0" normalizeH="0" baseline="0" noProof="0" dirty="0">
                <a:ln>
                  <a:noFill/>
                </a:ln>
                <a:solidFill>
                  <a:srgbClr val="EB515E"/>
                </a:solidFill>
                <a:effectLst/>
                <a:uLnTx/>
                <a:uFillTx/>
                <a:latin typeface="Verdana"/>
                <a:ea typeface="Verdana"/>
              </a:rPr>
              <a:t>What is FEAST?</a:t>
            </a:r>
            <a:endParaRPr lang="en-US" dirty="0">
              <a:solidFill>
                <a:srgbClr val="EB515E"/>
              </a:solidFill>
              <a:latin typeface="Verdana"/>
              <a:ea typeface="Verdana"/>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935421" y="1690688"/>
            <a:ext cx="10256320" cy="3872985"/>
          </a:xfrm>
        </p:spPr>
        <p:txBody>
          <a:bodyPr vert="horz" lIns="91440" tIns="45720" rIns="91440" bIns="45720" rtlCol="0" anchor="t">
            <a:normAutofit/>
          </a:bodyPr>
          <a:lstStyle/>
          <a:p>
            <a:r>
              <a:rPr lang="en-GB" dirty="0">
                <a:latin typeface="Verdana"/>
                <a:ea typeface="Verdana"/>
              </a:rPr>
              <a:t>All types of activities – within a DfE framework</a:t>
            </a: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defRPr/>
            </a:pPr>
            <a:r>
              <a:rPr lang="en-GB" sz="1400" b="0" dirty="0">
                <a:solidFill>
                  <a:prstClr val="black"/>
                </a:solidFill>
              </a:rPr>
              <a:t>There are FEAST activities from football to forest school, music-making to martial arts. We love providing a diverse range of activities for CYP and their families!</a:t>
            </a:r>
            <a:endPar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defRPr/>
            </a:pPr>
            <a:endPar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defRPr/>
            </a:pPr>
            <a:r>
              <a:rPr lang="en-GB" sz="1400" b="0" dirty="0">
                <a:solidFill>
                  <a:prstClr val="black"/>
                </a:solidFill>
              </a:rPr>
              <a:t>However, FEAST activities must comply with a relatively robust DfE framework, including:</a:t>
            </a:r>
          </a:p>
          <a:p>
            <a:pPr>
              <a:lnSpc>
                <a:spcPct val="100000"/>
              </a:lnSpc>
              <a:spcBef>
                <a:spcPts val="0"/>
              </a:spcBef>
              <a:defRPr/>
            </a:pPr>
            <a:endParaRPr lang="en-GB" sz="1400" b="0" dirty="0">
              <a:solidFill>
                <a:prstClr val="black"/>
              </a:solidFill>
            </a:endParaRPr>
          </a:p>
          <a:p>
            <a:pPr marL="171450" indent="-171450">
              <a:lnSpc>
                <a:spcPct val="100000"/>
              </a:lnSpc>
              <a:spcBef>
                <a:spcPts val="0"/>
              </a:spcBef>
              <a:buFont typeface="Arial" panose="020B0604020202020204" pitchFamily="34" charset="0"/>
              <a:buChar char="•"/>
              <a:defRPr/>
            </a:pPr>
            <a:r>
              <a:rPr lang="en-GB" sz="1400" b="0" dirty="0">
                <a:solidFill>
                  <a:prstClr val="black"/>
                </a:solidFill>
              </a:rPr>
              <a:t>Min. 1 School Food Standard meal per four hours</a:t>
            </a:r>
          </a:p>
          <a:p>
            <a:pPr marL="171450" indent="-171450">
              <a:lnSpc>
                <a:spcPct val="100000"/>
              </a:lnSpc>
              <a:spcBef>
                <a:spcPts val="0"/>
              </a:spcBef>
              <a:buFont typeface="Arial" panose="020B0604020202020204" pitchFamily="34" charset="0"/>
              <a:buChar char="•"/>
              <a:defRPr/>
            </a:pPr>
            <a:r>
              <a:rPr lang="en-GB" sz="1400" b="0" dirty="0">
                <a:solidFill>
                  <a:prstClr val="black"/>
                </a:solidFill>
              </a:rPr>
              <a:t>Min. 1hr physical activity per hour hours</a:t>
            </a:r>
          </a:p>
          <a:p>
            <a:pPr marL="171450" indent="-171450">
              <a:lnSpc>
                <a:spcPct val="100000"/>
              </a:lnSpc>
              <a:spcBef>
                <a:spcPts val="0"/>
              </a:spcBef>
              <a:buFont typeface="Arial" panose="020B0604020202020204" pitchFamily="34" charset="0"/>
              <a:buChar char="•"/>
              <a:defRPr/>
            </a:pPr>
            <a:r>
              <a:rPr lang="en-GB" sz="1400" b="0" dirty="0">
                <a:solidFill>
                  <a:prstClr val="black"/>
                </a:solidFill>
              </a:rPr>
              <a:t>‘Enriching’ activities</a:t>
            </a:r>
          </a:p>
          <a:p>
            <a:pPr marL="171450" indent="-171450">
              <a:lnSpc>
                <a:spcPct val="100000"/>
              </a:lnSpc>
              <a:spcBef>
                <a:spcPts val="0"/>
              </a:spcBef>
              <a:buFont typeface="Arial" panose="020B0604020202020204" pitchFamily="34" charset="0"/>
              <a:buChar char="•"/>
              <a:defRPr/>
            </a:pPr>
            <a:r>
              <a:rPr lang="en-GB" sz="1400" b="0" dirty="0">
                <a:solidFill>
                  <a:prstClr val="black"/>
                </a:solidFill>
              </a:rPr>
              <a:t>Components that connect to the theme of ‘healthy lifestyles’, both for participants and their families</a:t>
            </a:r>
          </a:p>
          <a:p>
            <a:pPr marL="171450" indent="-171450">
              <a:lnSpc>
                <a:spcPct val="100000"/>
              </a:lnSpc>
              <a:spcBef>
                <a:spcPts val="0"/>
              </a:spcBef>
              <a:buFont typeface="Arial" panose="020B0604020202020204" pitchFamily="34" charset="0"/>
              <a:buChar char="•"/>
              <a:defRPr/>
            </a:pPr>
            <a:r>
              <a:rPr lang="en-GB" sz="1400" b="0" dirty="0">
                <a:solidFill>
                  <a:prstClr val="black"/>
                </a:solidFill>
              </a:rPr>
              <a:t>Signposting to other services</a:t>
            </a:r>
          </a:p>
          <a:p>
            <a:pPr marL="171450" indent="-171450">
              <a:lnSpc>
                <a:spcPct val="100000"/>
              </a:lnSpc>
              <a:spcBef>
                <a:spcPts val="0"/>
              </a:spcBef>
              <a:buFont typeface="Arial" panose="020B0604020202020204" pitchFamily="34" charset="0"/>
              <a:buChar char="•"/>
              <a:defRPr/>
            </a:pPr>
            <a:r>
              <a:rPr lang="en-GB" sz="1400" b="0" dirty="0">
                <a:solidFill>
                  <a:prstClr val="black"/>
                </a:solidFill>
              </a:rPr>
              <a:t>Standards around policies and procedures (e.g. safeguarding, accessibility etc.)</a:t>
            </a:r>
          </a:p>
          <a:p>
            <a:pPr marL="171450" indent="-171450">
              <a:lnSpc>
                <a:spcPct val="100000"/>
              </a:lnSpc>
              <a:spcBef>
                <a:spcPts val="0"/>
              </a:spcBef>
              <a:buFont typeface="Arial" panose="020B0604020202020204" pitchFamily="34" charset="0"/>
              <a:buChar char="•"/>
              <a:defRPr/>
            </a:pPr>
            <a:endParaRPr lang="en-GB" sz="1400" b="0" dirty="0">
              <a:solidFill>
                <a:prstClr val="black"/>
              </a:solidFill>
            </a:endParaRPr>
          </a:p>
          <a:p>
            <a:pPr>
              <a:lnSpc>
                <a:spcPct val="100000"/>
              </a:lnSpc>
              <a:spcBef>
                <a:spcPts val="0"/>
              </a:spcBef>
              <a:defRPr/>
            </a:pPr>
            <a:r>
              <a:rPr lang="en-GB" sz="1400" dirty="0">
                <a:solidFill>
                  <a:prstClr val="black"/>
                </a:solidFill>
              </a:rPr>
              <a:t>Worried about any of these? We support our activity providers on a daily basis to reach these – so we can help.</a:t>
            </a:r>
          </a:p>
        </p:txBody>
      </p:sp>
    </p:spTree>
    <p:extLst>
      <p:ext uri="{BB962C8B-B14F-4D97-AF65-F5344CB8AC3E}">
        <p14:creationId xmlns:p14="http://schemas.microsoft.com/office/powerpoint/2010/main" val="35473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E4CCD4-1571-022C-A3E0-0D9C49EC067E}"/>
              </a:ext>
            </a:extLst>
          </p:cNvPr>
          <p:cNvGrpSpPr/>
          <p:nvPr/>
        </p:nvGrpSpPr>
        <p:grpSpPr>
          <a:xfrm>
            <a:off x="-4189" y="-61716"/>
            <a:ext cx="12192000" cy="6972537"/>
            <a:chOff x="0" y="58209"/>
            <a:chExt cx="12192000" cy="6972537"/>
          </a:xfrm>
        </p:grpSpPr>
        <p:pic>
          <p:nvPicPr>
            <p:cNvPr id="7" name="Picture 2">
              <a:extLst>
                <a:ext uri="{FF2B5EF4-FFF2-40B4-BE49-F238E27FC236}">
                  <a16:creationId xmlns:a16="http://schemas.microsoft.com/office/drawing/2014/main" id="{948F5620-320C-88B8-2448-294B71B90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09"/>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Description automatically generated">
              <a:extLst>
                <a:ext uri="{FF2B5EF4-FFF2-40B4-BE49-F238E27FC236}">
                  <a16:creationId xmlns:a16="http://schemas.microsoft.com/office/drawing/2014/main" id="{7C4DD88D-A0DA-D34A-1D85-B0A1FD593ED2}"/>
                </a:ext>
              </a:extLst>
            </p:cNvPr>
            <p:cNvPicPr>
              <a:picLocks noChangeAspect="1"/>
            </p:cNvPicPr>
            <p:nvPr/>
          </p:nvPicPr>
          <p:blipFill rotWithShape="1">
            <a:blip r:embed="rId4"/>
            <a:srcRect t="23077" r="-810" b="25506"/>
            <a:stretch/>
          </p:blipFill>
          <p:spPr>
            <a:xfrm>
              <a:off x="4307962" y="6022029"/>
              <a:ext cx="1455588" cy="747246"/>
            </a:xfrm>
            <a:prstGeom prst="rect">
              <a:avLst/>
            </a:prstGeom>
          </p:spPr>
        </p:pic>
        <p:pic>
          <p:nvPicPr>
            <p:cNvPr id="9" name="Picture 8">
              <a:extLst>
                <a:ext uri="{FF2B5EF4-FFF2-40B4-BE49-F238E27FC236}">
                  <a16:creationId xmlns:a16="http://schemas.microsoft.com/office/drawing/2014/main" id="{81701D1B-930B-4281-9B3A-A2526CB307C6}"/>
                </a:ext>
              </a:extLst>
            </p:cNvPr>
            <p:cNvPicPr>
              <a:picLocks noChangeAspect="1"/>
            </p:cNvPicPr>
            <p:nvPr/>
          </p:nvPicPr>
          <p:blipFill>
            <a:blip r:embed="rId5"/>
            <a:stretch>
              <a:fillRect/>
            </a:stretch>
          </p:blipFill>
          <p:spPr>
            <a:xfrm>
              <a:off x="5925195" y="5788731"/>
              <a:ext cx="1066801" cy="1066801"/>
            </a:xfrm>
            <a:prstGeom prst="rect">
              <a:avLst/>
            </a:prstGeom>
          </p:spPr>
        </p:pic>
        <p:pic>
          <p:nvPicPr>
            <p:cNvPr id="11" name="Picture 10" descr="A logo with a flower in the middle&#10;&#10;Description automatically generated">
              <a:extLst>
                <a:ext uri="{FF2B5EF4-FFF2-40B4-BE49-F238E27FC236}">
                  <a16:creationId xmlns:a16="http://schemas.microsoft.com/office/drawing/2014/main" id="{0BDB78BF-3BF4-2B0F-3529-931A1B7CBDE3}"/>
                </a:ext>
              </a:extLst>
            </p:cNvPr>
            <p:cNvPicPr>
              <a:picLocks noChangeAspect="1"/>
            </p:cNvPicPr>
            <p:nvPr/>
          </p:nvPicPr>
          <p:blipFill>
            <a:blip r:embed="rId6"/>
            <a:stretch>
              <a:fillRect/>
            </a:stretch>
          </p:blipFill>
          <p:spPr>
            <a:xfrm>
              <a:off x="8855021" y="5760767"/>
              <a:ext cx="1293305" cy="1269979"/>
            </a:xfrm>
            <a:prstGeom prst="rect">
              <a:avLst/>
            </a:prstGeom>
          </p:spPr>
        </p:pic>
        <p:pic>
          <p:nvPicPr>
            <p:cNvPr id="5" name="Picture 4" descr="A black and grey logo&#10;&#10;Description automatically generated">
              <a:extLst>
                <a:ext uri="{FF2B5EF4-FFF2-40B4-BE49-F238E27FC236}">
                  <a16:creationId xmlns:a16="http://schemas.microsoft.com/office/drawing/2014/main" id="{D2C31AB8-0D7F-7C53-9790-56C09D726F10}"/>
                </a:ext>
              </a:extLst>
            </p:cNvPr>
            <p:cNvPicPr>
              <a:picLocks noChangeAspect="1"/>
            </p:cNvPicPr>
            <p:nvPr/>
          </p:nvPicPr>
          <p:blipFill>
            <a:blip r:embed="rId7"/>
            <a:stretch>
              <a:fillRect/>
            </a:stretch>
          </p:blipFill>
          <p:spPr>
            <a:xfrm>
              <a:off x="7081706" y="6272560"/>
              <a:ext cx="1677799" cy="241100"/>
            </a:xfrm>
            <a:prstGeom prst="rect">
              <a:avLst/>
            </a:prstGeom>
          </p:spPr>
        </p:pic>
      </p:grpSp>
      <p:sp>
        <p:nvSpPr>
          <p:cNvPr id="16" name="Content Placeholder 2">
            <a:extLst>
              <a:ext uri="{FF2B5EF4-FFF2-40B4-BE49-F238E27FC236}">
                <a16:creationId xmlns:a16="http://schemas.microsoft.com/office/drawing/2014/main" id="{1ABC16CB-5F6A-8F2E-9DCC-D92CAE6F1668}"/>
              </a:ext>
            </a:extLst>
          </p:cNvPr>
          <p:cNvSpPr>
            <a:spLocks noGrp="1"/>
          </p:cNvSpPr>
          <p:nvPr/>
        </p:nvSpPr>
        <p:spPr>
          <a:xfrm>
            <a:off x="838199" y="1825625"/>
            <a:ext cx="950758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a:solidFill>
                <a:srgbClr val="504094"/>
              </a:solidFill>
              <a:latin typeface="Verdana"/>
              <a:ea typeface="Verdana"/>
            </a:endParaRPr>
          </a:p>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2" name="TextBox 4">
            <a:extLst>
              <a:ext uri="{FF2B5EF4-FFF2-40B4-BE49-F238E27FC236}">
                <a16:creationId xmlns:a16="http://schemas.microsoft.com/office/drawing/2014/main" id="{B7D666B1-A967-EB4E-832A-82945A78C773}"/>
              </a:ext>
            </a:extLst>
          </p:cNvPr>
          <p:cNvSpPr txBox="1"/>
          <p:nvPr/>
        </p:nvSpPr>
        <p:spPr>
          <a:xfrm>
            <a:off x="588848" y="1512670"/>
            <a:ext cx="5502123" cy="19082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504094"/>
                </a:solidFill>
                <a:latin typeface="Verdana"/>
                <a:ea typeface="Verdana"/>
              </a:rPr>
              <a:t>Easter '23</a:t>
            </a:r>
          </a:p>
          <a:p>
            <a:pPr fontAlgn="base"/>
            <a:endParaRPr lang="en-GB" sz="1400" dirty="0">
              <a:solidFill>
                <a:schemeClr val="accent1"/>
              </a:solidFill>
              <a:latin typeface="Verdana"/>
              <a:ea typeface="Verdana"/>
            </a:endParaRPr>
          </a:p>
          <a:p>
            <a:pPr marL="342900" indent="-342900">
              <a:buFont typeface="Arial" panose="020B0604020202020204" pitchFamily="34" charset="0"/>
              <a:buChar char="•"/>
            </a:pPr>
            <a:r>
              <a:rPr lang="en-GB" sz="1400" dirty="0">
                <a:solidFill>
                  <a:srgbClr val="504094"/>
                </a:solidFill>
                <a:latin typeface="Verdana"/>
                <a:ea typeface="Verdana"/>
              </a:rPr>
              <a:t>13,774</a:t>
            </a:r>
            <a:r>
              <a:rPr lang="en-GB" sz="1400" dirty="0">
                <a:latin typeface="Verdana"/>
                <a:ea typeface="Verdana"/>
              </a:rPr>
              <a:t> eligible children</a:t>
            </a:r>
            <a:endParaRPr lang="en-GB" dirty="0"/>
          </a:p>
          <a:p>
            <a:pPr marL="342900" indent="-342900" fontAlgn="base">
              <a:buFont typeface="Arial" panose="020B0604020202020204" pitchFamily="34" charset="0"/>
              <a:buChar char="•"/>
            </a:pPr>
            <a:endParaRPr lang="en-GB" sz="1400" dirty="0">
              <a:latin typeface="Verdana" panose="020B0604030504040204" pitchFamily="34" charset="0"/>
              <a:ea typeface="Verdana" panose="020B0604030504040204" pitchFamily="34" charset="0"/>
            </a:endParaRPr>
          </a:p>
          <a:p>
            <a:pPr marL="342900" indent="-342900" fontAlgn="base">
              <a:buFont typeface="Arial" panose="020B0604020202020204" pitchFamily="34" charset="0"/>
              <a:buChar char="•"/>
            </a:pPr>
            <a:r>
              <a:rPr lang="en-GB" sz="1400" dirty="0">
                <a:solidFill>
                  <a:srgbClr val="504094"/>
                </a:solidFill>
                <a:latin typeface="Verdana"/>
                <a:ea typeface="Verdana"/>
              </a:rPr>
              <a:t>71</a:t>
            </a:r>
            <a:r>
              <a:rPr lang="en-GB" sz="1400" dirty="0">
                <a:latin typeface="Verdana"/>
                <a:ea typeface="Verdana"/>
              </a:rPr>
              <a:t> activities</a:t>
            </a:r>
          </a:p>
          <a:p>
            <a:pPr marL="342900" indent="-342900" fontAlgn="base">
              <a:buFont typeface="Arial" panose="020B0604020202020204" pitchFamily="34" charset="0"/>
              <a:buChar char="•"/>
            </a:pPr>
            <a:endParaRPr lang="en-GB" sz="1400" dirty="0">
              <a:latin typeface="Verdana"/>
              <a:ea typeface="Verdana"/>
            </a:endParaRPr>
          </a:p>
          <a:p>
            <a:pPr marL="342900" indent="-342900" fontAlgn="base">
              <a:buFont typeface="Arial" panose="020B0604020202020204" pitchFamily="34" charset="0"/>
              <a:buChar char="•"/>
            </a:pPr>
            <a:r>
              <a:rPr lang="en-GB" sz="1400" dirty="0">
                <a:solidFill>
                  <a:srgbClr val="504094"/>
                </a:solidFill>
                <a:latin typeface="Verdana"/>
                <a:ea typeface="Verdana"/>
              </a:rPr>
              <a:t>9,801</a:t>
            </a:r>
            <a:r>
              <a:rPr lang="en-GB" sz="1400" dirty="0">
                <a:solidFill>
                  <a:schemeClr val="accent5">
                    <a:lumMod val="75000"/>
                  </a:schemeClr>
                </a:solidFill>
                <a:latin typeface="Verdana"/>
                <a:ea typeface="Verdana"/>
              </a:rPr>
              <a:t> </a:t>
            </a:r>
            <a:r>
              <a:rPr lang="en-GB" sz="1400" dirty="0">
                <a:latin typeface="Verdana"/>
                <a:ea typeface="Verdana"/>
              </a:rPr>
              <a:t>places for, </a:t>
            </a:r>
            <a:r>
              <a:rPr lang="en-GB" sz="1400" dirty="0">
                <a:solidFill>
                  <a:srgbClr val="504094"/>
                </a:solidFill>
                <a:latin typeface="Verdana"/>
                <a:ea typeface="Verdana"/>
                <a:cs typeface="Calibri" panose="020F0502020204030204"/>
              </a:rPr>
              <a:t>90% booked, 78% attended (12% no-show)</a:t>
            </a:r>
          </a:p>
        </p:txBody>
      </p:sp>
      <p:sp>
        <p:nvSpPr>
          <p:cNvPr id="4" name="TextBox 3">
            <a:extLst>
              <a:ext uri="{FF2B5EF4-FFF2-40B4-BE49-F238E27FC236}">
                <a16:creationId xmlns:a16="http://schemas.microsoft.com/office/drawing/2014/main" id="{EFBC5CB3-8CAF-5B56-64B6-D26BBE3A2206}"/>
              </a:ext>
            </a:extLst>
          </p:cNvPr>
          <p:cNvSpPr txBox="1"/>
          <p:nvPr/>
        </p:nvSpPr>
        <p:spPr>
          <a:xfrm>
            <a:off x="6559757" y="1512201"/>
            <a:ext cx="5215544"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000" b="1" dirty="0">
                <a:solidFill>
                  <a:srgbClr val="504094"/>
                </a:solidFill>
                <a:latin typeface="Verdana"/>
                <a:ea typeface="Segoe UI"/>
                <a:cs typeface="Segoe UI"/>
              </a:rPr>
              <a:t>Easter</a:t>
            </a:r>
            <a:r>
              <a:rPr lang="en-US" sz="2000" b="1" baseline="0" dirty="0">
                <a:solidFill>
                  <a:srgbClr val="504094"/>
                </a:solidFill>
                <a:latin typeface="Verdana"/>
                <a:ea typeface="Segoe UI"/>
                <a:cs typeface="Segoe UI"/>
              </a:rPr>
              <a:t> </a:t>
            </a:r>
            <a:r>
              <a:rPr lang="en-US" sz="2000" b="1" dirty="0">
                <a:solidFill>
                  <a:srgbClr val="504094"/>
                </a:solidFill>
                <a:latin typeface="Verdana"/>
                <a:ea typeface="Segoe UI"/>
                <a:cs typeface="Segoe UI"/>
              </a:rPr>
              <a:t>'24</a:t>
            </a:r>
            <a:endParaRPr lang="en-US" sz="2000" dirty="0">
              <a:latin typeface="Verdana"/>
              <a:ea typeface="Segoe UI"/>
              <a:cs typeface="Segoe UI"/>
            </a:endParaRPr>
          </a:p>
          <a:p>
            <a:pPr lvl="0" rtl="0"/>
            <a:endParaRPr lang="en-GB" sz="1400" dirty="0">
              <a:latin typeface="Verdana"/>
              <a:ea typeface="Arial"/>
              <a:cs typeface="Arial"/>
            </a:endParaRPr>
          </a:p>
          <a:p>
            <a:pPr marL="342900" lvl="0" indent="-342900" rtl="0">
              <a:buFont typeface="Arial,Sans-Serif"/>
              <a:buChar char="•"/>
            </a:pPr>
            <a:r>
              <a:rPr lang="en-GB" sz="1400" dirty="0">
                <a:solidFill>
                  <a:srgbClr val="504094"/>
                </a:solidFill>
                <a:latin typeface="Verdana"/>
                <a:ea typeface="Arial"/>
                <a:cs typeface="Arial"/>
              </a:rPr>
              <a:t>16,800</a:t>
            </a:r>
            <a:r>
              <a:rPr lang="en-GB" sz="1400" baseline="0" dirty="0">
                <a:latin typeface="Verdana"/>
                <a:ea typeface="Arial"/>
                <a:cs typeface="Arial"/>
              </a:rPr>
              <a:t> vouchers were issued​</a:t>
            </a:r>
            <a:r>
              <a:rPr lang="en-US" sz="1400" dirty="0">
                <a:latin typeface="Verdana"/>
                <a:ea typeface="Arial"/>
                <a:cs typeface="Arial"/>
              </a:rPr>
              <a:t>​ (+22%)</a:t>
            </a:r>
          </a:p>
          <a:p>
            <a:pPr lvl="0" rtl="0"/>
            <a:endParaRPr lang="en-GB" sz="1400" dirty="0">
              <a:latin typeface="Verdana"/>
              <a:ea typeface="Arial"/>
              <a:cs typeface="Arial"/>
            </a:endParaRPr>
          </a:p>
          <a:p>
            <a:pPr marL="342900" indent="-342900">
              <a:buFont typeface="Arial,Sans-Serif"/>
              <a:buChar char="•"/>
            </a:pPr>
            <a:r>
              <a:rPr lang="en-GB" sz="1400" dirty="0">
                <a:solidFill>
                  <a:srgbClr val="504094"/>
                </a:solidFill>
                <a:latin typeface="Verdana"/>
                <a:ea typeface="Arial"/>
                <a:cs typeface="Arial"/>
              </a:rPr>
              <a:t>74</a:t>
            </a:r>
            <a:r>
              <a:rPr lang="en-GB" sz="1400" dirty="0">
                <a:latin typeface="Verdana"/>
                <a:ea typeface="Arial"/>
                <a:cs typeface="Arial"/>
              </a:rPr>
              <a:t> activities</a:t>
            </a:r>
          </a:p>
          <a:p>
            <a:pPr marL="342900" indent="-342900">
              <a:buFont typeface="Arial,Sans-Serif"/>
              <a:buChar char="•"/>
            </a:pPr>
            <a:endParaRPr lang="en-GB" sz="1400" dirty="0">
              <a:latin typeface="Verdana"/>
              <a:ea typeface="Arial"/>
              <a:cs typeface="Arial"/>
            </a:endParaRPr>
          </a:p>
          <a:p>
            <a:pPr marL="342900" indent="-342900">
              <a:buFont typeface="Arial,Sans-Serif"/>
              <a:buChar char="•"/>
            </a:pPr>
            <a:r>
              <a:rPr lang="en-GB" sz="1400" dirty="0">
                <a:solidFill>
                  <a:srgbClr val="504094"/>
                </a:solidFill>
                <a:latin typeface="Verdana"/>
                <a:ea typeface="Arial"/>
                <a:cs typeface="Arial"/>
              </a:rPr>
              <a:t>12,463</a:t>
            </a:r>
            <a:r>
              <a:rPr lang="en-GB" sz="1400" baseline="0" dirty="0">
                <a:solidFill>
                  <a:srgbClr val="2E75B6"/>
                </a:solidFill>
                <a:latin typeface="Verdana"/>
                <a:ea typeface="Arial"/>
                <a:cs typeface="Arial"/>
              </a:rPr>
              <a:t> </a:t>
            </a:r>
            <a:r>
              <a:rPr lang="en-GB" sz="1400" baseline="0" dirty="0">
                <a:latin typeface="Verdana"/>
                <a:ea typeface="Arial"/>
                <a:cs typeface="Arial"/>
              </a:rPr>
              <a:t>places, </a:t>
            </a:r>
            <a:r>
              <a:rPr lang="en-GB" sz="1400" dirty="0">
                <a:solidFill>
                  <a:srgbClr val="504094"/>
                </a:solidFill>
                <a:latin typeface="Verdana"/>
                <a:ea typeface="Arial"/>
                <a:cs typeface="Arial"/>
              </a:rPr>
              <a:t>95</a:t>
            </a:r>
            <a:r>
              <a:rPr lang="en-GB" sz="1400" baseline="0" dirty="0">
                <a:solidFill>
                  <a:srgbClr val="504094"/>
                </a:solidFill>
                <a:latin typeface="Verdana"/>
                <a:ea typeface="Arial"/>
                <a:cs typeface="Arial"/>
              </a:rPr>
              <a:t>%</a:t>
            </a:r>
            <a:r>
              <a:rPr lang="en-GB" sz="1400" dirty="0">
                <a:solidFill>
                  <a:srgbClr val="4472C4"/>
                </a:solidFill>
                <a:latin typeface="Verdana"/>
                <a:ea typeface="Arial"/>
                <a:cs typeface="Arial"/>
              </a:rPr>
              <a:t> </a:t>
            </a:r>
            <a:r>
              <a:rPr lang="en-GB" sz="1400" dirty="0">
                <a:latin typeface="Verdana"/>
                <a:ea typeface="Arial"/>
                <a:cs typeface="Arial"/>
              </a:rPr>
              <a:t>booked, </a:t>
            </a:r>
            <a:r>
              <a:rPr lang="en-GB" sz="1400" dirty="0">
                <a:solidFill>
                  <a:srgbClr val="504094"/>
                </a:solidFill>
                <a:latin typeface="Verdana"/>
                <a:ea typeface="Arial"/>
                <a:cs typeface="Arial"/>
              </a:rPr>
              <a:t>86% of attended (9% no show)</a:t>
            </a:r>
          </a:p>
        </p:txBody>
      </p:sp>
      <p:sp>
        <p:nvSpPr>
          <p:cNvPr id="3" name="Title 1">
            <a:extLst>
              <a:ext uri="{FF2B5EF4-FFF2-40B4-BE49-F238E27FC236}">
                <a16:creationId xmlns:a16="http://schemas.microsoft.com/office/drawing/2014/main" id="{C559C8B4-6C5E-A639-BD0F-AE49A4D2E6D2}"/>
              </a:ext>
            </a:extLst>
          </p:cNvPr>
          <p:cNvSpPr>
            <a:spLocks noGrp="1"/>
          </p:cNvSpPr>
          <p:nvPr>
            <p:ph type="title"/>
          </p:nvPr>
        </p:nvSpPr>
        <p:spPr>
          <a:xfrm>
            <a:off x="588848" y="365125"/>
            <a:ext cx="10764951" cy="1325563"/>
          </a:xfrm>
        </p:spPr>
        <p:txBody>
          <a:bodyPr>
            <a:normAutofit/>
          </a:bodyPr>
          <a:lstStyle/>
          <a:p>
            <a:r>
              <a:rPr kumimoji="0" lang="en-GB" sz="3600" b="1" i="0" u="sng" strike="noStrike" kern="1200" cap="none" spc="0" normalizeH="0" baseline="0" noProof="0" dirty="0">
                <a:ln>
                  <a:noFill/>
                </a:ln>
                <a:solidFill>
                  <a:srgbClr val="EB515E"/>
                </a:solidFill>
                <a:effectLst/>
                <a:uLnTx/>
                <a:uFillTx/>
                <a:latin typeface="Verdana"/>
                <a:ea typeface="Verdana"/>
              </a:rPr>
              <a:t>Our Reach: Easter 23 vs 24</a:t>
            </a:r>
            <a:endParaRPr lang="en-US" dirty="0">
              <a:solidFill>
                <a:srgbClr val="EB515E"/>
              </a:solidFill>
              <a:latin typeface="Verdana"/>
              <a:ea typeface="Verdana"/>
            </a:endParaRPr>
          </a:p>
        </p:txBody>
      </p:sp>
      <p:sp>
        <p:nvSpPr>
          <p:cNvPr id="12" name="TextBox 11">
            <a:extLst>
              <a:ext uri="{FF2B5EF4-FFF2-40B4-BE49-F238E27FC236}">
                <a16:creationId xmlns:a16="http://schemas.microsoft.com/office/drawing/2014/main" id="{F25D4AFD-D86E-312C-DF73-46DB588D90B4}"/>
              </a:ext>
            </a:extLst>
          </p:cNvPr>
          <p:cNvSpPr txBox="1"/>
          <p:nvPr/>
        </p:nvSpPr>
        <p:spPr>
          <a:xfrm>
            <a:off x="1337179" y="4215567"/>
            <a:ext cx="9507583" cy="369332"/>
          </a:xfrm>
          <a:prstGeom prst="rect">
            <a:avLst/>
          </a:prstGeom>
          <a:noFill/>
        </p:spPr>
        <p:txBody>
          <a:bodyPr wrap="square">
            <a:spAutoFit/>
          </a:bodyPr>
          <a:lstStyle/>
          <a:p>
            <a:r>
              <a:rPr lang="en-GB" sz="1800" b="1" dirty="0">
                <a:solidFill>
                  <a:srgbClr val="504094"/>
                </a:solidFill>
                <a:latin typeface="Verdana"/>
                <a:ea typeface="Arial"/>
                <a:cs typeface="Arial"/>
              </a:rPr>
              <a:t>10,673 sessions of activity attended – and at least 10,673 free meals!</a:t>
            </a:r>
          </a:p>
        </p:txBody>
      </p:sp>
    </p:spTree>
    <p:extLst>
      <p:ext uri="{BB962C8B-B14F-4D97-AF65-F5344CB8AC3E}">
        <p14:creationId xmlns:p14="http://schemas.microsoft.com/office/powerpoint/2010/main" val="19278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Who is eligible?</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200" y="1599593"/>
            <a:ext cx="10340662" cy="3938322"/>
          </a:xfrm>
        </p:spPr>
        <p:txBody>
          <a:bodyPr vert="horz" lIns="91440" tIns="45720" rIns="91440" bIns="45720" rtlCol="0" anchor="t">
            <a:normAutofit/>
          </a:bodyPr>
          <a:lstStyle/>
          <a:p>
            <a:pPr algn="l"/>
            <a:r>
              <a:rPr lang="en-GB" sz="1600" b="0" i="0" dirty="0">
                <a:solidFill>
                  <a:srgbClr val="333333"/>
                </a:solidFill>
                <a:effectLst/>
              </a:rPr>
              <a:t>All children and young people across North Yorkshire can get involved in FEAST, with </a:t>
            </a:r>
            <a:r>
              <a:rPr lang="en-GB" sz="1600" i="0" dirty="0">
                <a:solidFill>
                  <a:srgbClr val="333333"/>
                </a:solidFill>
                <a:effectLst/>
              </a:rPr>
              <a:t>free places and a free meal </a:t>
            </a:r>
            <a:r>
              <a:rPr lang="en-GB" sz="1600" b="0" i="0" dirty="0">
                <a:solidFill>
                  <a:srgbClr val="333333"/>
                </a:solidFill>
                <a:effectLst/>
              </a:rPr>
              <a:t>for </a:t>
            </a:r>
            <a:r>
              <a:rPr lang="en-GB" sz="1600" i="0" dirty="0">
                <a:solidFill>
                  <a:srgbClr val="333333"/>
                </a:solidFill>
                <a:effectLst/>
              </a:rPr>
              <a:t>eligible</a:t>
            </a:r>
            <a:r>
              <a:rPr lang="en-GB" sz="1600" b="0" i="0" dirty="0">
                <a:solidFill>
                  <a:srgbClr val="333333"/>
                </a:solidFill>
                <a:effectLst/>
              </a:rPr>
              <a:t> children and young people. </a:t>
            </a:r>
          </a:p>
          <a:p>
            <a:pPr marL="285750" indent="-285750" algn="l">
              <a:buFont typeface="Arial" panose="020B0604020202020204" pitchFamily="34" charset="0"/>
              <a:buChar char="•"/>
            </a:pPr>
            <a:r>
              <a:rPr lang="en-GB" sz="1600" b="0" i="0" dirty="0">
                <a:solidFill>
                  <a:srgbClr val="333333"/>
                </a:solidFill>
                <a:effectLst/>
              </a:rPr>
              <a:t>All children and young people receiving benefits-related Free School Meals are automatically eligible for FEAST.</a:t>
            </a:r>
          </a:p>
          <a:p>
            <a:pPr marL="285750" indent="-285750" algn="l">
              <a:buFont typeface="Arial" panose="020B0604020202020204" pitchFamily="34" charset="0"/>
              <a:buChar char="•"/>
            </a:pPr>
            <a:r>
              <a:rPr lang="en-GB" sz="1600" b="0" i="0" dirty="0">
                <a:solidFill>
                  <a:srgbClr val="333333"/>
                </a:solidFill>
                <a:effectLst/>
              </a:rPr>
              <a:t>Children and young people who are </a:t>
            </a:r>
            <a:r>
              <a:rPr lang="en-GB" sz="1600" b="1" i="0" dirty="0">
                <a:solidFill>
                  <a:srgbClr val="333333"/>
                </a:solidFill>
                <a:effectLst/>
              </a:rPr>
              <a:t>not</a:t>
            </a:r>
            <a:r>
              <a:rPr lang="en-GB" sz="1600" b="0" i="0" dirty="0">
                <a:solidFill>
                  <a:srgbClr val="333333"/>
                </a:solidFill>
                <a:effectLst/>
              </a:rPr>
              <a:t> on benefits-related Free School Meals but who face significant financial and/or other disadvantage can be made eligible by exception by their school. This might include, for example, young carers, refugees and asylum seekers and those with SEND.</a:t>
            </a:r>
          </a:p>
          <a:p>
            <a:pPr marL="285750" indent="-285750" algn="l">
              <a:buFont typeface="Arial" panose="020B0604020202020204" pitchFamily="34" charset="0"/>
              <a:buChar char="•"/>
            </a:pPr>
            <a:r>
              <a:rPr lang="en-GB" sz="1600" b="0" i="0" dirty="0">
                <a:solidFill>
                  <a:srgbClr val="333333"/>
                </a:solidFill>
                <a:effectLst/>
              </a:rPr>
              <a:t>Apart from receiving benefits-related Free School Meals, there are no criteria that guarantee a child/young person is eligible for FEAST, and there is no automatic entitlement to eligibility based on any experience, including those examples listed above.</a:t>
            </a:r>
          </a:p>
          <a:p>
            <a:pPr marL="285750" indent="-285750" algn="l">
              <a:buFont typeface="Arial" panose="020B0604020202020204" pitchFamily="34" charset="0"/>
              <a:buChar char="•"/>
            </a:pPr>
            <a:r>
              <a:rPr lang="en-GB" sz="1600" b="0" i="0" dirty="0">
                <a:solidFill>
                  <a:srgbClr val="333333"/>
                </a:solidFill>
                <a:effectLst/>
              </a:rPr>
              <a:t>There are also limits on how many non-benefits related Free School Meal children/young people can be made eligible, to ensure that the focus of the programme remains on the Department for Education’s key audience: those on benefits-related Free School Meals.</a:t>
            </a:r>
          </a:p>
        </p:txBody>
      </p:sp>
    </p:spTree>
    <p:extLst>
      <p:ext uri="{BB962C8B-B14F-4D97-AF65-F5344CB8AC3E}">
        <p14:creationId xmlns:p14="http://schemas.microsoft.com/office/powerpoint/2010/main" val="181420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How are partners involved?</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198" y="1825625"/>
            <a:ext cx="10515599" cy="4351338"/>
          </a:xfrm>
        </p:spPr>
        <p:txBody>
          <a:bodyPr vert="horz" lIns="91440" tIns="45720" rIns="91440" bIns="45720" rtlCol="0" anchor="t">
            <a:normAutofit/>
          </a:bodyPr>
          <a:lstStyle/>
          <a:p>
            <a:pPr>
              <a:defRPr/>
            </a:pPr>
            <a:r>
              <a:rPr lang="en-GB" dirty="0">
                <a:latin typeface="Verdana"/>
                <a:ea typeface="Verdana"/>
              </a:rPr>
              <a:t>Schools</a:t>
            </a:r>
            <a:endParaRPr lang="en-GB" dirty="0">
              <a:latin typeface="Verdana"/>
              <a:ea typeface="Verdana"/>
              <a:cs typeface="Calibri"/>
            </a:endParaRPr>
          </a:p>
          <a:p>
            <a:pPr marL="171450" indent="-171450">
              <a:buFont typeface="Arial"/>
              <a:buChar char="•"/>
              <a:defRPr/>
            </a:pPr>
            <a:r>
              <a:rPr lang="en-GB" sz="1600" b="0" dirty="0">
                <a:solidFill>
                  <a:prstClr val="black"/>
                </a:solidFill>
                <a:latin typeface="Verdana"/>
                <a:ea typeface="Verdana"/>
              </a:rPr>
              <a:t>Identify eligible CYP and issue vouchers (all BR FSM CYP plus those ‘eligible by exception’, asked to keep to c.15% of total – but we recognise every school is different and for some, 15% is too little/too great, so they have flexibility)</a:t>
            </a:r>
          </a:p>
          <a:p>
            <a:pPr marL="171450" indent="-171450">
              <a:buFont typeface="Arial"/>
              <a:buChar char="•"/>
              <a:defRPr/>
            </a:pPr>
            <a:r>
              <a:rPr lang="en-GB" sz="1600" b="0" dirty="0">
                <a:solidFill>
                  <a:prstClr val="black"/>
                </a:solidFill>
                <a:latin typeface="Verdana"/>
                <a:ea typeface="Verdana"/>
              </a:rPr>
              <a:t>Those not attending school are issued vouchers directly by North Yorkshire Together (and we’re working with NYC EHE to take on this from Summer to increase reach)</a:t>
            </a:r>
          </a:p>
          <a:p>
            <a:pPr marL="171450" indent="-171450">
              <a:buFont typeface="Arial"/>
              <a:buChar char="•"/>
              <a:defRPr/>
            </a:pPr>
            <a:r>
              <a:rPr lang="en-GB" sz="1600" b="0" dirty="0">
                <a:solidFill>
                  <a:prstClr val="black"/>
                </a:solidFill>
                <a:latin typeface="Verdana"/>
                <a:ea typeface="Verdana"/>
              </a:rPr>
              <a:t>Market the programme through flyers, posters, newsletter content etc – that we provide directly to them</a:t>
            </a:r>
          </a:p>
          <a:p>
            <a:pPr marL="171450" indent="-171450">
              <a:buFont typeface="Arial"/>
              <a:buChar char="•"/>
              <a:defRPr/>
            </a:pPr>
            <a:r>
              <a:rPr lang="en-GB" sz="1600" b="0" dirty="0">
                <a:solidFill>
                  <a:prstClr val="black"/>
                </a:solidFill>
                <a:latin typeface="Verdana"/>
                <a:ea typeface="Verdana"/>
              </a:rPr>
              <a:t>Support families with understanding the programme, making bookings etc. where appropriate</a:t>
            </a:r>
          </a:p>
          <a:p>
            <a:pPr marL="171450" indent="-171450">
              <a:buFont typeface="Arial"/>
              <a:buChar char="•"/>
              <a:defRPr/>
            </a:pPr>
            <a:r>
              <a:rPr lang="en-GB" sz="1600" dirty="0">
                <a:solidFill>
                  <a:prstClr val="black"/>
                </a:solidFill>
                <a:latin typeface="Verdana"/>
                <a:ea typeface="Verdana"/>
              </a:rPr>
              <a:t>See our Information for Schools webpage for more information</a:t>
            </a:r>
          </a:p>
          <a:p>
            <a:pPr marL="0" indent="0">
              <a:buNone/>
            </a:pPr>
            <a:endParaRPr lang="en-US" dirty="0"/>
          </a:p>
        </p:txBody>
      </p:sp>
    </p:spTree>
    <p:extLst>
      <p:ext uri="{BB962C8B-B14F-4D97-AF65-F5344CB8AC3E}">
        <p14:creationId xmlns:p14="http://schemas.microsoft.com/office/powerpoint/2010/main" val="14224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How are partners involved?</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199" y="1690688"/>
            <a:ext cx="10515599" cy="4351338"/>
          </a:xfrm>
        </p:spPr>
        <p:txBody>
          <a:bodyPr vert="horz" lIns="91440" tIns="45720" rIns="91440" bIns="45720" rtlCol="0" anchor="t">
            <a:normAutofit/>
          </a:bodyPr>
          <a:lstStyle/>
          <a:p>
            <a:pPr>
              <a:defRPr/>
            </a:pPr>
            <a:r>
              <a:rPr lang="en-GB" dirty="0">
                <a:latin typeface="Verdana"/>
                <a:ea typeface="Verdana"/>
              </a:rPr>
              <a:t>Activity Providers</a:t>
            </a:r>
            <a:endParaRPr lang="en-GB" dirty="0">
              <a:latin typeface="Verdana"/>
              <a:ea typeface="Verdana"/>
              <a:cs typeface="Calibri"/>
            </a:endParaRPr>
          </a:p>
          <a:p>
            <a:pPr marL="171450" indent="-171450">
              <a:buFont typeface="Arial"/>
              <a:buChar char="•"/>
              <a:defRPr/>
            </a:pPr>
            <a:r>
              <a:rPr lang="en-GB" sz="1600" b="0" dirty="0">
                <a:solidFill>
                  <a:prstClr val="black"/>
                </a:solidFill>
                <a:latin typeface="Verdana"/>
                <a:ea typeface="Verdana"/>
              </a:rPr>
              <a:t>We run an open grants programme to find activity providers – Summer applications open now! </a:t>
            </a:r>
            <a:r>
              <a:rPr lang="en-GB" sz="1600" dirty="0">
                <a:solidFill>
                  <a:prstClr val="black"/>
                </a:solidFill>
                <a:latin typeface="Verdana"/>
                <a:ea typeface="Verdana"/>
              </a:rPr>
              <a:t>New or existing </a:t>
            </a:r>
            <a:r>
              <a:rPr lang="en-GB" sz="1600" b="0" dirty="0">
                <a:solidFill>
                  <a:prstClr val="black"/>
                </a:solidFill>
                <a:latin typeface="Verdana"/>
                <a:ea typeface="Verdana"/>
              </a:rPr>
              <a:t>activity.</a:t>
            </a:r>
          </a:p>
          <a:p>
            <a:pPr marL="171450" indent="-171450">
              <a:buFont typeface="Arial"/>
              <a:buChar char="•"/>
              <a:defRPr/>
            </a:pPr>
            <a:r>
              <a:rPr lang="en-GB" sz="1600" b="0" dirty="0">
                <a:solidFill>
                  <a:prstClr val="black"/>
                </a:solidFill>
                <a:latin typeface="Verdana"/>
                <a:ea typeface="Verdana"/>
              </a:rPr>
              <a:t>We work hard to balance provision over the county, and over different types of activity, age ranges etc. We’re always looking for more SEND specialist providers and tend to need more provision in Selby (town), Harrogate (town), and have cold spots in Ryedale and northern Hambleton</a:t>
            </a:r>
          </a:p>
          <a:p>
            <a:pPr marL="171450" indent="-171450">
              <a:buFont typeface="Arial"/>
              <a:buChar char="•"/>
              <a:defRPr/>
            </a:pPr>
            <a:r>
              <a:rPr lang="en-GB" sz="1600" b="0" dirty="0">
                <a:solidFill>
                  <a:prstClr val="black"/>
                </a:solidFill>
                <a:latin typeface="Verdana"/>
                <a:ea typeface="Verdana"/>
              </a:rPr>
              <a:t>Providers go through due diligence, training/development and receive resources. They receive quality assurance visits and complete monitoring (data) and evaluation (self-reflection)</a:t>
            </a:r>
          </a:p>
          <a:p>
            <a:pPr marL="171450" indent="-171450">
              <a:buFont typeface="Arial"/>
              <a:buChar char="•"/>
              <a:defRPr/>
            </a:pPr>
            <a:r>
              <a:rPr lang="en-GB" sz="1600" b="0" dirty="0">
                <a:solidFill>
                  <a:prstClr val="black"/>
                </a:solidFill>
                <a:latin typeface="Verdana"/>
                <a:ea typeface="Verdana"/>
              </a:rPr>
              <a:t>Providers re asked to reach targets (number of spaces attended) and use a booking platform called HolidayActivities (no cost to providers or families)</a:t>
            </a:r>
          </a:p>
          <a:p>
            <a:pPr marL="171450" indent="-171450">
              <a:buFont typeface="Arial"/>
              <a:buChar char="•"/>
              <a:defRPr/>
            </a:pPr>
            <a:r>
              <a:rPr lang="en-GB" sz="1600" dirty="0">
                <a:solidFill>
                  <a:prstClr val="black"/>
                </a:solidFill>
                <a:latin typeface="Verdana"/>
                <a:ea typeface="Verdana"/>
              </a:rPr>
              <a:t>See our Information for Providers webpage for more information</a:t>
            </a:r>
          </a:p>
          <a:p>
            <a:pPr marL="0" indent="0">
              <a:buNone/>
            </a:pPr>
            <a:endParaRPr lang="en-US" dirty="0"/>
          </a:p>
        </p:txBody>
      </p:sp>
    </p:spTree>
    <p:extLst>
      <p:ext uri="{BB962C8B-B14F-4D97-AF65-F5344CB8AC3E}">
        <p14:creationId xmlns:p14="http://schemas.microsoft.com/office/powerpoint/2010/main" val="4941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403-4D8D-A323-F749-C1C97570D087}"/>
              </a:ext>
            </a:extLst>
          </p:cNvPr>
          <p:cNvSpPr>
            <a:spLocks noGrp="1"/>
          </p:cNvSpPr>
          <p:nvPr>
            <p:ph type="title"/>
          </p:nvPr>
        </p:nvSpPr>
        <p:spPr/>
        <p:txBody>
          <a:bodyPr>
            <a:normAutofit/>
          </a:bodyPr>
          <a:lstStyle/>
          <a:p>
            <a:r>
              <a:rPr lang="en-US" u="sng" dirty="0">
                <a:solidFill>
                  <a:srgbClr val="EB515E"/>
                </a:solidFill>
                <a:latin typeface="Verdana"/>
                <a:ea typeface="Verdana"/>
              </a:rPr>
              <a:t>How are partners involved?</a:t>
            </a:r>
            <a:endParaRPr lang="en-US" u="sng" dirty="0">
              <a:solidFill>
                <a:srgbClr val="EB515E"/>
              </a:solidFill>
            </a:endParaRPr>
          </a:p>
        </p:txBody>
      </p:sp>
      <p:sp>
        <p:nvSpPr>
          <p:cNvPr id="3" name="Content Placeholder 2">
            <a:extLst>
              <a:ext uri="{FF2B5EF4-FFF2-40B4-BE49-F238E27FC236}">
                <a16:creationId xmlns:a16="http://schemas.microsoft.com/office/drawing/2014/main" id="{1ABC16CB-5F6A-8F2E-9DCC-D92CAE6F1668}"/>
              </a:ext>
            </a:extLst>
          </p:cNvPr>
          <p:cNvSpPr>
            <a:spLocks noGrp="1"/>
          </p:cNvSpPr>
          <p:nvPr>
            <p:ph sz="half" idx="1"/>
          </p:nvPr>
        </p:nvSpPr>
        <p:spPr>
          <a:xfrm>
            <a:off x="838198" y="1825625"/>
            <a:ext cx="10688393" cy="4351338"/>
          </a:xfrm>
        </p:spPr>
        <p:txBody>
          <a:bodyPr vert="horz" lIns="91440" tIns="45720" rIns="91440" bIns="45720" rtlCol="0" anchor="t">
            <a:normAutofit/>
          </a:bodyPr>
          <a:lstStyle/>
          <a:p>
            <a:pPr>
              <a:defRPr/>
            </a:pPr>
            <a:r>
              <a:rPr lang="en-GB" dirty="0">
                <a:latin typeface="Verdana"/>
                <a:ea typeface="Verdana"/>
              </a:rPr>
              <a:t>Families</a:t>
            </a:r>
            <a:endParaRPr lang="en-GB" dirty="0">
              <a:latin typeface="Verdana"/>
              <a:ea typeface="Verdana"/>
              <a:cs typeface="Calibri"/>
            </a:endParaRPr>
          </a:p>
          <a:p>
            <a:pPr marL="171450" indent="-171450">
              <a:buFont typeface="Arial"/>
              <a:buChar char="•"/>
              <a:defRPr/>
            </a:pPr>
            <a:r>
              <a:rPr lang="en-GB" sz="1600" b="0" dirty="0">
                <a:solidFill>
                  <a:prstClr val="black"/>
                </a:solidFill>
                <a:latin typeface="Verdana"/>
                <a:ea typeface="Verdana"/>
              </a:rPr>
              <a:t>Parents/Carers of eligible CYP receive their voucher via email/text c.1 month before activities begin. They ‘redeem’ it by clicking the link and logging into HolidayActivities, where they can make and manage bookings</a:t>
            </a:r>
          </a:p>
          <a:p>
            <a:pPr marL="171450" indent="-171450">
              <a:buFont typeface="Arial"/>
              <a:buChar char="•"/>
              <a:defRPr/>
            </a:pPr>
            <a:r>
              <a:rPr lang="en-GB" sz="1600" b="0" dirty="0">
                <a:solidFill>
                  <a:prstClr val="black"/>
                </a:solidFill>
                <a:latin typeface="Verdana"/>
                <a:ea typeface="Verdana"/>
              </a:rPr>
              <a:t>Bookings can be made by phone/email directly with providers if access needs require. We make a downloadable/printable list to support with this, and all activities are publicly viewable on our website for those who support families but may not have access to their HolidayActivities account</a:t>
            </a:r>
          </a:p>
          <a:p>
            <a:pPr marL="171450" indent="-171450">
              <a:buFont typeface="Arial"/>
              <a:buChar char="•"/>
              <a:defRPr/>
            </a:pPr>
            <a:r>
              <a:rPr lang="en-GB" sz="1600" b="0" dirty="0">
                <a:solidFill>
                  <a:prstClr val="black"/>
                </a:solidFill>
                <a:latin typeface="Verdana"/>
                <a:ea typeface="Verdana"/>
              </a:rPr>
              <a:t>We encourage activities to involve families where appropriate (e.g. family cooking sessions). All activity providers must be able to provide signposting to additional support such as food banks.</a:t>
            </a:r>
          </a:p>
          <a:p>
            <a:pPr marL="171450" indent="-171450">
              <a:buFont typeface="Arial"/>
              <a:buChar char="•"/>
              <a:defRPr/>
            </a:pPr>
            <a:r>
              <a:rPr lang="en-GB" sz="1600" b="0" dirty="0">
                <a:solidFill>
                  <a:prstClr val="black"/>
                </a:solidFill>
                <a:latin typeface="Verdana"/>
                <a:ea typeface="Verdana"/>
              </a:rPr>
              <a:t>Families can request free transport to/from activities if required via our website</a:t>
            </a:r>
          </a:p>
          <a:p>
            <a:pPr marL="171450" indent="-171450">
              <a:buFont typeface="Arial"/>
              <a:buChar char="•"/>
              <a:defRPr/>
            </a:pPr>
            <a:r>
              <a:rPr lang="en-GB" sz="1600" dirty="0">
                <a:solidFill>
                  <a:prstClr val="black"/>
                </a:solidFill>
                <a:latin typeface="Verdana"/>
                <a:ea typeface="Verdana"/>
              </a:rPr>
              <a:t>See our Information for Families webpage for more information</a:t>
            </a:r>
          </a:p>
          <a:p>
            <a:pPr marL="0" indent="0">
              <a:buNone/>
            </a:pPr>
            <a:endParaRPr lang="en-US" dirty="0"/>
          </a:p>
        </p:txBody>
      </p:sp>
    </p:spTree>
    <p:extLst>
      <p:ext uri="{BB962C8B-B14F-4D97-AF65-F5344CB8AC3E}">
        <p14:creationId xmlns:p14="http://schemas.microsoft.com/office/powerpoint/2010/main" val="22718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2D8E6B70CB454FA6669D09EEA508EB" ma:contentTypeVersion="20" ma:contentTypeDescription="Create a new document." ma:contentTypeScope="" ma:versionID="75a2f263beac2cda4ad4b785cc4a2bb6">
  <xsd:schema xmlns:xsd="http://www.w3.org/2001/XMLSchema" xmlns:xs="http://www.w3.org/2001/XMLSchema" xmlns:p="http://schemas.microsoft.com/office/2006/metadata/properties" xmlns:ns2="7ebc8f6a-58a4-4936-a973-4b6579dabf86" xmlns:ns3="d8bd59ea-cfc4-4705-95e5-97ae8dfd9032" targetNamespace="http://schemas.microsoft.com/office/2006/metadata/properties" ma:root="true" ma:fieldsID="83a127bd5c48cd36d712dcc469f659cf" ns2:_="" ns3:_="">
    <xsd:import namespace="7ebc8f6a-58a4-4936-a973-4b6579dabf86"/>
    <xsd:import namespace="d8bd59ea-cfc4-4705-95e5-97ae8dfd90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Numbe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c8f6a-58a4-4936-a973-4b6579dab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Number" ma:index="20" nillable="true" ma:displayName="Number" ma:internalName="Number">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36c984-0f31-41ec-9c53-4e14d27d16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bd59ea-cfc4-4705-95e5-97ae8dfd90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64b7936-f397-4df4-8ab9-e357851b98ff}" ma:internalName="TaxCatchAll" ma:showField="CatchAllData" ma:web="d8bd59ea-cfc4-4705-95e5-97ae8dfd90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bc8f6a-58a4-4936-a973-4b6579dabf86">
      <Terms xmlns="http://schemas.microsoft.com/office/infopath/2007/PartnerControls"/>
    </lcf76f155ced4ddcb4097134ff3c332f>
    <Number xmlns="7ebc8f6a-58a4-4936-a973-4b6579dabf86" xsi:nil="true"/>
    <TaxCatchAll xmlns="d8bd59ea-cfc4-4705-95e5-97ae8dfd9032" xsi:nil="true"/>
    <SharedWithUsers xmlns="d8bd59ea-cfc4-4705-95e5-97ae8dfd9032">
      <UserInfo>
        <DisplayName>Lindsay Hartshorn</DisplayName>
        <AccountId>273</AccountId>
        <AccountType/>
      </UserInfo>
    </SharedWithUsers>
  </documentManagement>
</p:properties>
</file>

<file path=customXml/itemProps1.xml><?xml version="1.0" encoding="utf-8"?>
<ds:datastoreItem xmlns:ds="http://schemas.openxmlformats.org/officeDocument/2006/customXml" ds:itemID="{2085DFA7-842C-42BC-A8EE-67EF6FC9EA85}">
  <ds:schemaRefs>
    <ds:schemaRef ds:uri="http://schemas.microsoft.com/sharepoint/v3/contenttype/forms"/>
  </ds:schemaRefs>
</ds:datastoreItem>
</file>

<file path=customXml/itemProps2.xml><?xml version="1.0" encoding="utf-8"?>
<ds:datastoreItem xmlns:ds="http://schemas.openxmlformats.org/officeDocument/2006/customXml" ds:itemID="{FDD559E1-E27A-47ED-B7E6-0DD4CEBAE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c8f6a-58a4-4936-a973-4b6579dabf86"/>
    <ds:schemaRef ds:uri="d8bd59ea-cfc4-4705-95e5-97ae8dfd90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8EC75-E121-4970-A569-444BEF2D172C}">
  <ds:schemaRefs>
    <ds:schemaRef ds:uri="7ebc8f6a-58a4-4936-a973-4b6579dabf86"/>
    <ds:schemaRef ds:uri="d8bd59ea-cfc4-4705-95e5-97ae8dfd903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1148</TotalTime>
  <Words>1329</Words>
  <Application>Microsoft Macintosh PowerPoint</Application>
  <PresentationFormat>Widescreen</PresentationFormat>
  <Paragraphs>108</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Verdana</vt:lpstr>
      <vt:lpstr>Wingdings</vt:lpstr>
      <vt:lpstr>Office Theme</vt:lpstr>
      <vt:lpstr>PowerPoint Presentation</vt:lpstr>
      <vt:lpstr>PowerPoint Presentation</vt:lpstr>
      <vt:lpstr>What is FEAST?</vt:lpstr>
      <vt:lpstr>What is FEAST?</vt:lpstr>
      <vt:lpstr>Our Reach: Easter 23 vs 24</vt:lpstr>
      <vt:lpstr>Who is eligible?</vt:lpstr>
      <vt:lpstr>How are partners involved?</vt:lpstr>
      <vt:lpstr>How are partners involved?</vt:lpstr>
      <vt:lpstr>How are partners involved?</vt:lpstr>
      <vt:lpstr>How are partners involved?</vt:lpstr>
      <vt:lpstr>Main challenges</vt:lpstr>
      <vt:lpstr>Useful links</vt:lpstr>
      <vt:lpstr>Final 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faye@fayelevi.com</dc:creator>
  <cp:lastModifiedBy>Max May</cp:lastModifiedBy>
  <cp:revision>233</cp:revision>
  <dcterms:created xsi:type="dcterms:W3CDTF">2023-04-26T13:28:55Z</dcterms:created>
  <dcterms:modified xsi:type="dcterms:W3CDTF">2024-05-02T13:00:51Z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0x010100ED2D8E6B70CB454FA6669D09EEA508EB</vt:lpwstr>
  </property>
  <property fmtid="{D5CDD505-2E9C-101B-9397-08002B2CF9AE}" pid="3" name="MediaServiceImageTags">
    <vt:lpwstr/>
  </property>
  <property fmtid="{D5CDD505-2E9C-101B-9397-08002B2CF9AE}" pid="4" name="MSIP_Label_bb780c6a-b51a-4312-bd90-9b247136976b_Enabled">
    <vt:lpwstr>true</vt:lpwstr>
  </property>
  <property fmtid="{D5CDD505-2E9C-101B-9397-08002B2CF9AE}" pid="5" name="MSIP_Label_bb780c6a-b51a-4312-bd90-9b247136976b_SetDate">
    <vt:lpwstr>2024-03-06T16:18:15Z</vt:lpwstr>
  </property>
  <property fmtid="{D5CDD505-2E9C-101B-9397-08002B2CF9AE}" pid="6" name="MSIP_Label_bb780c6a-b51a-4312-bd90-9b247136976b_Method">
    <vt:lpwstr>Privileged</vt:lpwstr>
  </property>
  <property fmtid="{D5CDD505-2E9C-101B-9397-08002B2CF9AE}" pid="7" name="MSIP_Label_bb780c6a-b51a-4312-bd90-9b247136976b_Name">
    <vt:lpwstr>FOR PUBLIC USE - NO PROTECTIVE MARKING</vt:lpwstr>
  </property>
  <property fmtid="{D5CDD505-2E9C-101B-9397-08002B2CF9AE}" pid="8" name="MSIP_Label_bb780c6a-b51a-4312-bd90-9b247136976b_SiteId">
    <vt:lpwstr>ad3d9c73-9830-44a1-b487-e1055441c70e</vt:lpwstr>
  </property>
  <property fmtid="{D5CDD505-2E9C-101B-9397-08002B2CF9AE}" pid="9" name="MSIP_Label_bb780c6a-b51a-4312-bd90-9b247136976b_ActionId">
    <vt:lpwstr>5fe37382-9b7c-49c9-bf77-b1935287fcf2</vt:lpwstr>
  </property>
  <property fmtid="{D5CDD505-2E9C-101B-9397-08002B2CF9AE}" pid="10" name="MSIP_Label_bb780c6a-b51a-4312-bd90-9b247136976b_ContentBits">
    <vt:lpwstr>0</vt:lpwstr>
  </property>
</Properties>
</file>