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8" r:id="rId2"/>
    <p:sldId id="293" r:id="rId3"/>
    <p:sldId id="294" r:id="rId4"/>
    <p:sldId id="295" r:id="rId5"/>
    <p:sldId id="296" r:id="rId6"/>
    <p:sldId id="297" r:id="rId7"/>
    <p:sldId id="298" r:id="rId8"/>
    <p:sldId id="290" r:id="rId9"/>
    <p:sldId id="289" r:id="rId10"/>
    <p:sldId id="29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505" autoAdjust="0"/>
  </p:normalViewPr>
  <p:slideViewPr>
    <p:cSldViewPr snapToGrid="0">
      <p:cViewPr varScale="1">
        <p:scale>
          <a:sx n="58" d="100"/>
          <a:sy n="58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C206E4-DEB6-45F8-A2FA-211B095DFBB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8FF60-CB1F-409D-BCF4-B625FDDE5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2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8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4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brandon-grotesq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2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AB038-FBF4-442C-B84B-9B1A64396D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90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4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FF60-CB1F-409D-BCF4-B625FDDE5B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AB038-FBF4-442C-B84B-9B1A64396D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4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AB038-FBF4-442C-B84B-9B1A64396D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67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9117-3862-4B14-985A-911FC9ADF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FBDE3-7627-4018-99BE-583233052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7A03-1B3D-4A67-9BE8-0063735E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5EE4-0AC3-4E08-8156-33960F1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8556-5682-424A-9934-A820857E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9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DF62-DC7F-43DA-A691-6ADEAEE8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BC742-A456-4C0F-BB0F-69F3899DD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B8A8D-C1C5-4E5E-AC64-2425C700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6FBE-79C3-4369-8FB4-7978DC12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50F2-3353-4A9C-B3B4-21709D7A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AE72B-5597-4082-AF3F-64E1DAA44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96EAC-C510-48A9-975A-9917BDD2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5981C-E2F1-4FD5-884E-CAD4EC8C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34D0-3967-4DA5-A417-0F91CDB4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3561-BB63-4A1F-8D1C-CA7A45D3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35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9742-43DE-4348-9DE3-13205B29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9A6B-4971-4B31-88BB-DDFA5B61E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1522E-B265-42B1-A82B-811126F9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C460-FABC-4CD3-96DF-52F909F6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7F45F-6D63-4E5F-AC20-0BF3D4F1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F8E0-5F80-4AD0-9FAA-BC60D62F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87CAB-6A63-498A-81EE-A3F346B2A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F6F6-3B26-4455-B592-DC7E8981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12D-1255-44BD-B651-72E2D0C6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7C034-CD55-4BEB-89D7-5DB3FB37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98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FEDF-5CB3-4205-BE16-A84098EB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8C3E-629D-4879-BEE3-43B893428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09106-1205-477E-96B8-C2E828801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7594C-FA0B-40C9-9A0E-2D42AF16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F2CAE-DCD5-435B-A80A-450BB297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B967D-7A24-4E7A-BC13-D905891A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D776-96A6-4A20-BE10-1745E602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402E5-1F70-4677-817E-901C0F82D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2B9F2-C123-4161-927C-13377545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53F04C-8916-4FA5-9F08-77A7FC933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E22D5-B123-4AB0-A625-096A24F3E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34B42-D3C9-4A42-9E3E-31A1F66E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75E3E-994A-4835-9F9B-101D1CCC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60685-CCBC-4F9A-A3BA-6A0B204A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2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A5AC-9F23-4A9B-9EE5-F49F9E99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AC6DD-4B46-4773-B47B-69068BA3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C4213-C5EF-46C9-A6BF-29DE23AD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C8F82-C5CF-421F-9685-584C24C3F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5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36F07-AFE6-4394-84AC-F87CAD8C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55083-9721-44A1-BA7A-23AD5D9B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36CF6-6990-496E-8635-5805FE64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F867-AE77-4C36-98CB-057FA02B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7AAD-ECBA-4F73-AA3B-C1AAF6177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7EB62-3BA4-4F1C-9742-82C1BC0B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E9581-1F7A-44F9-A5A9-854F6C92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5E4FA-9BED-41FA-8033-33B535E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B1036-CB23-4874-8DED-C780B088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2F56-58E0-4AA6-A478-D368BB2A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B35872-7CC9-4840-BC59-D08618CA4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09FE3-FC3A-4403-8059-5A32F1806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EA2C6-4DC4-411F-BCA7-FEE54AFF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7250B-253F-457B-BDD1-6FEA8CE4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FBD1C-C793-4656-B765-8A8304DC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3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419CC5-87DA-4C4F-84CA-AF48819F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9185D-096F-49A5-9E83-AA01F169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8E0FB-97E9-4C1A-AECA-96075BC2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2A92-1461-4DA7-83A5-489CD0CBFCA0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8604-543C-4075-8898-E2D067B31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299A0-C099-481A-B56D-CFCFEFDA4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8799-D083-4407-89DB-4CD58BE3F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3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2F126A4F-6543-4B43-29F2-4F45DCB99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7"/>
          <a:stretch/>
        </p:blipFill>
        <p:spPr>
          <a:xfrm>
            <a:off x="0" y="-1"/>
            <a:ext cx="2497094" cy="6858000"/>
          </a:xfrm>
          <a:prstGeom prst="rect">
            <a:avLst/>
          </a:prstGeom>
        </p:spPr>
      </p:pic>
      <p:pic>
        <p:nvPicPr>
          <p:cNvPr id="14" name="Picture 13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9701A0E4-79DC-894E-7C94-3E235E3A8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7"/>
          <a:stretch/>
        </p:blipFill>
        <p:spPr>
          <a:xfrm>
            <a:off x="3570470" y="0"/>
            <a:ext cx="8669294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4AAACBF3-941E-E9A3-EEFD-F9FB188461C1}"/>
              </a:ext>
            </a:extLst>
          </p:cNvPr>
          <p:cNvGrpSpPr/>
          <p:nvPr/>
        </p:nvGrpSpPr>
        <p:grpSpPr>
          <a:xfrm>
            <a:off x="507207" y="26152"/>
            <a:ext cx="6010274" cy="6858000"/>
            <a:chOff x="0" y="0"/>
            <a:chExt cx="2704214" cy="356298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921BBA01-F5C1-A448-EAF9-DC543EF55710}"/>
                </a:ext>
              </a:extLst>
            </p:cNvPr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52074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952DF4-0E4E-FEAA-955E-C7171C91AF29}"/>
              </a:ext>
            </a:extLst>
          </p:cNvPr>
          <p:cNvSpPr txBox="1"/>
          <p:nvPr/>
        </p:nvSpPr>
        <p:spPr>
          <a:xfrm>
            <a:off x="119355" y="5376637"/>
            <a:ext cx="6785978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Emma Parker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Just ‘B’ Project Manager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eparker@justb.org.uk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71E10-34B9-659B-22C8-611359DB5493}"/>
              </a:ext>
            </a:extLst>
          </p:cNvPr>
          <p:cNvSpPr txBox="1"/>
          <p:nvPr/>
        </p:nvSpPr>
        <p:spPr>
          <a:xfrm>
            <a:off x="507207" y="3416043"/>
            <a:ext cx="6119812" cy="97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361"/>
              </a:lnSpc>
            </a:pPr>
            <a:r>
              <a:rPr lang="en-US" sz="6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Just ‘B’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787BE32-EBD7-60D1-5745-51E093B1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0" y="1230648"/>
            <a:ext cx="1363677" cy="1204912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358BF497-C176-5BCA-2D96-36E54FE93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2" y="1278903"/>
            <a:ext cx="1864741" cy="104807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5897843-9FE0-A8A6-4DEB-978E127AA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37" y="1405904"/>
            <a:ext cx="1607829" cy="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9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2F126A4F-6543-4B43-29F2-4F45DCB99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7"/>
          <a:stretch/>
        </p:blipFill>
        <p:spPr>
          <a:xfrm>
            <a:off x="0" y="-1"/>
            <a:ext cx="2497094" cy="6858000"/>
          </a:xfrm>
          <a:prstGeom prst="rect">
            <a:avLst/>
          </a:prstGeom>
        </p:spPr>
      </p:pic>
      <p:pic>
        <p:nvPicPr>
          <p:cNvPr id="14" name="Picture 13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9701A0E4-79DC-894E-7C94-3E235E3A8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7"/>
          <a:stretch/>
        </p:blipFill>
        <p:spPr>
          <a:xfrm>
            <a:off x="3570470" y="0"/>
            <a:ext cx="8669294" cy="68580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4AAACBF3-941E-E9A3-EEFD-F9FB188461C1}"/>
              </a:ext>
            </a:extLst>
          </p:cNvPr>
          <p:cNvGrpSpPr/>
          <p:nvPr/>
        </p:nvGrpSpPr>
        <p:grpSpPr>
          <a:xfrm>
            <a:off x="507207" y="26152"/>
            <a:ext cx="6010274" cy="6858000"/>
            <a:chOff x="0" y="0"/>
            <a:chExt cx="2704214" cy="356298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921BBA01-F5C1-A448-EAF9-DC543EF55710}"/>
                </a:ext>
              </a:extLst>
            </p:cNvPr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52074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7952DF4-0E4E-FEAA-955E-C7171C91AF29}"/>
              </a:ext>
            </a:extLst>
          </p:cNvPr>
          <p:cNvSpPr txBox="1"/>
          <p:nvPr/>
        </p:nvSpPr>
        <p:spPr>
          <a:xfrm>
            <a:off x="119355" y="5376637"/>
            <a:ext cx="678597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Emma Parker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Just ‘B’ Project Manager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eparker@justb.org.uk </a:t>
            </a:r>
          </a:p>
          <a:p>
            <a:pPr algn="ctr"/>
            <a:endParaRPr lang="en-US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71E10-34B9-659B-22C8-611359DB5493}"/>
              </a:ext>
            </a:extLst>
          </p:cNvPr>
          <p:cNvSpPr txBox="1"/>
          <p:nvPr/>
        </p:nvSpPr>
        <p:spPr>
          <a:xfrm>
            <a:off x="507207" y="3416043"/>
            <a:ext cx="6119812" cy="97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361"/>
              </a:lnSpc>
            </a:pPr>
            <a:r>
              <a:rPr lang="en-US" sz="6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Any Questions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787BE32-EBD7-60D1-5745-51E093B1A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0" y="1230648"/>
            <a:ext cx="1363677" cy="1204912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358BF497-C176-5BCA-2D96-36E54FE93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2" y="1278903"/>
            <a:ext cx="1864741" cy="104807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5897843-9FE0-A8A6-4DEB-978E127AA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37" y="1405904"/>
            <a:ext cx="1607829" cy="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9503" y="0"/>
            <a:ext cx="12231006" cy="7021936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543" y="629935"/>
            <a:ext cx="4523986" cy="659524"/>
            <a:chOff x="-2" y="-85725"/>
            <a:chExt cx="9047973" cy="1319048"/>
          </a:xfrm>
        </p:grpSpPr>
        <p:sp>
          <p:nvSpPr>
            <p:cNvPr id="6" name="TextBox 6"/>
            <p:cNvSpPr txBox="1"/>
            <p:nvPr/>
          </p:nvSpPr>
          <p:spPr>
            <a:xfrm>
              <a:off x="-2" y="67107"/>
              <a:ext cx="9047971" cy="1166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About Just ‘B’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8544" y="1919394"/>
            <a:ext cx="9935056" cy="63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endParaRPr lang="en-US" sz="1933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en-US" sz="1333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EE442-7EBF-B508-4B84-79BC90D175DF}"/>
              </a:ext>
            </a:extLst>
          </p:cNvPr>
          <p:cNvSpPr txBox="1"/>
          <p:nvPr/>
        </p:nvSpPr>
        <p:spPr>
          <a:xfrm>
            <a:off x="949998" y="1550591"/>
            <a:ext cx="10738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Just ‘B’ is part of an independent charity, North Yorkshire Hospice Care, a family of services which also includes Herriot Hospice Homecare and Saint Michael’s Hospice. 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Just ‘B’ is a specialist bereavement support and emotional wellbeing service helping children, young people and adults across the communities of North Yorkshire, as well as offering specialist support regionally and nationally.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27731-33A9-37FE-0964-03A14F41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8" y="413762"/>
            <a:ext cx="1607829" cy="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2231006" cy="7021936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8882" y="629935"/>
            <a:ext cx="9122256" cy="1095716"/>
            <a:chOff x="-180998" y="-85725"/>
            <a:chExt cx="12733886" cy="2191432"/>
          </a:xfrm>
        </p:grpSpPr>
        <p:sp>
          <p:nvSpPr>
            <p:cNvPr id="6" name="TextBox 6"/>
            <p:cNvSpPr txBox="1"/>
            <p:nvPr/>
          </p:nvSpPr>
          <p:spPr>
            <a:xfrm>
              <a:off x="-180998" y="939491"/>
              <a:ext cx="12733886" cy="1166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Just ‘B’ Services outside of CYP Team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8544" y="1919394"/>
            <a:ext cx="9935056" cy="63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endParaRPr lang="en-US" sz="1933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en-US" sz="1333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EE442-7EBF-B508-4B84-79BC90D175DF}"/>
              </a:ext>
            </a:extLst>
          </p:cNvPr>
          <p:cNvSpPr txBox="1"/>
          <p:nvPr/>
        </p:nvSpPr>
        <p:spPr>
          <a:xfrm>
            <a:off x="949998" y="1995810"/>
            <a:ext cx="107389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Adults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Hear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 support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27731-33A9-37FE-0964-03A14F41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8" y="413762"/>
            <a:ext cx="1607829" cy="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4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52402" y="-8262"/>
            <a:ext cx="5329474" cy="6858000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0344" y="430141"/>
            <a:ext cx="5787531" cy="4297925"/>
            <a:chOff x="-2527092" y="-8100129"/>
            <a:chExt cx="11575063" cy="8595846"/>
          </a:xfrm>
        </p:grpSpPr>
        <p:sp>
          <p:nvSpPr>
            <p:cNvPr id="7" name="TextBox 7"/>
            <p:cNvSpPr txBox="1"/>
            <p:nvPr/>
          </p:nvSpPr>
          <p:spPr>
            <a:xfrm>
              <a:off x="-2527092" y="-8100129"/>
              <a:ext cx="9307945" cy="1969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2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Just ‘B’ Children and Young People Services</a:t>
              </a:r>
              <a:endParaRPr lang="en-US" sz="2400" dirty="0">
                <a:solidFill>
                  <a:srgbClr val="FFFFFF"/>
                </a:solidFill>
                <a:latin typeface="Arimo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CE8F40-ECF7-B4BC-73B3-961EF303BDCF}"/>
              </a:ext>
            </a:extLst>
          </p:cNvPr>
          <p:cNvSpPr txBox="1"/>
          <p:nvPr/>
        </p:nvSpPr>
        <p:spPr>
          <a:xfrm>
            <a:off x="250344" y="1604005"/>
            <a:ext cx="452398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ontent Placeholder 25">
            <a:extLst>
              <a:ext uri="{FF2B5EF4-FFF2-40B4-BE49-F238E27FC236}">
                <a16:creationId xmlns:a16="http://schemas.microsoft.com/office/drawing/2014/main" id="{E3A17992-C229-FE3B-C3A1-D3962D23B1FA}"/>
              </a:ext>
            </a:extLst>
          </p:cNvPr>
          <p:cNvSpPr txBox="1">
            <a:spLocks/>
          </p:cNvSpPr>
          <p:nvPr/>
        </p:nvSpPr>
        <p:spPr>
          <a:xfrm>
            <a:off x="120357" y="1604005"/>
            <a:ext cx="4453608" cy="3694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Bereavement Service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Schools Service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Respond Service 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Our CYP Team</a:t>
            </a:r>
          </a:p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Safeguarding Team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60536A1-D574-C404-2F1B-08ADEE65F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B3E25DD-3D3E-90FA-8BF7-119C4885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17465"/>
          <a:stretch/>
        </p:blipFill>
        <p:spPr bwMode="auto">
          <a:xfrm>
            <a:off x="4719619" y="369436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479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9431" y="-163936"/>
            <a:ext cx="12231006" cy="7021936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8544" y="629935"/>
            <a:ext cx="8069312" cy="783405"/>
            <a:chOff x="-1" y="-85725"/>
            <a:chExt cx="11264067" cy="1566810"/>
          </a:xfrm>
        </p:grpSpPr>
        <p:sp>
          <p:nvSpPr>
            <p:cNvPr id="6" name="TextBox 6"/>
            <p:cNvSpPr txBox="1"/>
            <p:nvPr/>
          </p:nvSpPr>
          <p:spPr>
            <a:xfrm>
              <a:off x="-1" y="314869"/>
              <a:ext cx="11264067" cy="1166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Bereavement Service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8544" y="1919394"/>
            <a:ext cx="9935056" cy="63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endParaRPr lang="en-US" sz="1933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en-US" sz="1333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EE442-7EBF-B508-4B84-79BC90D175DF}"/>
              </a:ext>
            </a:extLst>
          </p:cNvPr>
          <p:cNvSpPr txBox="1"/>
          <p:nvPr/>
        </p:nvSpPr>
        <p:spPr>
          <a:xfrm>
            <a:off x="1088545" y="1613637"/>
            <a:ext cx="104384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ffering free one-to-one support sessions for young people experiencing any type of bereavement, including suicide, road traffic accident or terminal illness.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offer an opportunity for children and young people to explore their emotions and process their grief through activity-based support and talking therapy with our trained bereavement support workers and volunteers. </a:t>
            </a:r>
            <a:endParaRPr lang="en-GB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27731-33A9-37FE-0964-03A14F41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8" y="413762"/>
            <a:ext cx="1607829" cy="854401"/>
          </a:xfrm>
          <a:prstGeom prst="rect">
            <a:avLst/>
          </a:prstGeom>
        </p:spPr>
      </p:pic>
      <p:pic>
        <p:nvPicPr>
          <p:cNvPr id="2" name="Picture 2" descr="Mum, I'm gay: How parents can best support a teenager who is coming out -  The Irish News">
            <a:extLst>
              <a:ext uri="{FF2B5EF4-FFF2-40B4-BE49-F238E27FC236}">
                <a16:creationId xmlns:a16="http://schemas.microsoft.com/office/drawing/2014/main" id="{0FC257E5-0780-6661-6870-1AC5CE2E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858" y="4738651"/>
            <a:ext cx="2920109" cy="18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8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9431" y="-163936"/>
            <a:ext cx="12231006" cy="7021936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3853" y="629935"/>
            <a:ext cx="8069312" cy="873829"/>
            <a:chOff x="-174059" y="-85725"/>
            <a:chExt cx="11264067" cy="1747658"/>
          </a:xfrm>
        </p:grpSpPr>
        <p:sp>
          <p:nvSpPr>
            <p:cNvPr id="6" name="TextBox 6"/>
            <p:cNvSpPr txBox="1"/>
            <p:nvPr/>
          </p:nvSpPr>
          <p:spPr>
            <a:xfrm>
              <a:off x="-174059" y="495717"/>
              <a:ext cx="11264067" cy="1166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Schools Service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8544" y="1919394"/>
            <a:ext cx="9935056" cy="63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endParaRPr lang="en-US" sz="1933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en-US" sz="1333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EE442-7EBF-B508-4B84-79BC90D175DF}"/>
              </a:ext>
            </a:extLst>
          </p:cNvPr>
          <p:cNvSpPr txBox="1"/>
          <p:nvPr/>
        </p:nvSpPr>
        <p:spPr>
          <a:xfrm>
            <a:off x="1088545" y="1613637"/>
            <a:ext cx="104384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ffering children and young people a space to share, explore and develop an understanding of their lives and emotional responses.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is flexible, holistic, and integrated with other services, based on the child or young person’s needs.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27731-33A9-37FE-0964-03A14F41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8" y="413762"/>
            <a:ext cx="1607829" cy="854401"/>
          </a:xfrm>
          <a:prstGeom prst="rect">
            <a:avLst/>
          </a:prstGeom>
        </p:spPr>
      </p:pic>
      <p:pic>
        <p:nvPicPr>
          <p:cNvPr id="11" name="Picture 2" descr="4K Teachers &amp; Young Students Chatting &amp; Walking Through Busy School ...">
            <a:extLst>
              <a:ext uri="{FF2B5EF4-FFF2-40B4-BE49-F238E27FC236}">
                <a16:creationId xmlns:a16="http://schemas.microsoft.com/office/drawing/2014/main" id="{DC352698-799F-0BDA-638B-71F98C21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69" y="4110427"/>
            <a:ext cx="4142514" cy="23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9431" y="-163936"/>
            <a:ext cx="12231006" cy="7021936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3853" y="629935"/>
            <a:ext cx="8069312" cy="873829"/>
            <a:chOff x="-174059" y="-85725"/>
            <a:chExt cx="11264067" cy="1747658"/>
          </a:xfrm>
        </p:grpSpPr>
        <p:sp>
          <p:nvSpPr>
            <p:cNvPr id="6" name="TextBox 6"/>
            <p:cNvSpPr txBox="1"/>
            <p:nvPr/>
          </p:nvSpPr>
          <p:spPr>
            <a:xfrm>
              <a:off x="-174059" y="495717"/>
              <a:ext cx="11264067" cy="1166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Respond Service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8544" y="1919394"/>
            <a:ext cx="9935056" cy="630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endParaRPr lang="en-US" sz="1933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en-US" sz="1333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EE442-7EBF-B508-4B84-79BC90D175DF}"/>
              </a:ext>
            </a:extLst>
          </p:cNvPr>
          <p:cNvSpPr txBox="1"/>
          <p:nvPr/>
        </p:nvSpPr>
        <p:spPr>
          <a:xfrm>
            <a:off x="1088545" y="1613637"/>
            <a:ext cx="10438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GB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ffering </a:t>
            </a:r>
            <a:r>
              <a:rPr lang="en-US" sz="2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immediate response to support school communities and families following the sudden death of a teacher, student or person in the community.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427731-33A9-37FE-0964-03A14F41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38" y="413762"/>
            <a:ext cx="1607829" cy="854401"/>
          </a:xfrm>
          <a:prstGeom prst="rect">
            <a:avLst/>
          </a:prstGeom>
        </p:spPr>
      </p:pic>
      <p:pic>
        <p:nvPicPr>
          <p:cNvPr id="11" name="Picture 2" descr="Interventions for attachment and traumatic stress issues in young ...">
            <a:extLst>
              <a:ext uri="{FF2B5EF4-FFF2-40B4-BE49-F238E27FC236}">
                <a16:creationId xmlns:a16="http://schemas.microsoft.com/office/drawing/2014/main" id="{83FF10E7-BA9A-17B2-615C-8E68BA45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4235719"/>
            <a:ext cx="3714594" cy="24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7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52402" y="0"/>
            <a:ext cx="5329474" cy="6858000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135" y="463904"/>
            <a:ext cx="5694740" cy="4264162"/>
            <a:chOff x="-2341510" y="-8032603"/>
            <a:chExt cx="11389481" cy="8528320"/>
          </a:xfrm>
        </p:grpSpPr>
        <p:sp>
          <p:nvSpPr>
            <p:cNvPr id="7" name="TextBox 7"/>
            <p:cNvSpPr txBox="1"/>
            <p:nvPr/>
          </p:nvSpPr>
          <p:spPr>
            <a:xfrm>
              <a:off x="-2341510" y="-8032603"/>
              <a:ext cx="9446201" cy="23618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Our CYP Team</a:t>
              </a:r>
            </a:p>
            <a:p>
              <a:pPr algn="ctr">
                <a:lnSpc>
                  <a:spcPts val="4908"/>
                </a:lnSpc>
              </a:pPr>
              <a:r>
                <a:rPr lang="en-US" sz="2400" dirty="0">
                  <a:solidFill>
                    <a:srgbClr val="FFFFFF"/>
                  </a:solidFill>
                  <a:latin typeface="Arimo Bold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0223FB-5A6C-EA9F-D96C-1E3C742C60AC}"/>
              </a:ext>
            </a:extLst>
          </p:cNvPr>
          <p:cNvSpPr txBox="1"/>
          <p:nvPr/>
        </p:nvSpPr>
        <p:spPr>
          <a:xfrm>
            <a:off x="343135" y="1134526"/>
            <a:ext cx="6255834" cy="280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Multi-Disciplinary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Remote workers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Collaborative 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Developments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Our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Supervision/contact meetings</a:t>
            </a:r>
          </a:p>
        </p:txBody>
      </p:sp>
      <p:pic>
        <p:nvPicPr>
          <p:cNvPr id="11" name="Content Placeholder 4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3B67092-7198-6054-AD70-530553E6F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3" t="-9579" r="27375" b="27151"/>
          <a:stretch/>
        </p:blipFill>
        <p:spPr>
          <a:xfrm>
            <a:off x="4716966" y="-553077"/>
            <a:ext cx="7475034" cy="43999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9E9A494-60A4-B23B-C574-FA3FF9FA3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17465"/>
          <a:stretch/>
        </p:blipFill>
        <p:spPr bwMode="auto">
          <a:xfrm>
            <a:off x="4861932" y="3846895"/>
            <a:ext cx="7330068" cy="299685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0921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52402" y="-8262"/>
            <a:ext cx="5329474" cy="6858000"/>
            <a:chOff x="0" y="0"/>
            <a:chExt cx="2704214" cy="3562982"/>
          </a:xfrm>
          <a:solidFill>
            <a:srgbClr val="5207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CE8F40-ECF7-B4BC-73B3-961EF303BDCF}"/>
              </a:ext>
            </a:extLst>
          </p:cNvPr>
          <p:cNvSpPr txBox="1"/>
          <p:nvPr/>
        </p:nvSpPr>
        <p:spPr>
          <a:xfrm>
            <a:off x="250344" y="1604005"/>
            <a:ext cx="452398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60536A1-D574-C404-2F1B-08ADEE65F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r="-1" b="-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6B3E25DD-3D3E-90FA-8BF7-119C4885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b="17465"/>
          <a:stretch/>
        </p:blipFill>
        <p:spPr bwMode="auto">
          <a:xfrm>
            <a:off x="4719619" y="3702626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4189360-20DB-795D-E6C7-FB27A3DDF96E}"/>
              </a:ext>
            </a:extLst>
          </p:cNvPr>
          <p:cNvGrpSpPr/>
          <p:nvPr/>
        </p:nvGrpSpPr>
        <p:grpSpPr>
          <a:xfrm>
            <a:off x="-152402" y="0"/>
            <a:ext cx="5329474" cy="6858000"/>
            <a:chOff x="0" y="0"/>
            <a:chExt cx="2704214" cy="3562982"/>
          </a:xfrm>
          <a:solidFill>
            <a:srgbClr val="520749"/>
          </a:solidFill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EFD7614-E9F8-9209-5579-69688FD0FEBB}"/>
                </a:ext>
              </a:extLst>
            </p:cNvPr>
            <p:cNvSpPr/>
            <p:nvPr/>
          </p:nvSpPr>
          <p:spPr>
            <a:xfrm>
              <a:off x="0" y="0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F2FE7AC2-25A2-1124-9B05-610601A5EC5A}"/>
              </a:ext>
            </a:extLst>
          </p:cNvPr>
          <p:cNvGrpSpPr/>
          <p:nvPr/>
        </p:nvGrpSpPr>
        <p:grpSpPr>
          <a:xfrm>
            <a:off x="343135" y="463904"/>
            <a:ext cx="5694740" cy="4264162"/>
            <a:chOff x="-2341510" y="-8032603"/>
            <a:chExt cx="11389481" cy="8528320"/>
          </a:xfrm>
        </p:grpSpPr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DEBAEC19-78D0-A629-B1AE-28FE301F2021}"/>
                </a:ext>
              </a:extLst>
            </p:cNvPr>
            <p:cNvSpPr txBox="1"/>
            <p:nvPr/>
          </p:nvSpPr>
          <p:spPr>
            <a:xfrm>
              <a:off x="-2341510" y="-8032603"/>
              <a:ext cx="9446201" cy="1203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r>
                <a:rPr lang="en-US" sz="4000" b="1" dirty="0">
                  <a:solidFill>
                    <a:srgbClr val="78BE21"/>
                  </a:solidFill>
                  <a:latin typeface="Century Gothic" panose="020B0502020202020204" pitchFamily="34" charset="0"/>
                </a:rPr>
                <a:t>Safeguarding</a:t>
              </a:r>
              <a:endParaRPr lang="en-US" sz="2400" dirty="0">
                <a:solidFill>
                  <a:srgbClr val="FFFFFF"/>
                </a:solidFill>
                <a:latin typeface="Arimo Bold"/>
              </a:endParaRP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6EFD8A6-F2E1-0CD5-F274-AC244C12F089}"/>
                </a:ext>
              </a:extLst>
            </p:cNvPr>
            <p:cNvSpPr txBox="1"/>
            <p:nvPr/>
          </p:nvSpPr>
          <p:spPr>
            <a:xfrm>
              <a:off x="0" y="-85725"/>
              <a:ext cx="9047971" cy="581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A77D392-4CE6-D2EC-A4E5-D1B154F5EEAA}"/>
              </a:ext>
            </a:extLst>
          </p:cNvPr>
          <p:cNvSpPr txBox="1"/>
          <p:nvPr/>
        </p:nvSpPr>
        <p:spPr>
          <a:xfrm>
            <a:off x="343135" y="1134526"/>
            <a:ext cx="6255834" cy="259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Our Team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Pathway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Policies and Procedures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Governance  </a:t>
            </a:r>
          </a:p>
        </p:txBody>
      </p:sp>
    </p:spTree>
    <p:extLst>
      <p:ext uri="{BB962C8B-B14F-4D97-AF65-F5344CB8AC3E}">
        <p14:creationId xmlns:p14="http://schemas.microsoft.com/office/powerpoint/2010/main" val="3623021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312</Words>
  <Application>Microsoft Office PowerPoint</Application>
  <PresentationFormat>Widescreen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Arimo Bold</vt:lpstr>
      <vt:lpstr>brandon-grotesque</vt:lpstr>
      <vt:lpstr>Calibri</vt:lpstr>
      <vt:lpstr>Calibri Light</vt:lpstr>
      <vt:lpstr>Century Gothic</vt:lpstr>
      <vt:lpstr>Open Sans Light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Young Peoples Services</dc:title>
  <dc:creator>Jenna Collins</dc:creator>
  <cp:lastModifiedBy>Emma Parker</cp:lastModifiedBy>
  <cp:revision>15</cp:revision>
  <cp:lastPrinted>2022-02-02T18:42:34Z</cp:lastPrinted>
  <dcterms:created xsi:type="dcterms:W3CDTF">2022-01-19T12:26:20Z</dcterms:created>
  <dcterms:modified xsi:type="dcterms:W3CDTF">2024-05-02T14:50:46Z</dcterms:modified>
</cp:coreProperties>
</file>