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3.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4.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 id="2147483684" r:id="rId3"/>
    <p:sldMasterId id="2147483695" r:id="rId4"/>
    <p:sldMasterId id="2147483706" r:id="rId5"/>
  </p:sldMasterIdLst>
  <p:notesMasterIdLst>
    <p:notesMasterId r:id="rId17"/>
  </p:notesMasterIdLst>
  <p:sldIdLst>
    <p:sldId id="256" r:id="rId6"/>
    <p:sldId id="292" r:id="rId7"/>
    <p:sldId id="297" r:id="rId8"/>
    <p:sldId id="295" r:id="rId9"/>
    <p:sldId id="293" r:id="rId10"/>
    <p:sldId id="2147374691" r:id="rId11"/>
    <p:sldId id="298" r:id="rId12"/>
    <p:sldId id="302" r:id="rId13"/>
    <p:sldId id="291" r:id="rId14"/>
    <p:sldId id="296" r:id="rId15"/>
    <p:sldId id="264"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thryn Morrison" initials="KM" lastIdx="1" clrIdx="0">
    <p:extLst>
      <p:ext uri="{19B8F6BF-5375-455C-9EA6-DF929625EA0E}">
        <p15:presenceInfo xmlns:p15="http://schemas.microsoft.com/office/powerpoint/2012/main" userId="S::Kathryn.Morrison@northyorks.gov.uk::7215d6e2-d17d-4b6a-b69f-b781071acb6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68023" autoAdjust="0"/>
  </p:normalViewPr>
  <p:slideViewPr>
    <p:cSldViewPr snapToGrid="0">
      <p:cViewPr varScale="1">
        <p:scale>
          <a:sx n="114" d="100"/>
          <a:sy n="114" d="100"/>
        </p:scale>
        <p:origin x="414"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commentAuthors" Target="commentAuthors.xml"/><Relationship Id="rId3" Type="http://schemas.openxmlformats.org/officeDocument/2006/relationships/slideMaster" Target="slideMasters/slideMaster3.xml"/><Relationship Id="rId21"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5.xml"/><Relationship Id="rId15" Type="http://schemas.openxmlformats.org/officeDocument/2006/relationships/slide" Target="slides/slide10.xml"/><Relationship Id="rId10" Type="http://schemas.openxmlformats.org/officeDocument/2006/relationships/slide" Target="slides/slide5.xml"/><Relationship Id="rId19"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C1F805-DF41-4837-B93E-2B378BCFB09C}" type="datetimeFigureOut">
              <a:rPr lang="en-GB" smtClean="0"/>
              <a:t>02/05/2024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2102E09-5A40-4F7E-9267-6845D7A6A9DF}" type="slidenum">
              <a:rPr lang="en-GB" smtClean="0"/>
              <a:t>‹#›</a:t>
            </a:fld>
            <a:endParaRPr lang="en-GB"/>
          </a:p>
        </p:txBody>
      </p:sp>
    </p:spTree>
    <p:extLst>
      <p:ext uri="{BB962C8B-B14F-4D97-AF65-F5344CB8AC3E}">
        <p14:creationId xmlns:p14="http://schemas.microsoft.com/office/powerpoint/2010/main" val="20843724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safeguardingchildren.co.uk/wp-content/uploads/2024/03/Mace-and-Contextual-Safeguarding-Strategy-2024.pdf"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Welcome to the North Yorkshire Safeguarding Children Partnership LSP update for April 2024. My name is Kathryn Morrison and I am a policy and development officer in the partnership business unit. </a:t>
            </a:r>
          </a:p>
        </p:txBody>
      </p:sp>
      <p:sp>
        <p:nvSpPr>
          <p:cNvPr id="4" name="Slide Number Placeholder 3"/>
          <p:cNvSpPr>
            <a:spLocks noGrp="1"/>
          </p:cNvSpPr>
          <p:nvPr>
            <p:ph type="sldNum" sz="quarter" idx="5"/>
          </p:nvPr>
        </p:nvSpPr>
        <p:spPr/>
        <p:txBody>
          <a:bodyPr/>
          <a:lstStyle/>
          <a:p>
            <a:fld id="{32102E09-5A40-4F7E-9267-6845D7A6A9DF}" type="slidenum">
              <a:rPr lang="en-GB" smtClean="0"/>
              <a:t>1</a:t>
            </a:fld>
            <a:endParaRPr lang="en-GB"/>
          </a:p>
        </p:txBody>
      </p:sp>
    </p:spTree>
    <p:extLst>
      <p:ext uri="{BB962C8B-B14F-4D97-AF65-F5344CB8AC3E}">
        <p14:creationId xmlns:p14="http://schemas.microsoft.com/office/powerpoint/2010/main" val="36108120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 reminder to partners of all our key links including our social media channels, YouTube page and how you can access podcasts. </a:t>
            </a:r>
            <a:r>
              <a:rPr lang="en-GB" dirty="0" err="1"/>
              <a:t>Ive</a:t>
            </a:r>
            <a:r>
              <a:rPr lang="en-GB" dirty="0"/>
              <a:t> also included a QR code to scan to sign up to our monthly e-bulletin where we share key safeguarding updates with partners. For example in January we focused on online safety and shared key ways for partners to support children to stay safe online – especially as a lot of young people may have received new devices over the Christmas period. </a:t>
            </a:r>
          </a:p>
          <a:p>
            <a:endParaRPr lang="en-GB" dirty="0"/>
          </a:p>
          <a:p>
            <a:r>
              <a:rPr lang="en-GB" dirty="0"/>
              <a:t>Please as always continue to share key information across your teams and networks and get in touch with us if there is any further information we can provide you with. </a:t>
            </a:r>
          </a:p>
        </p:txBody>
      </p:sp>
      <p:sp>
        <p:nvSpPr>
          <p:cNvPr id="4" name="Slide Number Placeholder 3"/>
          <p:cNvSpPr>
            <a:spLocks noGrp="1"/>
          </p:cNvSpPr>
          <p:nvPr>
            <p:ph type="sldNum" sz="quarter" idx="5"/>
          </p:nvPr>
        </p:nvSpPr>
        <p:spPr/>
        <p:txBody>
          <a:bodyPr/>
          <a:lstStyle/>
          <a:p>
            <a:fld id="{32102E09-5A40-4F7E-9267-6845D7A6A9DF}" type="slidenum">
              <a:rPr lang="en-GB" smtClean="0"/>
              <a:t>11</a:t>
            </a:fld>
            <a:endParaRPr lang="en-GB"/>
          </a:p>
        </p:txBody>
      </p:sp>
    </p:spTree>
    <p:extLst>
      <p:ext uri="{BB962C8B-B14F-4D97-AF65-F5344CB8AC3E}">
        <p14:creationId xmlns:p14="http://schemas.microsoft.com/office/powerpoint/2010/main" val="16646027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Just to give you some updates on what has been happening in the partnership over the last quarter. </a:t>
            </a:r>
          </a:p>
          <a:p>
            <a:pPr marL="171450" indent="-171450">
              <a:buFont typeface="Arial" panose="020B0604020202020204" pitchFamily="34" charset="0"/>
              <a:buChar char="•"/>
            </a:pPr>
            <a:r>
              <a:rPr lang="en-GB" dirty="0"/>
              <a:t>Work has been ongoing in relation to a partnership audit of Harmful sexual behaviour –a launch event  was held in January which explained to partners the aim of the audit – to gain a fuller understanding of the prevalence of harmful sexual behaviour in North Yorkshire in order to develop a multi agency strategy for identifying and responding to it. Audits have been sent to, and completed by partners – with the finding analysed by the NSPCC. These were shared to partners via a dissemination event on 22</a:t>
            </a:r>
            <a:r>
              <a:rPr lang="en-GB" baseline="30000" dirty="0"/>
              <a:t>nd</a:t>
            </a:r>
            <a:r>
              <a:rPr lang="en-GB" dirty="0"/>
              <a:t> April – this session was recorded and will  added to the YouTube channel for partners to access at a later date. The learning from this audit will be taken to a task and finish group who are working on the development of a new HSB strategy. </a:t>
            </a:r>
          </a:p>
          <a:p>
            <a:pPr marL="171450" indent="-171450">
              <a:buFont typeface="Arial" panose="020B0604020202020204" pitchFamily="34" charset="0"/>
              <a:buChar char="•"/>
            </a:pPr>
            <a:r>
              <a:rPr lang="en-GB" dirty="0" err="1"/>
              <a:t>Ive</a:t>
            </a:r>
            <a:r>
              <a:rPr lang="en-GB" dirty="0"/>
              <a:t> added a QR code that will take you to the Be Aware page on the NYSCP website which will give you more information about harmful sexual behaviour. </a:t>
            </a:r>
          </a:p>
          <a:p>
            <a:pPr marL="171450" indent="-171450">
              <a:buFont typeface="Arial" panose="020B0604020202020204" pitchFamily="34" charset="0"/>
              <a:buChar char="•"/>
            </a:pPr>
            <a:endParaRPr lang="en-GB" dirty="0"/>
          </a:p>
          <a:p>
            <a:pPr marL="171450" indent="-171450">
              <a:buFont typeface="Arial" panose="020B0604020202020204" pitchFamily="34" charset="0"/>
              <a:buChar char="•"/>
            </a:pPr>
            <a:r>
              <a:rPr lang="en-GB" dirty="0"/>
              <a:t>A recent partnership agency audit has focused on multi agency responses to children and young people who have been suspended or excluded from school. The report is currently waiting for final publication following subgroup approval but highlighted key themes around good practice, including recognising neurodiversity, using relational based practice and strength based working as well as positive information sharing. The report recognised areas for development including considering alternative hypothesis for the behaviour of children and exploring the impact of trauma on behaviour. There was also some recommendations based on strengthening multi agency working. The report highlights in each of the 4 cases that were audited; the good practice identified by education professionals and this has been formally recognised through the NYSCP partnership awards. The full report will be available on the NYSCP website later in the spring and will be shared with partners. </a:t>
            </a:r>
          </a:p>
          <a:p>
            <a:pPr marL="171450" indent="-171450">
              <a:buFont typeface="Arial" panose="020B0604020202020204" pitchFamily="34" charset="0"/>
              <a:buChar char="•"/>
            </a:pPr>
            <a:r>
              <a:rPr lang="en-GB" dirty="0"/>
              <a:t>The biennial mandatory NYSCP schools safeguarding audit has been complete for 2022/23 and a report has gone through the subgroup for final approval. This time the online audit completed with schools was supported by a series of face to face discussion panels with a sample of those who completed the audit to give them an opportunity to discuss their audit with panel members and provide evidence of their self assessment scores. The published full report will be available later in the spring. </a:t>
            </a:r>
          </a:p>
          <a:p>
            <a:pPr marL="171450" indent="-171450">
              <a:buFont typeface="Arial" panose="020B0604020202020204" pitchFamily="34" charset="0"/>
              <a:buChar char="•"/>
            </a:pPr>
            <a:r>
              <a:rPr lang="en-GB" dirty="0"/>
              <a:t>There have been numerous documents reviewed by partners this quarter. Practice guidance around domestic abuse and professional curiosity (joined with adults) has been reviewed. There have also been updates to OMGs looking at CAPVA (or child adolescent to parent violence and abuse) and abuse, a snapchat professionals guide and an update to the HEAT toolkit – HEAT being home environment assessment toolkit – a tool used by practitioners to identify those families where here may be early signs of neglect so that prompt actions can be taken to address and support families to improve home conditions and safety for their children. </a:t>
            </a:r>
            <a:r>
              <a:rPr lang="en-GB" dirty="0" err="1"/>
              <a:t>Ive</a:t>
            </a:r>
            <a:r>
              <a:rPr lang="en-GB" dirty="0"/>
              <a:t> added a QR in a later slide that will take you to all the NYSCP practice guidance and OMGs. </a:t>
            </a:r>
          </a:p>
          <a:p>
            <a:pPr marL="171450" indent="-171450">
              <a:buFont typeface="Arial" panose="020B0604020202020204" pitchFamily="34" charset="0"/>
              <a:buChar char="•"/>
            </a:pPr>
            <a:r>
              <a:rPr lang="en-GB" dirty="0"/>
              <a:t>Finally we have a new 7 PB added to the website looking at Child R and the importance of follow up when parents of young babies request advice about potential injuries. This follows the sad case of  child who presented at ED with multiple limb fractures as a result of non accidental injuries – a week prior the mother had contact the midwifery helpline with concerns of a swollen limb of her baby and she advice to go to the GP or ED department but there was no  evidence of mum following this advice (until a week later) – had the call been followed up help could have been sought much sooner. </a:t>
            </a:r>
          </a:p>
          <a:p>
            <a:pPr marL="171450" indent="-171450">
              <a:buFont typeface="Arial" panose="020B0604020202020204" pitchFamily="34" charset="0"/>
              <a:buChar char="•"/>
            </a:pPr>
            <a:endParaRPr lang="en-GB" dirty="0"/>
          </a:p>
          <a:p>
            <a:pPr marL="171450" indent="-171450">
              <a:buFont typeface="Arial" panose="020B0604020202020204" pitchFamily="34" charset="0"/>
              <a:buChar char="•"/>
            </a:pPr>
            <a:endParaRPr lang="en-GB" dirty="0"/>
          </a:p>
          <a:p>
            <a:pPr marL="171450" indent="-171450">
              <a:buFont typeface="Arial" panose="020B0604020202020204" pitchFamily="34" charset="0"/>
              <a:buChar char="•"/>
            </a:pPr>
            <a:endParaRPr lang="en-GB" dirty="0"/>
          </a:p>
        </p:txBody>
      </p:sp>
      <p:sp>
        <p:nvSpPr>
          <p:cNvPr id="4" name="Slide Number Placeholder 3"/>
          <p:cNvSpPr>
            <a:spLocks noGrp="1"/>
          </p:cNvSpPr>
          <p:nvPr>
            <p:ph type="sldNum" sz="quarter" idx="5"/>
          </p:nvPr>
        </p:nvSpPr>
        <p:spPr/>
        <p:txBody>
          <a:bodyPr/>
          <a:lstStyle/>
          <a:p>
            <a:fld id="{32102E09-5A40-4F7E-9267-6845D7A6A9DF}" type="slidenum">
              <a:rPr lang="en-GB" smtClean="0"/>
              <a:t>2</a:t>
            </a:fld>
            <a:endParaRPr lang="en-GB"/>
          </a:p>
        </p:txBody>
      </p:sp>
    </p:spTree>
    <p:extLst>
      <p:ext uri="{BB962C8B-B14F-4D97-AF65-F5344CB8AC3E}">
        <p14:creationId xmlns:p14="http://schemas.microsoft.com/office/powerpoint/2010/main" val="21720939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Calibri" panose="020F0502020204030204" pitchFamily="34" charset="0"/>
                <a:ea typeface="Calibri" panose="020F0502020204030204" pitchFamily="34" charset="0"/>
                <a:cs typeface="Arial" panose="020B0604020202020204" pitchFamily="34" charset="0"/>
              </a:rPr>
              <a:t>Professional curiosity is a regular learning point that arises from both Safeguarding Adult Reviews (SARS), Child Safeguarding Practice Reviews (CSPR) and Domestic Homicide Review (DHRs).  Several recent Safeguarding Practice Reviews undertaken by the NYSCP have found that developing a deeper understanding of family dynamics by asking professionally curious questions may have led to improved outcomes for children and their families.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Calibri" panose="020F0502020204030204" pitchFamily="34" charset="0"/>
                <a:ea typeface="Calibri" panose="020F0502020204030204" pitchFamily="34" charset="0"/>
                <a:cs typeface="Times New Roman" panose="02020603050405020304" pitchFamily="18" charset="0"/>
              </a:rPr>
              <a:t>Professional curiosity is a practice mindset and communication skill that involves exploring and understanding what is happening by asking questions and maintaining an open mind. It is about understanding one’s own responsibility in managing risk and safety and knowing when to act, rather than making assumptions and taking things at face value.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Calibri" panose="020F0502020204030204" pitchFamily="34" charset="0"/>
                <a:ea typeface="Calibri" panose="020F0502020204030204" pitchFamily="34" charset="0"/>
                <a:cs typeface="Arial" panose="020B0604020202020204" pitchFamily="34" charset="0"/>
              </a:rPr>
              <a:t>This guidance may be used to help anyone to gain an understanding of professional curiosity, what it means in practice, and how is can be used to develop deeper and more meaningful relationships with people and develop professional practice. We have broken it down into helpful segments such as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Calibri" panose="020F0502020204030204" pitchFamily="34" charset="0"/>
                <a:ea typeface="Calibri" panose="020F0502020204030204" pitchFamily="34" charset="0"/>
                <a:cs typeface="Arial" panose="020B0604020202020204" pitchFamily="34" charset="0"/>
              </a:rPr>
              <a:t>Such an important learning tool – please promote among teams.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32102E09-5A40-4F7E-9267-6845D7A6A9DF}" type="slidenum">
              <a:rPr lang="en-GB" smtClean="0"/>
              <a:t>3</a:t>
            </a:fld>
            <a:endParaRPr lang="en-GB"/>
          </a:p>
        </p:txBody>
      </p:sp>
    </p:spTree>
    <p:extLst>
      <p:ext uri="{BB962C8B-B14F-4D97-AF65-F5344CB8AC3E}">
        <p14:creationId xmlns:p14="http://schemas.microsoft.com/office/powerpoint/2010/main" val="4439196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March 2024 saw the launch of the Multi Agency and Child Exploitation and Contextual Safeguarding Strategy – the previous strategy has been reviewed by frontline and strategic partners as part of a series of consultation events and this review was used to formulate the new strategic priorities for the next 3 years –based around a 4 P plan of Prepare, Prevent, protect and Pursue</a:t>
            </a:r>
          </a:p>
          <a:p>
            <a:r>
              <a:rPr lang="en-GB" dirty="0"/>
              <a:t>Prepare: Prepare the partnership and wider community in understanding the scope and complexity of child exploitation and risk outside the home</a:t>
            </a:r>
          </a:p>
          <a:p>
            <a:r>
              <a:rPr lang="en-GB" dirty="0"/>
              <a:t>Prevent: Commit to a whole partnership approach to prevention, contextual safeguarding and keeping children safe from exploitation </a:t>
            </a:r>
          </a:p>
          <a:p>
            <a:r>
              <a:rPr lang="en-GB" dirty="0"/>
              <a:t>Protect: To protect and support children at risk of or experiencing exploitation that does not label or blame them for what they are experiencing </a:t>
            </a:r>
          </a:p>
          <a:p>
            <a:r>
              <a:rPr lang="en-GB" dirty="0"/>
              <a:t>Pursue: Actively pursue, disrupt and respond to perpetrators of exploitation and work collectively as a partnership to disrupt the exploitation of children in the places and spaces they are spending their time. </a:t>
            </a:r>
          </a:p>
          <a:p>
            <a:endParaRPr lang="en-GB" dirty="0"/>
          </a:p>
          <a:p>
            <a:r>
              <a:rPr lang="en-GB" dirty="0"/>
              <a:t>I've added the QR which will take you straight to the strategy where you will see the priorities – each supported by a series of multi agency commitments and outcomes. </a:t>
            </a:r>
          </a:p>
        </p:txBody>
      </p:sp>
      <p:sp>
        <p:nvSpPr>
          <p:cNvPr id="4" name="Slide Number Placeholder 3"/>
          <p:cNvSpPr>
            <a:spLocks noGrp="1"/>
          </p:cNvSpPr>
          <p:nvPr>
            <p:ph type="sldNum" sz="quarter" idx="5"/>
          </p:nvPr>
        </p:nvSpPr>
        <p:spPr/>
        <p:txBody>
          <a:bodyPr/>
          <a:lstStyle/>
          <a:p>
            <a:fld id="{32102E09-5A40-4F7E-9267-6845D7A6A9DF}" type="slidenum">
              <a:rPr lang="en-GB" smtClean="0"/>
              <a:t>4</a:t>
            </a:fld>
            <a:endParaRPr lang="en-GB"/>
          </a:p>
        </p:txBody>
      </p:sp>
    </p:spTree>
    <p:extLst>
      <p:ext uri="{BB962C8B-B14F-4D97-AF65-F5344CB8AC3E}">
        <p14:creationId xmlns:p14="http://schemas.microsoft.com/office/powerpoint/2010/main" val="30323945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To support National Child Exploitation Awareness Day (18</a:t>
            </a:r>
            <a:r>
              <a:rPr lang="en-GB" sz="1800" baseline="30000" dirty="0">
                <a:effectLst/>
                <a:latin typeface="Calibri" panose="020F0502020204030204" pitchFamily="34" charset="0"/>
                <a:ea typeface="Calibri" panose="020F0502020204030204" pitchFamily="34" charset="0"/>
                <a:cs typeface="Times New Roman" panose="02020603050405020304" pitchFamily="18" charset="0"/>
              </a:rPr>
              <a:t>th</a:t>
            </a:r>
            <a:r>
              <a:rPr lang="en-GB" sz="1800" dirty="0">
                <a:effectLst/>
                <a:latin typeface="Calibri" panose="020F0502020204030204" pitchFamily="34" charset="0"/>
                <a:ea typeface="Calibri" panose="020F0502020204030204" pitchFamily="34" charset="0"/>
                <a:cs typeface="Times New Roman" panose="02020603050405020304" pitchFamily="18" charset="0"/>
              </a:rPr>
              <a:t> March) and the launch of the new </a:t>
            </a:r>
            <a:r>
              <a:rPr lang="en-GB" sz="18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3"/>
              </a:rPr>
              <a:t>Multi-Agency and Child Exploitation and contextual Safeguarding Strategy</a:t>
            </a:r>
            <a:r>
              <a:rPr lang="en-GB" sz="1800" dirty="0">
                <a:effectLst/>
                <a:latin typeface="Calibri" panose="020F0502020204030204" pitchFamily="34" charset="0"/>
                <a:ea typeface="Calibri" panose="020F0502020204030204" pitchFamily="34" charset="0"/>
                <a:cs typeface="Times New Roman" panose="02020603050405020304" pitchFamily="18" charset="0"/>
              </a:rPr>
              <a:t>, MACE partners were approached to develop a programme of online learning do be delivered to partners throughout the week. </a:t>
            </a: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There was a positive partnership response that enabled 10 sessions to be added to the programme which were offered free to partners online across the week. Sessions included looking at criminal exploitation and girls in gangs, the work of the Ivison trust (formerly PACE) partnership disruption of exploitation, sexually coerced extortion, financial exploitation and many more. </a:t>
            </a: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We had an incredible 350 attendees across the week with amazing feedback of the impact and usefulness of the sessions. </a:t>
            </a: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We also promoted key messages through social media with 2500 people accessing posts over the week </a:t>
            </a: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The sessions were recorded (or in some cases where recording was not possible the slides have been saved) so you can continue to access these resources: See the QR for more details </a:t>
            </a:r>
          </a:p>
          <a:p>
            <a:pPr>
              <a:lnSpc>
                <a:spcPct val="107000"/>
              </a:lnSpc>
              <a:spcAft>
                <a:spcPts val="8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We’ve also updated some resources on the BeAware website: firstly we have guidance and resources on sexually coerced exploitation: </a:t>
            </a:r>
            <a:r>
              <a:rPr lang="en-GB" sz="2800" b="0" i="0" dirty="0">
                <a:solidFill>
                  <a:srgbClr val="535353"/>
                </a:solidFill>
                <a:effectLst/>
                <a:latin typeface="Lato" panose="020F0502020204030203" pitchFamily="34" charset="0"/>
              </a:rPr>
              <a:t>a serious form of blackmail that involves the exploitation of nude, explicit or sensitive images or videos to coerce victims into unwanted actions such as sharing further explicit imagery or paying to prevent further sharing.</a:t>
            </a:r>
          </a:p>
          <a:p>
            <a:pPr>
              <a:lnSpc>
                <a:spcPct val="107000"/>
              </a:lnSpc>
              <a:spcAft>
                <a:spcPts val="800"/>
              </a:spcAft>
            </a:pPr>
            <a:r>
              <a:rPr lang="en-GB" sz="2800" b="0" i="0" dirty="0">
                <a:solidFill>
                  <a:srgbClr val="535353"/>
                </a:solidFill>
                <a:effectLst/>
                <a:latin typeface="Lato" panose="020F0502020204030203" pitchFamily="34" charset="0"/>
                <a:ea typeface="Calibri" panose="020F0502020204030204" pitchFamily="34" charset="0"/>
                <a:cs typeface="Times New Roman" panose="02020603050405020304" pitchFamily="18" charset="0"/>
              </a:rPr>
              <a:t>Alongside this we have added resources on financial exploitation : </a:t>
            </a:r>
            <a:r>
              <a:rPr lang="en-GB" sz="2800" b="0" i="0" dirty="0">
                <a:solidFill>
                  <a:srgbClr val="535353"/>
                </a:solidFill>
                <a:effectLst/>
                <a:latin typeface="Lato" panose="020F0502020204030203" pitchFamily="34" charset="0"/>
              </a:rPr>
              <a:t> a new and evolving form of exploitation, it involves criminals approaching children and young people online through gaming and social media platforms, and in places like shops and cashpoints with offers of quick cash and fake job opportunities, only to use and control their bank accounts to commit fraud and launder money from organised crime. </a:t>
            </a:r>
          </a:p>
          <a:p>
            <a:pPr>
              <a:lnSpc>
                <a:spcPct val="107000"/>
              </a:lnSpc>
              <a:spcAft>
                <a:spcPts val="800"/>
              </a:spcAft>
            </a:pPr>
            <a:r>
              <a:rPr lang="en-GB" sz="2800" b="0" i="0" dirty="0">
                <a:solidFill>
                  <a:srgbClr val="535353"/>
                </a:solidFill>
                <a:effectLst/>
                <a:latin typeface="Lato" panose="020F0502020204030203" pitchFamily="34" charset="0"/>
                <a:ea typeface="Calibri" panose="020F0502020204030204" pitchFamily="34" charset="0"/>
                <a:cs typeface="Times New Roman" panose="02020603050405020304" pitchFamily="18" charset="0"/>
              </a:rPr>
              <a:t>Check out the pages for more information. </a:t>
            </a:r>
          </a:p>
          <a:p>
            <a:pPr>
              <a:lnSpc>
                <a:spcPct val="107000"/>
              </a:lnSpc>
              <a:spcAft>
                <a:spcPts val="800"/>
              </a:spcAft>
            </a:pPr>
            <a:endParaRPr lang="en-GB" sz="2800" b="0" i="0" dirty="0">
              <a:solidFill>
                <a:srgbClr val="535353"/>
              </a:solidFill>
              <a:effectLst/>
              <a:latin typeface="Lato" panose="020F0502020204030203"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2800" b="0" i="0" dirty="0">
                <a:solidFill>
                  <a:srgbClr val="535353"/>
                </a:solidFill>
                <a:effectLst/>
                <a:latin typeface="Lato" panose="020F0502020204030203" pitchFamily="34" charset="0"/>
                <a:ea typeface="Calibri" panose="020F0502020204030204" pitchFamily="34" charset="0"/>
                <a:cs typeface="Times New Roman" panose="02020603050405020304" pitchFamily="18" charset="0"/>
              </a:rPr>
              <a:t>Don’t forget we have some face to face MACE development sessions across the county in June 2024 – a fantastic opportunity to meet with partners in locality areas face to face to develop professional relationships and focus thinking on locality tackling of exploitation – please contact me for more details.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32102E09-5A40-4F7E-9267-6845D7A6A9DF}" type="slidenum">
              <a:rPr lang="en-GB" smtClean="0"/>
              <a:t>5</a:t>
            </a:fld>
            <a:endParaRPr lang="en-GB"/>
          </a:p>
        </p:txBody>
      </p:sp>
    </p:spTree>
    <p:extLst>
      <p:ext uri="{BB962C8B-B14F-4D97-AF65-F5344CB8AC3E}">
        <p14:creationId xmlns:p14="http://schemas.microsoft.com/office/powerpoint/2010/main" val="42214963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Leads us onto the #AskMe Have the conversation campaign This is a </a:t>
            </a:r>
            <a:r>
              <a:rPr lang="en-GB" sz="1200" dirty="0">
                <a:solidFill>
                  <a:srgbClr val="000000"/>
                </a:solidFill>
                <a:effectLst/>
                <a:latin typeface="Arial" panose="020B0604020202020204" pitchFamily="34" charset="0"/>
                <a:ea typeface="Calibri" panose="020F0502020204030204" pitchFamily="34" charset="0"/>
              </a:rPr>
              <a:t>campaign aimed at professionals across North Yorkshire to encourage them to have conversations with new and expectant parents about how they are feeling about a number of aspects of having and caring for a baby. The key messages are derived from a series of common things that are often a concern to new parents and have been developed in conjunction with the learning identified from our recently commissioned thematic review identifying learning from three similar cases of non-accidental injury to non-mobile infants.</a:t>
            </a:r>
            <a:br>
              <a:rPr lang="en-GB" sz="1200" dirty="0">
                <a:solidFill>
                  <a:srgbClr val="000000"/>
                </a:solidFill>
                <a:effectLst/>
                <a:latin typeface="Arial" panose="020B0604020202020204" pitchFamily="34" charset="0"/>
                <a:ea typeface="Calibri" panose="020F0502020204030204" pitchFamily="34" charset="0"/>
              </a:rPr>
            </a:br>
            <a:br>
              <a:rPr lang="en-GB" sz="1200" dirty="0">
                <a:solidFill>
                  <a:srgbClr val="000000"/>
                </a:solidFill>
                <a:effectLst/>
                <a:latin typeface="Arial" panose="020B0604020202020204" pitchFamily="34" charset="0"/>
                <a:ea typeface="Calibri" panose="020F0502020204030204" pitchFamily="34" charset="0"/>
              </a:rPr>
            </a:br>
            <a:r>
              <a:rPr lang="en-GB" sz="1200" dirty="0">
                <a:solidFill>
                  <a:srgbClr val="000000"/>
                </a:solidFill>
                <a:effectLst/>
                <a:latin typeface="Arial" panose="020B0604020202020204" pitchFamily="34" charset="0"/>
                <a:ea typeface="Calibri" panose="020F0502020204030204" pitchFamily="34" charset="0"/>
              </a:rPr>
              <a:t>The campaign is not designed to replace any of the work already undertaken through NYSCP including the work around SUDI, ICON or the resources accessible through the Lullaby Trust. It aims to raise awareness with frontline practitioners of the need to ask parents how they are feeling around aspects of caring for their baby in those crucial first few months of life. The campaign recognises that the arrival of a new baby is a big life changing event, and it can be hard for new parents to share with professionals that they are struggling. It is therefore crucial that frontline practitioners have the confidence to explore with new and expectant parents how they are feeling and how they are coping with these changes.</a:t>
            </a:r>
          </a:p>
          <a:p>
            <a:endParaRPr lang="en-GB" sz="1200" dirty="0">
              <a:solidFill>
                <a:srgbClr val="000000"/>
              </a:solidFill>
              <a:effectLst/>
              <a:latin typeface="Arial" panose="020B0604020202020204" pitchFamily="34" charset="0"/>
              <a:ea typeface="Calibri" panose="020F0502020204030204" pitchFamily="34" charset="0"/>
            </a:endParaRPr>
          </a:p>
          <a:p>
            <a:r>
              <a:rPr lang="en-GB" sz="1200" dirty="0">
                <a:solidFill>
                  <a:srgbClr val="000000"/>
                </a:solidFill>
                <a:effectLst/>
                <a:latin typeface="Arial" panose="020B0604020202020204" pitchFamily="34" charset="0"/>
                <a:ea typeface="Calibri" panose="020F0502020204030204" pitchFamily="34" charset="0"/>
              </a:rPr>
              <a:t>The campaign was launched with a social media presence throughout that week and a masterclass delivered by the 2 designated safeguarding nurses highlighting learning from recent thematic reviews that have lead to the production of the campaign. For those who miss/unable to attend the masterclass it will be available on the YouTube channel. We encourage the promotion of the social media resources and use of the website – follow the QR </a:t>
            </a:r>
            <a:endParaRPr lang="en-GB" dirty="0"/>
          </a:p>
          <a:p>
            <a:endParaRPr lang="en-GB" dirty="0"/>
          </a:p>
          <a:p>
            <a:endParaRPr lang="en-GB" dirty="0"/>
          </a:p>
          <a:p>
            <a:r>
              <a:rPr lang="en-GB" dirty="0"/>
              <a:t>– professional based campaign encouraging conversation – not just about delivering the message. Giving parents an opportunity to talk about their worries and professionals being curious about the lives of the people they are supporting </a:t>
            </a:r>
          </a:p>
          <a:p>
            <a:r>
              <a:rPr lang="en-GB" dirty="0"/>
              <a:t>Collation of key resources – safe sleep (e.g. linked to the Day or Night Sleep right campaign) and national resources </a:t>
            </a:r>
            <a:r>
              <a:rPr lang="en-GB" dirty="0" err="1"/>
              <a:t>e.g</a:t>
            </a:r>
            <a:r>
              <a:rPr lang="en-GB" dirty="0"/>
              <a:t> lullaby trust and the ICON work </a:t>
            </a:r>
          </a:p>
          <a:p>
            <a:endParaRPr lang="en-GB" dirty="0"/>
          </a:p>
          <a:p>
            <a:r>
              <a:rPr lang="en-GB" dirty="0"/>
              <a:t>Masterclass on Wednesday – nearly 100 attended – very good feedback – focus group to measure impact in 3 months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B2C2AF-BA5C-42E1-8609-E482BD1713D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958164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To make you aware of an additional campaign launching in June for volunteers week. A task and finish group was established with VCSE partners to establish communication links between the VCSE and the wider partnership with regards to safeguarding messages </a:t>
            </a:r>
          </a:p>
          <a:p>
            <a:r>
              <a:rPr lang="en-GB" dirty="0"/>
              <a:t>Consultation with VCSE partners – key feedback – ensure there is an understanding of how VCSE partners interact with and receive safeguarding information. Importance of regular and concise information (not overwhelming). Acknowledgement that it is not about making everyone experts but making people aware of key  things and where to access further information. </a:t>
            </a:r>
          </a:p>
          <a:p>
            <a:endParaRPr lang="en-GB" dirty="0"/>
          </a:p>
          <a:p>
            <a:r>
              <a:rPr lang="en-GB" dirty="0"/>
              <a:t>Campaign has been developed…</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Masterclass 7</a:t>
            </a:r>
            <a:r>
              <a:rPr lang="en-GB" baseline="30000" dirty="0"/>
              <a:t>th</a:t>
            </a:r>
            <a:r>
              <a:rPr lang="en-GB" dirty="0"/>
              <a:t> June - Launch of the safeguarding key messages campaign produced by the voluntary, community and social enterprise sector. The session will be delivered by VCSE partners and will be an overview and understanding of safeguarding the VCSE community and how they can work in partnership with other. </a:t>
            </a:r>
          </a:p>
          <a:p>
            <a:endParaRPr lang="en-GB" dirty="0"/>
          </a:p>
        </p:txBody>
      </p:sp>
      <p:sp>
        <p:nvSpPr>
          <p:cNvPr id="4" name="Slide Number Placeholder 3"/>
          <p:cNvSpPr>
            <a:spLocks noGrp="1"/>
          </p:cNvSpPr>
          <p:nvPr>
            <p:ph type="sldNum" sz="quarter" idx="5"/>
          </p:nvPr>
        </p:nvSpPr>
        <p:spPr/>
        <p:txBody>
          <a:bodyPr/>
          <a:lstStyle/>
          <a:p>
            <a:fld id="{32102E09-5A40-4F7E-9267-6845D7A6A9DF}" type="slidenum">
              <a:rPr lang="en-GB" smtClean="0"/>
              <a:t>7</a:t>
            </a:fld>
            <a:endParaRPr lang="en-GB"/>
          </a:p>
        </p:txBody>
      </p:sp>
    </p:spTree>
    <p:extLst>
      <p:ext uri="{BB962C8B-B14F-4D97-AF65-F5344CB8AC3E}">
        <p14:creationId xmlns:p14="http://schemas.microsoft.com/office/powerpoint/2010/main" val="21195175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 reminder to partners that you can access all of our procedures, practice guidance and one minute guides on our website and I've added the QR for you to scan for convenience. We know it can be hard to hold all the safeguarding information, but its key to remember that if you do want to find out more about a particular topic or theme the relevant and up to date e guidance will be available to you here. </a:t>
            </a:r>
          </a:p>
          <a:p>
            <a:r>
              <a:rPr lang="en-GB" dirty="0"/>
              <a:t>Similarly I've added a link to our Training page where you can access information about all upcoming training courses available to partners. </a:t>
            </a:r>
          </a:p>
          <a:p>
            <a:r>
              <a:rPr lang="en-GB" dirty="0"/>
              <a:t>Upcoming masterclasses –Our next masterclass will now be in June and will be the Launch of the safeguarding key messages campaign produced by the voluntary, community and social enterprise sector. The session will be delivered by VCSE partners and will be an overview and understanding of safeguarding the VCSE community and how they can work in partnership with other. </a:t>
            </a:r>
          </a:p>
          <a:p>
            <a:r>
              <a:rPr lang="en-GB" dirty="0"/>
              <a:t>Later in the year we will look to hold sessions exploring learning from partnership case reviews and audits, the Home Environment Assessment Tool, and professional curiosity. As always please do get in touch if there are any further topics you would like us to consider. </a:t>
            </a:r>
          </a:p>
          <a:p>
            <a:endParaRPr lang="en-GB" dirty="0"/>
          </a:p>
        </p:txBody>
      </p:sp>
      <p:sp>
        <p:nvSpPr>
          <p:cNvPr id="4" name="Slide Number Placeholder 3"/>
          <p:cNvSpPr>
            <a:spLocks noGrp="1"/>
          </p:cNvSpPr>
          <p:nvPr>
            <p:ph type="sldNum" sz="quarter" idx="5"/>
          </p:nvPr>
        </p:nvSpPr>
        <p:spPr/>
        <p:txBody>
          <a:bodyPr/>
          <a:lstStyle/>
          <a:p>
            <a:fld id="{32102E09-5A40-4F7E-9267-6845D7A6A9DF}" type="slidenum">
              <a:rPr lang="en-GB" smtClean="0"/>
              <a:t>9</a:t>
            </a:fld>
            <a:endParaRPr lang="en-GB"/>
          </a:p>
        </p:txBody>
      </p:sp>
    </p:spTree>
    <p:extLst>
      <p:ext uri="{BB962C8B-B14F-4D97-AF65-F5344CB8AC3E}">
        <p14:creationId xmlns:p14="http://schemas.microsoft.com/office/powerpoint/2010/main" val="141205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 reminder to partners that Safeguarding week is in June (17</a:t>
            </a:r>
            <a:r>
              <a:rPr lang="en-GB" baseline="30000" dirty="0"/>
              <a:t>th</a:t>
            </a:r>
            <a:r>
              <a:rPr lang="en-GB" dirty="0"/>
              <a:t> 21</a:t>
            </a:r>
            <a:r>
              <a:rPr lang="en-GB" baseline="30000" dirty="0"/>
              <a:t>st</a:t>
            </a:r>
            <a:r>
              <a:rPr lang="en-GB" dirty="0"/>
              <a:t>) with a focus on safeguarding being everyone's responsibility. </a:t>
            </a:r>
          </a:p>
          <a:p>
            <a:r>
              <a:rPr lang="en-GB" dirty="0"/>
              <a:t>A task and finish group is currently putting an agenda of safeguarding training and activities in place for the week. If there are any ideas you would like to be covered as part of the programme please get in touch. </a:t>
            </a:r>
          </a:p>
          <a:p>
            <a:r>
              <a:rPr lang="en-GB" dirty="0"/>
              <a:t>The QR takes you to the North Yorkshire adult safeguarding board page – where the programme will be released in due course. </a:t>
            </a:r>
          </a:p>
        </p:txBody>
      </p:sp>
      <p:sp>
        <p:nvSpPr>
          <p:cNvPr id="4" name="Slide Number Placeholder 3"/>
          <p:cNvSpPr>
            <a:spLocks noGrp="1"/>
          </p:cNvSpPr>
          <p:nvPr>
            <p:ph type="sldNum" sz="quarter" idx="5"/>
          </p:nvPr>
        </p:nvSpPr>
        <p:spPr/>
        <p:txBody>
          <a:bodyPr/>
          <a:lstStyle/>
          <a:p>
            <a:fld id="{32102E09-5A40-4F7E-9267-6845D7A6A9DF}" type="slidenum">
              <a:rPr lang="en-GB" smtClean="0"/>
              <a:t>10</a:t>
            </a:fld>
            <a:endParaRPr lang="en-GB"/>
          </a:p>
        </p:txBody>
      </p:sp>
    </p:spTree>
    <p:extLst>
      <p:ext uri="{BB962C8B-B14F-4D97-AF65-F5344CB8AC3E}">
        <p14:creationId xmlns:p14="http://schemas.microsoft.com/office/powerpoint/2010/main" val="2605073495"/>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3.png"/><Relationship Id="rId4" Type="http://schemas.microsoft.com/office/2007/relationships/hdphoto" Target="../media/hdphoto1.wdp"/></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399" y="1950847"/>
            <a:ext cx="10363200" cy="1470025"/>
          </a:xfrm>
        </p:spPr>
        <p:txBody>
          <a:bodyPr/>
          <a:lstStyle>
            <a:lvl1pPr>
              <a:defRPr>
                <a:solidFill>
                  <a:schemeClr val="tx1"/>
                </a:solidFill>
                <a:effectLst/>
              </a:defRPr>
            </a:lvl1pPr>
          </a:lstStyle>
          <a:p>
            <a:r>
              <a:rPr lang="en-US"/>
              <a:t>Click to edit Master title style</a:t>
            </a:r>
            <a:endParaRPr lang="en-GB" dirty="0"/>
          </a:p>
        </p:txBody>
      </p:sp>
      <p:sp>
        <p:nvSpPr>
          <p:cNvPr id="3" name="Subtitle 2"/>
          <p:cNvSpPr>
            <a:spLocks noGrp="1"/>
          </p:cNvSpPr>
          <p:nvPr>
            <p:ph type="subTitle" idx="1"/>
          </p:nvPr>
        </p:nvSpPr>
        <p:spPr>
          <a:xfrm>
            <a:off x="1828799" y="3961598"/>
            <a:ext cx="85344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dirty="0"/>
          </a:p>
        </p:txBody>
      </p:sp>
      <p:pic>
        <p:nvPicPr>
          <p:cNvPr id="4" name="Picture 3"/>
          <p:cNvPicPr>
            <a:picLocks noChangeAspect="1"/>
          </p:cNvPicPr>
          <p:nvPr/>
        </p:nvPicPr>
        <p:blipFill>
          <a:blip r:embed="rId2" cstate="print">
            <a:extLst>
              <a:ext uri="{BEBA8EAE-BF5A-486C-A8C5-ECC9F3942E4B}">
                <a14:imgProps xmlns:a14="http://schemas.microsoft.com/office/drawing/2010/main">
                  <a14:imgLayer r:embed="rId3">
                    <a14:imgEffect>
                      <a14:colorTemperature colorTemp="4700"/>
                    </a14:imgEffect>
                  </a14:imgLayer>
                </a14:imgProps>
              </a:ext>
              <a:ext uri="{28A0092B-C50C-407E-A947-70E740481C1C}">
                <a14:useLocalDpi xmlns:a14="http://schemas.microsoft.com/office/drawing/2010/main" val="0"/>
              </a:ext>
            </a:extLst>
          </a:blip>
          <a:stretch>
            <a:fillRect/>
          </a:stretch>
        </p:blipFill>
        <p:spPr>
          <a:xfrm>
            <a:off x="3823204" y="168928"/>
            <a:ext cx="4545590" cy="991657"/>
          </a:xfrm>
          <a:prstGeom prst="rect">
            <a:avLst/>
          </a:prstGeom>
        </p:spPr>
      </p:pic>
      <p:sp>
        <p:nvSpPr>
          <p:cNvPr id="6" name="Slide Number Placeholder 5"/>
          <p:cNvSpPr>
            <a:spLocks noGrp="1"/>
          </p:cNvSpPr>
          <p:nvPr>
            <p:ph type="sldNum" sz="quarter" idx="4"/>
          </p:nvPr>
        </p:nvSpPr>
        <p:spPr>
          <a:xfrm>
            <a:off x="4673600" y="6531757"/>
            <a:ext cx="2844800" cy="267927"/>
          </a:xfrm>
          <a:prstGeom prst="rect">
            <a:avLst/>
          </a:prstGeom>
        </p:spPr>
        <p:txBody>
          <a:bodyPr/>
          <a:lstStyle>
            <a:lvl1pPr>
              <a:defRPr sz="1000">
                <a:solidFill>
                  <a:schemeClr val="bg1"/>
                </a:solidFill>
                <a:latin typeface="Arial Black" panose="020B0A04020102020204" pitchFamily="34" charset="0"/>
              </a:defRPr>
            </a:lvl1pPr>
          </a:lstStyle>
          <a:p>
            <a:fld id="{5B99F7FF-0711-4A57-9596-1EA2EE7A3F69}" type="slidenum">
              <a:rPr lang="en-GB" smtClean="0"/>
              <a:t>‹#›</a:t>
            </a:fld>
            <a:endParaRPr lang="en-GB"/>
          </a:p>
        </p:txBody>
      </p:sp>
      <p:pic>
        <p:nvPicPr>
          <p:cNvPr id="7" name="Picture 6">
            <a:extLst>
              <a:ext uri="{FF2B5EF4-FFF2-40B4-BE49-F238E27FC236}">
                <a16:creationId xmlns:a16="http://schemas.microsoft.com/office/drawing/2014/main" id="{69B38675-9BDE-4951-A667-C7CF08887F9D}"/>
              </a:ext>
            </a:extLst>
          </p:cNvPr>
          <p:cNvPicPr>
            <a:picLocks noChangeAspect="1"/>
          </p:cNvPicPr>
          <p:nvPr userDrawn="1"/>
        </p:nvPicPr>
        <p:blipFill>
          <a:blip r:embed="rId4"/>
          <a:stretch>
            <a:fillRect/>
          </a:stretch>
        </p:blipFill>
        <p:spPr>
          <a:xfrm>
            <a:off x="0" y="6474620"/>
            <a:ext cx="12192000" cy="428904"/>
          </a:xfrm>
          <a:prstGeom prst="rect">
            <a:avLst/>
          </a:prstGeom>
        </p:spPr>
      </p:pic>
    </p:spTree>
    <p:extLst>
      <p:ext uri="{BB962C8B-B14F-4D97-AF65-F5344CB8AC3E}">
        <p14:creationId xmlns:p14="http://schemas.microsoft.com/office/powerpoint/2010/main" val="8334734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Blank Layout, Page number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20635311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Rectangle 2"/>
          <p:cNvSpPr>
            <a:spLocks noGrp="1" noChangeArrowheads="1"/>
          </p:cNvSpPr>
          <p:nvPr>
            <p:ph type="ctrTitle" hasCustomPrompt="1"/>
          </p:nvPr>
        </p:nvSpPr>
        <p:spPr>
          <a:xfrm>
            <a:off x="342901" y="4860310"/>
            <a:ext cx="11518900" cy="553998"/>
          </a:xfrm>
          <a:prstGeom prst="rect">
            <a:avLst/>
          </a:prstGeom>
        </p:spPr>
        <p:txBody>
          <a:bodyPr>
            <a:spAutoFit/>
          </a:bodyPr>
          <a:lstStyle>
            <a:lvl1pPr algn="ctr">
              <a:defRPr sz="3000" b="1">
                <a:solidFill>
                  <a:srgbClr val="144D8E"/>
                </a:solidFill>
                <a:latin typeface="Arial" panose="020B0604020202020204" pitchFamily="34" charset="0"/>
                <a:cs typeface="Arial" panose="020B0604020202020204" pitchFamily="34" charset="0"/>
              </a:defRPr>
            </a:lvl1pPr>
          </a:lstStyle>
          <a:p>
            <a:pPr lvl="0"/>
            <a:r>
              <a:rPr lang="en-US" altLang="en-US" noProof="0" dirty="0"/>
              <a:t>Click to edit title</a:t>
            </a:r>
          </a:p>
        </p:txBody>
      </p:sp>
    </p:spTree>
    <p:extLst>
      <p:ext uri="{BB962C8B-B14F-4D97-AF65-F5344CB8AC3E}">
        <p14:creationId xmlns:p14="http://schemas.microsoft.com/office/powerpoint/2010/main" val="3193054742"/>
      </p:ext>
    </p:extLst>
  </p:cSld>
  <p:clrMapOvr>
    <a:masterClrMapping/>
  </p:clrMapOvr>
  <p:extLst>
    <p:ext uri="{DCECCB84-F9BA-43D5-87BE-67443E8EF086}">
      <p15:sldGuideLst xmlns:p15="http://schemas.microsoft.com/office/powerpoint/2012/main">
        <p15:guide id="1" orient="horz" pos="2160">
          <p15:clr>
            <a:srgbClr val="FBAE40"/>
          </p15:clr>
        </p15:guide>
        <p15:guide id="2" pos="26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1_Content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Rectangle 2"/>
          <p:cNvSpPr>
            <a:spLocks noGrp="1" noChangeArrowheads="1"/>
          </p:cNvSpPr>
          <p:nvPr>
            <p:ph type="ctrTitle" hasCustomPrompt="1"/>
          </p:nvPr>
        </p:nvSpPr>
        <p:spPr>
          <a:xfrm>
            <a:off x="355721" y="2137207"/>
            <a:ext cx="11506077" cy="553998"/>
          </a:xfrm>
          <a:prstGeom prst="rect">
            <a:avLst/>
          </a:prstGeom>
        </p:spPr>
        <p:txBody>
          <a:bodyPr>
            <a:spAutoFit/>
          </a:bodyPr>
          <a:lstStyle>
            <a:lvl1pPr>
              <a:defRPr sz="3000" b="0">
                <a:solidFill>
                  <a:srgbClr val="144D8E"/>
                </a:solidFill>
                <a:latin typeface="Arial" panose="020B0604020202020204" pitchFamily="34" charset="0"/>
                <a:cs typeface="Arial" panose="020B0604020202020204" pitchFamily="34" charset="0"/>
              </a:defRPr>
            </a:lvl1pPr>
          </a:lstStyle>
          <a:p>
            <a:pPr lvl="0"/>
            <a:r>
              <a:rPr lang="en-US" altLang="en-US" noProof="0" dirty="0"/>
              <a:t>Click to edit main title</a:t>
            </a:r>
          </a:p>
        </p:txBody>
      </p:sp>
      <p:sp>
        <p:nvSpPr>
          <p:cNvPr id="14" name="Rectangle 3"/>
          <p:cNvSpPr>
            <a:spLocks noGrp="1" noChangeArrowheads="1"/>
          </p:cNvSpPr>
          <p:nvPr>
            <p:ph type="subTitle" idx="1" hasCustomPrompt="1"/>
          </p:nvPr>
        </p:nvSpPr>
        <p:spPr>
          <a:xfrm>
            <a:off x="355720" y="2857499"/>
            <a:ext cx="11506079" cy="369332"/>
          </a:xfrm>
          <a:prstGeom prst="rect">
            <a:avLst/>
          </a:prstGeom>
        </p:spPr>
        <p:txBody>
          <a:bodyPr>
            <a:spAutoFit/>
          </a:bodyPr>
          <a:lstStyle>
            <a:lvl1pPr marL="257175" marR="0" indent="-257175" algn="just" defTabSz="685800" rtl="0" eaLnBrk="1" fontAlgn="base" latinLnBrk="0" hangingPunct="1">
              <a:lnSpc>
                <a:spcPct val="100000"/>
              </a:lnSpc>
              <a:spcBef>
                <a:spcPct val="20000"/>
              </a:spcBef>
              <a:spcAft>
                <a:spcPct val="0"/>
              </a:spcAft>
              <a:buClr>
                <a:srgbClr val="2C4592"/>
              </a:buClr>
              <a:buSzPct val="50000"/>
              <a:buFont typeface="Wingdings" pitchFamily="2" charset="2"/>
              <a:buNone/>
              <a:tabLst/>
              <a:defRPr kumimoji="0" lang="en-GB" altLang="en-US" sz="1800" b="0" i="0" u="none" strike="noStrike" kern="1200" cap="none" spc="0" normalizeH="0" baseline="0" noProof="0">
                <a:ln>
                  <a:noFill/>
                </a:ln>
                <a:solidFill>
                  <a:srgbClr val="000000"/>
                </a:solidFill>
                <a:effectLst/>
                <a:uLnTx/>
                <a:uFillTx/>
                <a:latin typeface="Arial"/>
              </a:defRPr>
            </a:lvl1pPr>
            <a:lvl2pPr marL="557213" marR="0" indent="-214313" algn="just" defTabSz="685800" rtl="0" eaLnBrk="1" fontAlgn="base" latinLnBrk="0" hangingPunct="1">
              <a:lnSpc>
                <a:spcPct val="100000"/>
              </a:lnSpc>
              <a:spcBef>
                <a:spcPct val="20000"/>
              </a:spcBef>
              <a:spcAft>
                <a:spcPct val="0"/>
              </a:spcAft>
              <a:buClr>
                <a:srgbClr val="2C4592"/>
              </a:buClr>
              <a:buSzPct val="50000"/>
              <a:buFont typeface="Wingdings" pitchFamily="2" charset="2"/>
              <a:buChar char="l"/>
              <a:tabLst/>
              <a:defRPr/>
            </a:lvl2pPr>
          </a:lstStyle>
          <a:p>
            <a:pPr lvl="0"/>
            <a:r>
              <a:rPr lang="en-US" altLang="en-US" noProof="0" dirty="0"/>
              <a:t>Click to edit subtitle</a:t>
            </a:r>
            <a:endParaRPr kumimoji="0" lang="en-GB" altLang="en-US" sz="1050" b="0" i="0" u="none" strike="noStrike" kern="1200" cap="none" spc="0" normalizeH="0" baseline="0" noProof="0" dirty="0">
              <a:ln>
                <a:noFill/>
              </a:ln>
              <a:solidFill>
                <a:srgbClr val="000000"/>
              </a:solidFill>
              <a:effectLst/>
              <a:uLnTx/>
              <a:uFillTx/>
              <a:latin typeface="+mn-lt"/>
              <a:ea typeface="+mn-ea"/>
              <a:cs typeface="+mn-cs"/>
            </a:endParaRPr>
          </a:p>
        </p:txBody>
      </p:sp>
      <p:sp>
        <p:nvSpPr>
          <p:cNvPr id="3" name="Text Placeholder 2"/>
          <p:cNvSpPr>
            <a:spLocks noGrp="1"/>
          </p:cNvSpPr>
          <p:nvPr>
            <p:ph type="body" sz="quarter" idx="10" hasCustomPrompt="1"/>
          </p:nvPr>
        </p:nvSpPr>
        <p:spPr>
          <a:xfrm>
            <a:off x="355600" y="3482985"/>
            <a:ext cx="11506200" cy="892552"/>
          </a:xfrm>
          <a:prstGeom prst="rect">
            <a:avLst/>
          </a:prstGeom>
        </p:spPr>
        <p:txBody>
          <a:bodyPr>
            <a:spAutoFit/>
          </a:bodyPr>
          <a:lstStyle>
            <a:lvl1pPr marL="0" indent="0">
              <a:buNone/>
              <a:defRPr sz="1600"/>
            </a:lvl1pPr>
            <a:lvl2pPr>
              <a:defRPr sz="1600"/>
            </a:lvl2pPr>
            <a:lvl3pPr>
              <a:defRPr sz="1400"/>
            </a:lvl3pPr>
          </a:lstStyle>
          <a:p>
            <a:pPr lvl="0"/>
            <a:r>
              <a:rPr lang="en-US" dirty="0"/>
              <a:t>Click to edit body text</a:t>
            </a:r>
          </a:p>
          <a:p>
            <a:pPr lvl="1"/>
            <a:r>
              <a:rPr lang="en-US" dirty="0"/>
              <a:t>Second level</a:t>
            </a:r>
          </a:p>
          <a:p>
            <a:pPr lvl="2"/>
            <a:r>
              <a:rPr lang="en-US" dirty="0"/>
              <a:t>Third level</a:t>
            </a:r>
          </a:p>
        </p:txBody>
      </p:sp>
    </p:spTree>
    <p:extLst>
      <p:ext uri="{BB962C8B-B14F-4D97-AF65-F5344CB8AC3E}">
        <p14:creationId xmlns:p14="http://schemas.microsoft.com/office/powerpoint/2010/main" val="948856115"/>
      </p:ext>
    </p:extLst>
  </p:cSld>
  <p:clrMapOvr>
    <a:masterClrMapping/>
  </p:clrMapOvr>
  <p:extLst>
    <p:ext uri="{DCECCB84-F9BA-43D5-87BE-67443E8EF086}">
      <p15:sldGuideLst xmlns:p15="http://schemas.microsoft.com/office/powerpoint/2012/main">
        <p15:guide id="2" pos="26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399" y="1950847"/>
            <a:ext cx="10363200" cy="1470025"/>
          </a:xfrm>
        </p:spPr>
        <p:txBody>
          <a:bodyPr/>
          <a:lstStyle>
            <a:lvl1pPr>
              <a:defRPr>
                <a:solidFill>
                  <a:schemeClr val="tx1"/>
                </a:solidFill>
                <a:effectLst/>
              </a:defRPr>
            </a:lvl1pPr>
          </a:lstStyle>
          <a:p>
            <a:r>
              <a:rPr lang="en-US"/>
              <a:t>Click to edit Master title style</a:t>
            </a:r>
            <a:endParaRPr lang="en-GB" dirty="0"/>
          </a:p>
        </p:txBody>
      </p:sp>
      <p:sp>
        <p:nvSpPr>
          <p:cNvPr id="3" name="Subtitle 2"/>
          <p:cNvSpPr>
            <a:spLocks noGrp="1"/>
          </p:cNvSpPr>
          <p:nvPr>
            <p:ph type="subTitle" idx="1"/>
          </p:nvPr>
        </p:nvSpPr>
        <p:spPr>
          <a:xfrm>
            <a:off x="1828799" y="3961598"/>
            <a:ext cx="85344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23204" y="168928"/>
            <a:ext cx="4545590" cy="991657"/>
          </a:xfrm>
          <a:prstGeom prst="rect">
            <a:avLst/>
          </a:prstGeom>
        </p:spPr>
      </p:pic>
      <p:sp>
        <p:nvSpPr>
          <p:cNvPr id="6" name="Slide Number Placeholder 5"/>
          <p:cNvSpPr>
            <a:spLocks noGrp="1"/>
          </p:cNvSpPr>
          <p:nvPr>
            <p:ph type="sldNum" sz="quarter" idx="4"/>
          </p:nvPr>
        </p:nvSpPr>
        <p:spPr>
          <a:xfrm>
            <a:off x="4673600" y="6531757"/>
            <a:ext cx="2844800" cy="267927"/>
          </a:xfrm>
          <a:prstGeom prst="rect">
            <a:avLst/>
          </a:prstGeom>
        </p:spPr>
        <p:txBody>
          <a:bodyPr/>
          <a:lstStyle>
            <a:lvl1pPr>
              <a:defRPr sz="1000">
                <a:solidFill>
                  <a:schemeClr val="bg1"/>
                </a:solidFill>
                <a:latin typeface="Arial Black" panose="020B0A04020102020204" pitchFamily="34" charset="0"/>
              </a:defRPr>
            </a:lvl1pPr>
          </a:lstStyle>
          <a:p>
            <a:fld id="{23A2A65B-9F40-4EE2-9171-8FC4FD30A1C1}" type="slidenum">
              <a:rPr lang="en-GB" smtClean="0"/>
              <a:t>‹#›</a:t>
            </a:fld>
            <a:endParaRPr lang="en-GB"/>
          </a:p>
        </p:txBody>
      </p:sp>
    </p:spTree>
    <p:extLst>
      <p:ext uri="{BB962C8B-B14F-4D97-AF65-F5344CB8AC3E}">
        <p14:creationId xmlns:p14="http://schemas.microsoft.com/office/powerpoint/2010/main" val="459831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Slide Number Placeholder 5"/>
          <p:cNvSpPr>
            <a:spLocks noGrp="1"/>
          </p:cNvSpPr>
          <p:nvPr>
            <p:ph type="sldNum" sz="quarter" idx="4"/>
          </p:nvPr>
        </p:nvSpPr>
        <p:spPr>
          <a:xfrm>
            <a:off x="4673600" y="6531757"/>
            <a:ext cx="2844800" cy="267927"/>
          </a:xfrm>
          <a:prstGeom prst="rect">
            <a:avLst/>
          </a:prstGeom>
        </p:spPr>
        <p:txBody>
          <a:bodyPr/>
          <a:lstStyle>
            <a:lvl1pPr>
              <a:defRPr sz="1000">
                <a:solidFill>
                  <a:schemeClr val="bg1"/>
                </a:solidFill>
                <a:latin typeface="Arial Black" panose="020B0A04020102020204" pitchFamily="34" charset="0"/>
              </a:defRPr>
            </a:lvl1pPr>
          </a:lstStyle>
          <a:p>
            <a:fld id="{23A2A65B-9F40-4EE2-9171-8FC4FD30A1C1}" type="slidenum">
              <a:rPr lang="en-GB" smtClean="0"/>
              <a:t>‹#›</a:t>
            </a:fld>
            <a:endParaRPr lang="en-GB"/>
          </a:p>
        </p:txBody>
      </p:sp>
    </p:spTree>
    <p:extLst>
      <p:ext uri="{BB962C8B-B14F-4D97-AF65-F5344CB8AC3E}">
        <p14:creationId xmlns:p14="http://schemas.microsoft.com/office/powerpoint/2010/main" val="42123481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15" name="Rectangle 14"/>
          <p:cNvSpPr/>
          <p:nvPr/>
        </p:nvSpPr>
        <p:spPr>
          <a:xfrm>
            <a:off x="1" y="6473442"/>
            <a:ext cx="12200709" cy="384558"/>
          </a:xfrm>
          <a:prstGeom prst="rect">
            <a:avLst/>
          </a:prstGeom>
          <a:solidFill>
            <a:srgbClr val="205CAA"/>
          </a:solidFill>
          <a:ln>
            <a:noFill/>
          </a:ln>
        </p:spPr>
        <p:style>
          <a:lnRef idx="0">
            <a:scrgbClr r="0" g="0" b="0"/>
          </a:lnRef>
          <a:fillRef idx="0">
            <a:scrgbClr r="0" g="0" b="0"/>
          </a:fillRef>
          <a:effectRef idx="0">
            <a:scrgbClr r="0" g="0" b="0"/>
          </a:effectRef>
          <a:fontRef idx="minor">
            <a:schemeClr val="accent6"/>
          </a:fontRef>
        </p:style>
        <p:txBody>
          <a:bodyPr rtlCol="0" anchor="ctr"/>
          <a:lstStyle/>
          <a:p>
            <a:pPr algn="ctr"/>
            <a:endParaRPr lang="en-GB">
              <a:ln>
                <a:solidFill>
                  <a:srgbClr val="205CAA"/>
                </a:solidFill>
              </a:ln>
            </a:endParaRPr>
          </a:p>
        </p:txBody>
      </p:sp>
      <p:sp>
        <p:nvSpPr>
          <p:cNvPr id="17" name="Slide Number Placeholder 5"/>
          <p:cNvSpPr txBox="1">
            <a:spLocks/>
          </p:cNvSpPr>
          <p:nvPr/>
        </p:nvSpPr>
        <p:spPr>
          <a:xfrm>
            <a:off x="9235630" y="6531757"/>
            <a:ext cx="2844800" cy="267927"/>
          </a:xfrm>
          <a:prstGeom prst="rect">
            <a:avLst/>
          </a:prstGeom>
        </p:spPr>
        <p:txBody>
          <a:bodyP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GB" b="0" dirty="0">
                <a:solidFill>
                  <a:schemeClr val="bg1"/>
                </a:solidFill>
                <a:latin typeface="Arial Black" panose="020B0A04020102020204" pitchFamily="34" charset="0"/>
              </a:rPr>
              <a:t>Follow us on Twitter</a:t>
            </a:r>
            <a:r>
              <a:rPr lang="en-GB" b="0" baseline="0" dirty="0">
                <a:solidFill>
                  <a:schemeClr val="bg1"/>
                </a:solidFill>
                <a:latin typeface="Arial Black" panose="020B0A04020102020204" pitchFamily="34" charset="0"/>
              </a:rPr>
              <a:t> </a:t>
            </a:r>
            <a:r>
              <a:rPr lang="en-GB" b="0" dirty="0">
                <a:solidFill>
                  <a:schemeClr val="bg1"/>
                </a:solidFill>
                <a:latin typeface="Arial Black" panose="020B0A04020102020204" pitchFamily="34" charset="0"/>
              </a:rPr>
              <a:t>@NYSCP1</a:t>
            </a:r>
          </a:p>
        </p:txBody>
      </p:sp>
      <p:pic>
        <p:nvPicPr>
          <p:cNvPr id="18" name="Picture 17" descr="433MHz RF communication from a Raspberry Pi | Behind The ..."/>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30971" y="6531757"/>
            <a:ext cx="243635" cy="243635"/>
          </a:xfrm>
          <a:prstGeom prst="rect">
            <a:avLst/>
          </a:prstGeom>
        </p:spPr>
      </p:pic>
      <p:sp>
        <p:nvSpPr>
          <p:cNvPr id="19" name="Slide Number Placeholder 5"/>
          <p:cNvSpPr txBox="1">
            <a:spLocks/>
          </p:cNvSpPr>
          <p:nvPr/>
        </p:nvSpPr>
        <p:spPr>
          <a:xfrm>
            <a:off x="111570" y="6531757"/>
            <a:ext cx="2844800" cy="267927"/>
          </a:xfrm>
          <a:prstGeom prst="rect">
            <a:avLst/>
          </a:prstGeom>
        </p:spPr>
        <p:txBody>
          <a:bodyP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b="0" dirty="0">
                <a:solidFill>
                  <a:schemeClr val="bg1"/>
                </a:solidFill>
                <a:latin typeface="Arial Black" panose="020B0A04020102020204" pitchFamily="34" charset="0"/>
              </a:rPr>
              <a:t>www.SafeguardingChildren.co.uk</a:t>
            </a:r>
          </a:p>
        </p:txBody>
      </p:sp>
      <p:pic>
        <p:nvPicPr>
          <p:cNvPr id="20" name="Picture 19"/>
          <p:cNvPicPr>
            <a:picLocks noChangeAspect="1"/>
          </p:cNvPicPr>
          <p:nvPr/>
        </p:nvPicPr>
        <p:blipFill rotWithShape="1">
          <a:blip r:embed="rId3"/>
          <a:srcRect l="6993" r="46979"/>
          <a:stretch/>
        </p:blipFill>
        <p:spPr>
          <a:xfrm>
            <a:off x="-1" y="-34184"/>
            <a:ext cx="12192001" cy="1873315"/>
          </a:xfrm>
          <a:prstGeom prst="rect">
            <a:avLst/>
          </a:prstGeom>
        </p:spPr>
      </p:pic>
      <p:sp>
        <p:nvSpPr>
          <p:cNvPr id="2" name="Title 1"/>
          <p:cNvSpPr>
            <a:spLocks noGrp="1"/>
          </p:cNvSpPr>
          <p:nvPr>
            <p:ph type="title"/>
          </p:nvPr>
        </p:nvSpPr>
        <p:spPr>
          <a:xfrm>
            <a:off x="1108363" y="512748"/>
            <a:ext cx="10363200" cy="916186"/>
          </a:xfrm>
        </p:spPr>
        <p:txBody>
          <a:bodyPr anchor="t"/>
          <a:lstStyle>
            <a:lvl1pPr algn="l">
              <a:defRPr sz="4000" b="1" cap="all"/>
            </a:lvl1pPr>
          </a:lstStyle>
          <a:p>
            <a:r>
              <a:rPr lang="en-US"/>
              <a:t>Click to edit Master title style</a:t>
            </a:r>
            <a:endParaRPr lang="en-GB" dirty="0"/>
          </a:p>
        </p:txBody>
      </p:sp>
      <p:sp>
        <p:nvSpPr>
          <p:cNvPr id="11" name="Slide Number Placeholder 5"/>
          <p:cNvSpPr>
            <a:spLocks noGrp="1"/>
          </p:cNvSpPr>
          <p:nvPr>
            <p:ph type="sldNum" sz="quarter" idx="4"/>
          </p:nvPr>
        </p:nvSpPr>
        <p:spPr>
          <a:xfrm>
            <a:off x="4673600" y="6531757"/>
            <a:ext cx="2844800" cy="267927"/>
          </a:xfrm>
          <a:prstGeom prst="rect">
            <a:avLst/>
          </a:prstGeom>
        </p:spPr>
        <p:txBody>
          <a:bodyPr/>
          <a:lstStyle>
            <a:lvl1pPr>
              <a:defRPr sz="1000">
                <a:solidFill>
                  <a:schemeClr val="bg1"/>
                </a:solidFill>
                <a:latin typeface="Arial Black" panose="020B0A04020102020204" pitchFamily="34" charset="0"/>
              </a:defRPr>
            </a:lvl1pPr>
          </a:lstStyle>
          <a:p>
            <a:fld id="{23A2A65B-9F40-4EE2-9171-8FC4FD30A1C1}" type="slidenum">
              <a:rPr lang="en-GB" smtClean="0"/>
              <a:t>‹#›</a:t>
            </a:fld>
            <a:endParaRPr lang="en-GB"/>
          </a:p>
        </p:txBody>
      </p:sp>
    </p:spTree>
    <p:extLst>
      <p:ext uri="{BB962C8B-B14F-4D97-AF65-F5344CB8AC3E}">
        <p14:creationId xmlns:p14="http://schemas.microsoft.com/office/powerpoint/2010/main" val="36332384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0" name="Rectangle 9"/>
          <p:cNvSpPr/>
          <p:nvPr/>
        </p:nvSpPr>
        <p:spPr>
          <a:xfrm>
            <a:off x="0" y="0"/>
            <a:ext cx="12192000" cy="1166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sz="quarter" idx="4"/>
          </p:nvPr>
        </p:nvSpPr>
        <p:spPr>
          <a:xfrm>
            <a:off x="4673600" y="6531757"/>
            <a:ext cx="2844800" cy="267927"/>
          </a:xfrm>
          <a:prstGeom prst="rect">
            <a:avLst/>
          </a:prstGeom>
        </p:spPr>
        <p:txBody>
          <a:bodyPr/>
          <a:lstStyle>
            <a:lvl1pPr>
              <a:defRPr sz="1000">
                <a:solidFill>
                  <a:schemeClr val="bg1"/>
                </a:solidFill>
                <a:latin typeface="Arial Black" panose="020B0A04020102020204" pitchFamily="34" charset="0"/>
              </a:defRPr>
            </a:lvl1pPr>
          </a:lstStyle>
          <a:p>
            <a:fld id="{23A2A65B-9F40-4EE2-9171-8FC4FD30A1C1}" type="slidenum">
              <a:rPr lang="en-GB" smtClean="0"/>
              <a:t>‹#›</a:t>
            </a:fld>
            <a:endParaRPr lang="en-GB"/>
          </a:p>
        </p:txBody>
      </p:sp>
    </p:spTree>
    <p:extLst>
      <p:ext uri="{BB962C8B-B14F-4D97-AF65-F5344CB8AC3E}">
        <p14:creationId xmlns:p14="http://schemas.microsoft.com/office/powerpoint/2010/main" val="20430381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5"/>
          <p:cNvSpPr>
            <a:spLocks noGrp="1"/>
          </p:cNvSpPr>
          <p:nvPr>
            <p:ph type="sldNum" sz="quarter" idx="10"/>
          </p:nvPr>
        </p:nvSpPr>
        <p:spPr>
          <a:xfrm>
            <a:off x="4673600" y="6531757"/>
            <a:ext cx="2844800" cy="267927"/>
          </a:xfrm>
          <a:prstGeom prst="rect">
            <a:avLst/>
          </a:prstGeom>
        </p:spPr>
        <p:txBody>
          <a:bodyPr/>
          <a:lstStyle>
            <a:lvl1pPr>
              <a:defRPr sz="1000">
                <a:solidFill>
                  <a:schemeClr val="bg1"/>
                </a:solidFill>
                <a:latin typeface="Arial Black" panose="020B0A04020102020204" pitchFamily="34" charset="0"/>
              </a:defRPr>
            </a:lvl1pPr>
          </a:lstStyle>
          <a:p>
            <a:fld id="{23A2A65B-9F40-4EE2-9171-8FC4FD30A1C1}" type="slidenum">
              <a:rPr lang="en-GB" smtClean="0"/>
              <a:t>‹#›</a:t>
            </a:fld>
            <a:endParaRPr lang="en-GB"/>
          </a:p>
        </p:txBody>
      </p:sp>
    </p:spTree>
    <p:extLst>
      <p:ext uri="{BB962C8B-B14F-4D97-AF65-F5344CB8AC3E}">
        <p14:creationId xmlns:p14="http://schemas.microsoft.com/office/powerpoint/2010/main" val="137728763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Slide Number Placeholder 5"/>
          <p:cNvSpPr>
            <a:spLocks noGrp="1"/>
          </p:cNvSpPr>
          <p:nvPr>
            <p:ph type="sldNum" sz="quarter" idx="4"/>
          </p:nvPr>
        </p:nvSpPr>
        <p:spPr>
          <a:xfrm>
            <a:off x="4673600" y="6531757"/>
            <a:ext cx="2844800" cy="267927"/>
          </a:xfrm>
          <a:prstGeom prst="rect">
            <a:avLst/>
          </a:prstGeom>
        </p:spPr>
        <p:txBody>
          <a:bodyPr/>
          <a:lstStyle>
            <a:lvl1pPr>
              <a:defRPr sz="1000">
                <a:solidFill>
                  <a:schemeClr val="bg1"/>
                </a:solidFill>
                <a:latin typeface="Arial Black" panose="020B0A04020102020204" pitchFamily="34" charset="0"/>
              </a:defRPr>
            </a:lvl1pPr>
          </a:lstStyle>
          <a:p>
            <a:fld id="{23A2A65B-9F40-4EE2-9171-8FC4FD30A1C1}" type="slidenum">
              <a:rPr lang="en-GB" smtClean="0"/>
              <a:t>‹#›</a:t>
            </a:fld>
            <a:endParaRPr lang="en-GB"/>
          </a:p>
        </p:txBody>
      </p:sp>
    </p:spTree>
    <p:extLst>
      <p:ext uri="{BB962C8B-B14F-4D97-AF65-F5344CB8AC3E}">
        <p14:creationId xmlns:p14="http://schemas.microsoft.com/office/powerpoint/2010/main" val="20522079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4"/>
          </p:nvPr>
        </p:nvSpPr>
        <p:spPr>
          <a:xfrm>
            <a:off x="4673600" y="6531757"/>
            <a:ext cx="2844800" cy="267927"/>
          </a:xfrm>
          <a:prstGeom prst="rect">
            <a:avLst/>
          </a:prstGeom>
        </p:spPr>
        <p:txBody>
          <a:bodyPr/>
          <a:lstStyle>
            <a:lvl1pPr>
              <a:defRPr sz="1000">
                <a:solidFill>
                  <a:schemeClr val="bg1"/>
                </a:solidFill>
                <a:latin typeface="Arial Black" panose="020B0A04020102020204" pitchFamily="34" charset="0"/>
              </a:defRPr>
            </a:lvl1pPr>
          </a:lstStyle>
          <a:p>
            <a:fld id="{23A2A65B-9F40-4EE2-9171-8FC4FD30A1C1}" type="slidenum">
              <a:rPr lang="en-GB" smtClean="0"/>
              <a:t>‹#›</a:t>
            </a:fld>
            <a:endParaRPr lang="en-GB"/>
          </a:p>
        </p:txBody>
      </p:sp>
    </p:spTree>
    <p:extLst>
      <p:ext uri="{BB962C8B-B14F-4D97-AF65-F5344CB8AC3E}">
        <p14:creationId xmlns:p14="http://schemas.microsoft.com/office/powerpoint/2010/main" val="7609313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Slide Number Placeholder 5"/>
          <p:cNvSpPr>
            <a:spLocks noGrp="1"/>
          </p:cNvSpPr>
          <p:nvPr>
            <p:ph type="sldNum" sz="quarter" idx="4"/>
          </p:nvPr>
        </p:nvSpPr>
        <p:spPr>
          <a:xfrm>
            <a:off x="4673600" y="6519610"/>
            <a:ext cx="2844800" cy="267927"/>
          </a:xfrm>
          <a:prstGeom prst="rect">
            <a:avLst/>
          </a:prstGeom>
        </p:spPr>
        <p:txBody>
          <a:bodyPr/>
          <a:lstStyle>
            <a:lvl1pPr>
              <a:defRPr sz="1000">
                <a:solidFill>
                  <a:schemeClr val="bg1"/>
                </a:solidFill>
                <a:latin typeface="Arial Black" panose="020B0A04020102020204" pitchFamily="34" charset="0"/>
              </a:defRPr>
            </a:lvl1pPr>
          </a:lstStyle>
          <a:p>
            <a:fld id="{5B99F7FF-0711-4A57-9596-1EA2EE7A3F69}" type="slidenum">
              <a:rPr lang="en-GB" smtClean="0"/>
              <a:t>‹#›</a:t>
            </a:fld>
            <a:endParaRPr lang="en-GB"/>
          </a:p>
        </p:txBody>
      </p:sp>
      <p:pic>
        <p:nvPicPr>
          <p:cNvPr id="6" name="Picture 5">
            <a:extLst>
              <a:ext uri="{FF2B5EF4-FFF2-40B4-BE49-F238E27FC236}">
                <a16:creationId xmlns:a16="http://schemas.microsoft.com/office/drawing/2014/main" id="{2E5DB094-F335-459A-97E4-46CAAAA04935}"/>
              </a:ext>
            </a:extLst>
          </p:cNvPr>
          <p:cNvPicPr>
            <a:picLocks noChangeAspect="1"/>
          </p:cNvPicPr>
          <p:nvPr userDrawn="1"/>
        </p:nvPicPr>
        <p:blipFill>
          <a:blip r:embed="rId2"/>
          <a:stretch>
            <a:fillRect/>
          </a:stretch>
        </p:blipFill>
        <p:spPr>
          <a:xfrm>
            <a:off x="0" y="6429096"/>
            <a:ext cx="12192000" cy="428904"/>
          </a:xfrm>
          <a:prstGeom prst="rect">
            <a:avLst/>
          </a:prstGeom>
        </p:spPr>
      </p:pic>
    </p:spTree>
    <p:extLst>
      <p:ext uri="{BB962C8B-B14F-4D97-AF65-F5344CB8AC3E}">
        <p14:creationId xmlns:p14="http://schemas.microsoft.com/office/powerpoint/2010/main" val="418134114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p:cSld name="Blank Layout top graphics only">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1" r="39617"/>
          <a:stretch/>
        </p:blipFill>
        <p:spPr>
          <a:xfrm>
            <a:off x="1" y="-1786"/>
            <a:ext cx="12200708" cy="1428934"/>
          </a:xfrm>
          <a:prstGeom prst="rect">
            <a:avLst/>
          </a:prstGeom>
        </p:spPr>
      </p:pic>
    </p:spTree>
    <p:extLst>
      <p:ext uri="{BB962C8B-B14F-4D97-AF65-F5344CB8AC3E}">
        <p14:creationId xmlns:p14="http://schemas.microsoft.com/office/powerpoint/2010/main" val="309318043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Blank layout bottom graphics only">
    <p:spTree>
      <p:nvGrpSpPr>
        <p:cNvPr id="1" name=""/>
        <p:cNvGrpSpPr/>
        <p:nvPr/>
      </p:nvGrpSpPr>
      <p:grpSpPr>
        <a:xfrm>
          <a:off x="0" y="0"/>
          <a:ext cx="0" cy="0"/>
          <a:chOff x="0" y="0"/>
          <a:chExt cx="0" cy="0"/>
        </a:xfrm>
      </p:grpSpPr>
      <p:sp>
        <p:nvSpPr>
          <p:cNvPr id="4" name="Rectangle 3"/>
          <p:cNvSpPr/>
          <p:nvPr/>
        </p:nvSpPr>
        <p:spPr>
          <a:xfrm>
            <a:off x="0" y="6469841"/>
            <a:ext cx="12200709" cy="384558"/>
          </a:xfrm>
          <a:prstGeom prst="rect">
            <a:avLst/>
          </a:prstGeom>
          <a:solidFill>
            <a:srgbClr val="205CAA"/>
          </a:solidFill>
          <a:ln>
            <a:noFill/>
          </a:ln>
        </p:spPr>
        <p:style>
          <a:lnRef idx="0">
            <a:scrgbClr r="0" g="0" b="0"/>
          </a:lnRef>
          <a:fillRef idx="0">
            <a:scrgbClr r="0" g="0" b="0"/>
          </a:fillRef>
          <a:effectRef idx="0">
            <a:scrgbClr r="0" g="0" b="0"/>
          </a:effectRef>
          <a:fontRef idx="minor">
            <a:schemeClr val="accent6"/>
          </a:fontRef>
        </p:style>
        <p:txBody>
          <a:bodyPr rtlCol="0" anchor="ctr"/>
          <a:lstStyle/>
          <a:p>
            <a:pPr algn="ctr"/>
            <a:endParaRPr lang="en-GB">
              <a:ln>
                <a:solidFill>
                  <a:srgbClr val="205CAA"/>
                </a:solidFill>
              </a:ln>
            </a:endParaRPr>
          </a:p>
        </p:txBody>
      </p:sp>
      <p:sp>
        <p:nvSpPr>
          <p:cNvPr id="6" name="Slide Number Placeholder 5"/>
          <p:cNvSpPr txBox="1">
            <a:spLocks/>
          </p:cNvSpPr>
          <p:nvPr/>
        </p:nvSpPr>
        <p:spPr>
          <a:xfrm>
            <a:off x="9235630" y="6531757"/>
            <a:ext cx="2844800" cy="267927"/>
          </a:xfrm>
          <a:prstGeom prst="rect">
            <a:avLst/>
          </a:prstGeom>
        </p:spPr>
        <p:txBody>
          <a:bodyP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GB" b="0" dirty="0">
                <a:solidFill>
                  <a:schemeClr val="bg1"/>
                </a:solidFill>
                <a:latin typeface="Arial Black" panose="020B0A04020102020204" pitchFamily="34" charset="0"/>
              </a:rPr>
              <a:t>Follow us on Twitter</a:t>
            </a:r>
            <a:r>
              <a:rPr lang="en-GB" b="0" baseline="0" dirty="0">
                <a:solidFill>
                  <a:schemeClr val="bg1"/>
                </a:solidFill>
                <a:latin typeface="Arial Black" panose="020B0A04020102020204" pitchFamily="34" charset="0"/>
              </a:rPr>
              <a:t> </a:t>
            </a:r>
            <a:r>
              <a:rPr lang="en-GB" b="0" dirty="0">
                <a:solidFill>
                  <a:schemeClr val="bg1"/>
                </a:solidFill>
                <a:latin typeface="Arial Black" panose="020B0A04020102020204" pitchFamily="34" charset="0"/>
              </a:rPr>
              <a:t>@NYSCP1</a:t>
            </a:r>
          </a:p>
        </p:txBody>
      </p:sp>
      <p:pic>
        <p:nvPicPr>
          <p:cNvPr id="7" name="Picture 6" descr="433MHz RF communication from a Raspberry Pi | Behind The ..."/>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30971" y="6531757"/>
            <a:ext cx="243635" cy="243635"/>
          </a:xfrm>
          <a:prstGeom prst="rect">
            <a:avLst/>
          </a:prstGeom>
        </p:spPr>
      </p:pic>
      <p:sp>
        <p:nvSpPr>
          <p:cNvPr id="8" name="Slide Number Placeholder 5"/>
          <p:cNvSpPr txBox="1">
            <a:spLocks/>
          </p:cNvSpPr>
          <p:nvPr/>
        </p:nvSpPr>
        <p:spPr>
          <a:xfrm>
            <a:off x="111570" y="6531757"/>
            <a:ext cx="2844800" cy="267927"/>
          </a:xfrm>
          <a:prstGeom prst="rect">
            <a:avLst/>
          </a:prstGeom>
        </p:spPr>
        <p:txBody>
          <a:bodyP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b="0" dirty="0">
                <a:solidFill>
                  <a:schemeClr val="bg1"/>
                </a:solidFill>
                <a:latin typeface="Arial Black" panose="020B0A04020102020204" pitchFamily="34" charset="0"/>
              </a:rPr>
              <a:t>www.SafeguardingChildren.co.uk</a:t>
            </a:r>
          </a:p>
        </p:txBody>
      </p:sp>
      <p:sp>
        <p:nvSpPr>
          <p:cNvPr id="9" name="Slide Number Placeholder 5"/>
          <p:cNvSpPr>
            <a:spLocks noGrp="1"/>
          </p:cNvSpPr>
          <p:nvPr>
            <p:ph type="sldNum" sz="quarter" idx="4"/>
          </p:nvPr>
        </p:nvSpPr>
        <p:spPr>
          <a:xfrm>
            <a:off x="4673600" y="6531757"/>
            <a:ext cx="2844800" cy="267927"/>
          </a:xfrm>
          <a:prstGeom prst="rect">
            <a:avLst/>
          </a:prstGeom>
        </p:spPr>
        <p:txBody>
          <a:bodyPr/>
          <a:lstStyle>
            <a:lvl1pPr>
              <a:defRPr sz="1000">
                <a:solidFill>
                  <a:schemeClr val="bg1"/>
                </a:solidFill>
                <a:latin typeface="Arial Black" panose="020B0A04020102020204" pitchFamily="34" charset="0"/>
              </a:defRPr>
            </a:lvl1pPr>
          </a:lstStyle>
          <a:p>
            <a:fld id="{23A2A65B-9F40-4EE2-9171-8FC4FD30A1C1}" type="slidenum">
              <a:rPr lang="en-GB" smtClean="0"/>
              <a:t>‹#›</a:t>
            </a:fld>
            <a:endParaRPr lang="en-GB"/>
          </a:p>
        </p:txBody>
      </p:sp>
    </p:spTree>
    <p:extLst>
      <p:ext uri="{BB962C8B-B14F-4D97-AF65-F5344CB8AC3E}">
        <p14:creationId xmlns:p14="http://schemas.microsoft.com/office/powerpoint/2010/main" val="14034860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p:cSld name="Blank Layout, Page number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96643486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399" y="1950847"/>
            <a:ext cx="10363200" cy="1470025"/>
          </a:xfrm>
        </p:spPr>
        <p:txBody>
          <a:bodyPr/>
          <a:lstStyle>
            <a:lvl1pPr>
              <a:defRPr>
                <a:solidFill>
                  <a:schemeClr val="tx1"/>
                </a:solidFill>
                <a:effectLst/>
              </a:defRPr>
            </a:lvl1pPr>
          </a:lstStyle>
          <a:p>
            <a:r>
              <a:rPr lang="en-US"/>
              <a:t>Click to edit Master title style</a:t>
            </a:r>
            <a:endParaRPr lang="en-GB" dirty="0"/>
          </a:p>
        </p:txBody>
      </p:sp>
      <p:sp>
        <p:nvSpPr>
          <p:cNvPr id="3" name="Subtitle 2"/>
          <p:cNvSpPr>
            <a:spLocks noGrp="1"/>
          </p:cNvSpPr>
          <p:nvPr>
            <p:ph type="subTitle" idx="1"/>
          </p:nvPr>
        </p:nvSpPr>
        <p:spPr>
          <a:xfrm>
            <a:off x="1828799" y="3961598"/>
            <a:ext cx="85344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23204" y="168928"/>
            <a:ext cx="4545590" cy="991657"/>
          </a:xfrm>
          <a:prstGeom prst="rect">
            <a:avLst/>
          </a:prstGeom>
        </p:spPr>
      </p:pic>
      <p:sp>
        <p:nvSpPr>
          <p:cNvPr id="6" name="Slide Number Placeholder 5"/>
          <p:cNvSpPr>
            <a:spLocks noGrp="1"/>
          </p:cNvSpPr>
          <p:nvPr>
            <p:ph type="sldNum" sz="quarter" idx="4"/>
          </p:nvPr>
        </p:nvSpPr>
        <p:spPr>
          <a:xfrm>
            <a:off x="4673600" y="6531757"/>
            <a:ext cx="2844800" cy="267927"/>
          </a:xfrm>
          <a:prstGeom prst="rect">
            <a:avLst/>
          </a:prstGeom>
        </p:spPr>
        <p:txBody>
          <a:bodyPr/>
          <a:lstStyle>
            <a:lvl1pPr>
              <a:defRPr sz="1000">
                <a:solidFill>
                  <a:schemeClr val="bg1"/>
                </a:solidFill>
                <a:latin typeface="Arial Black" panose="020B0A04020102020204" pitchFamily="34" charset="0"/>
              </a:defRPr>
            </a:lvl1pPr>
          </a:lstStyle>
          <a:p>
            <a:pPr algn="ctr"/>
            <a:r>
              <a:rPr lang="en-GB" dirty="0"/>
              <a:t>nyscp@northyorks.gov.uk</a:t>
            </a:r>
          </a:p>
        </p:txBody>
      </p:sp>
    </p:spTree>
    <p:extLst>
      <p:ext uri="{BB962C8B-B14F-4D97-AF65-F5344CB8AC3E}">
        <p14:creationId xmlns:p14="http://schemas.microsoft.com/office/powerpoint/2010/main" val="46121969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Slide Number Placeholder 5"/>
          <p:cNvSpPr>
            <a:spLocks noGrp="1"/>
          </p:cNvSpPr>
          <p:nvPr>
            <p:ph type="sldNum" sz="quarter" idx="4"/>
          </p:nvPr>
        </p:nvSpPr>
        <p:spPr>
          <a:xfrm>
            <a:off x="4673600" y="6531757"/>
            <a:ext cx="2844800" cy="267927"/>
          </a:xfrm>
          <a:prstGeom prst="rect">
            <a:avLst/>
          </a:prstGeom>
        </p:spPr>
        <p:txBody>
          <a:bodyPr/>
          <a:lstStyle>
            <a:lvl1pPr>
              <a:defRPr sz="1000">
                <a:solidFill>
                  <a:schemeClr val="bg1"/>
                </a:solidFill>
                <a:latin typeface="Arial Black" panose="020B0A04020102020204" pitchFamily="34" charset="0"/>
              </a:defRPr>
            </a:lvl1pPr>
          </a:lstStyle>
          <a:p>
            <a:pPr algn="ctr"/>
            <a:r>
              <a:rPr lang="en-GB" dirty="0"/>
              <a:t>nyscp@northyorks.gov.uk</a:t>
            </a:r>
          </a:p>
        </p:txBody>
      </p:sp>
    </p:spTree>
    <p:extLst>
      <p:ext uri="{BB962C8B-B14F-4D97-AF65-F5344CB8AC3E}">
        <p14:creationId xmlns:p14="http://schemas.microsoft.com/office/powerpoint/2010/main" val="371873248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15" name="Rectangle 14"/>
          <p:cNvSpPr/>
          <p:nvPr userDrawn="1"/>
        </p:nvSpPr>
        <p:spPr>
          <a:xfrm>
            <a:off x="1" y="6473442"/>
            <a:ext cx="12200709" cy="384558"/>
          </a:xfrm>
          <a:prstGeom prst="rect">
            <a:avLst/>
          </a:prstGeom>
          <a:solidFill>
            <a:srgbClr val="205CAA"/>
          </a:solidFill>
          <a:ln>
            <a:noFill/>
          </a:ln>
        </p:spPr>
        <p:style>
          <a:lnRef idx="0">
            <a:scrgbClr r="0" g="0" b="0"/>
          </a:lnRef>
          <a:fillRef idx="0">
            <a:scrgbClr r="0" g="0" b="0"/>
          </a:fillRef>
          <a:effectRef idx="0">
            <a:scrgbClr r="0" g="0" b="0"/>
          </a:effectRef>
          <a:fontRef idx="minor">
            <a:schemeClr val="accent6"/>
          </a:fontRef>
        </p:style>
        <p:txBody>
          <a:bodyPr rtlCol="0" anchor="ctr"/>
          <a:lstStyle/>
          <a:p>
            <a:pPr algn="ctr"/>
            <a:endParaRPr lang="en-GB">
              <a:ln>
                <a:solidFill>
                  <a:srgbClr val="205CAA"/>
                </a:solidFill>
              </a:ln>
            </a:endParaRPr>
          </a:p>
        </p:txBody>
      </p:sp>
      <p:sp>
        <p:nvSpPr>
          <p:cNvPr id="17" name="Slide Number Placeholder 5"/>
          <p:cNvSpPr txBox="1">
            <a:spLocks/>
          </p:cNvSpPr>
          <p:nvPr/>
        </p:nvSpPr>
        <p:spPr>
          <a:xfrm>
            <a:off x="9235630" y="6531757"/>
            <a:ext cx="2844800" cy="267927"/>
          </a:xfrm>
          <a:prstGeom prst="rect">
            <a:avLst/>
          </a:prstGeom>
        </p:spPr>
        <p:txBody>
          <a:bodyP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GB" b="0" dirty="0">
                <a:solidFill>
                  <a:schemeClr val="bg1"/>
                </a:solidFill>
                <a:latin typeface="Arial Black" panose="020B0A04020102020204" pitchFamily="34" charset="0"/>
              </a:rPr>
              <a:t>Follow us on Twitter</a:t>
            </a:r>
            <a:r>
              <a:rPr lang="en-GB" b="0" baseline="0" dirty="0">
                <a:solidFill>
                  <a:schemeClr val="bg1"/>
                </a:solidFill>
                <a:latin typeface="Arial Black" panose="020B0A04020102020204" pitchFamily="34" charset="0"/>
              </a:rPr>
              <a:t> </a:t>
            </a:r>
            <a:r>
              <a:rPr lang="en-GB" b="0" dirty="0">
                <a:solidFill>
                  <a:schemeClr val="bg1"/>
                </a:solidFill>
                <a:latin typeface="Arial Black" panose="020B0A04020102020204" pitchFamily="34" charset="0"/>
              </a:rPr>
              <a:t>@NYSCP1</a:t>
            </a:r>
          </a:p>
        </p:txBody>
      </p:sp>
      <p:pic>
        <p:nvPicPr>
          <p:cNvPr id="18" name="Picture 17" descr="433MHz RF communication from a Raspberry Pi | Behind The ..."/>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30971" y="6531757"/>
            <a:ext cx="243635" cy="243635"/>
          </a:xfrm>
          <a:prstGeom prst="rect">
            <a:avLst/>
          </a:prstGeom>
        </p:spPr>
      </p:pic>
      <p:sp>
        <p:nvSpPr>
          <p:cNvPr id="19" name="Slide Number Placeholder 5"/>
          <p:cNvSpPr txBox="1">
            <a:spLocks/>
          </p:cNvSpPr>
          <p:nvPr/>
        </p:nvSpPr>
        <p:spPr>
          <a:xfrm>
            <a:off x="111570" y="6531757"/>
            <a:ext cx="2844800" cy="267927"/>
          </a:xfrm>
          <a:prstGeom prst="rect">
            <a:avLst/>
          </a:prstGeom>
        </p:spPr>
        <p:txBody>
          <a:bodyP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b="0" dirty="0">
                <a:solidFill>
                  <a:schemeClr val="bg1"/>
                </a:solidFill>
                <a:latin typeface="Arial Black" panose="020B0A04020102020204" pitchFamily="34" charset="0"/>
              </a:rPr>
              <a:t>www.SafeguardingChildren.co.uk</a:t>
            </a:r>
          </a:p>
        </p:txBody>
      </p:sp>
      <p:pic>
        <p:nvPicPr>
          <p:cNvPr id="20" name="Picture 19"/>
          <p:cNvPicPr>
            <a:picLocks noChangeAspect="1"/>
          </p:cNvPicPr>
          <p:nvPr/>
        </p:nvPicPr>
        <p:blipFill rotWithShape="1">
          <a:blip r:embed="rId3"/>
          <a:srcRect l="6993" r="46979"/>
          <a:stretch/>
        </p:blipFill>
        <p:spPr>
          <a:xfrm>
            <a:off x="-1" y="-34184"/>
            <a:ext cx="12192001" cy="1873315"/>
          </a:xfrm>
          <a:prstGeom prst="rect">
            <a:avLst/>
          </a:prstGeom>
        </p:spPr>
      </p:pic>
      <p:sp>
        <p:nvSpPr>
          <p:cNvPr id="2" name="Title 1"/>
          <p:cNvSpPr>
            <a:spLocks noGrp="1"/>
          </p:cNvSpPr>
          <p:nvPr>
            <p:ph type="title"/>
          </p:nvPr>
        </p:nvSpPr>
        <p:spPr>
          <a:xfrm>
            <a:off x="1108363" y="512748"/>
            <a:ext cx="10363200" cy="916186"/>
          </a:xfrm>
        </p:spPr>
        <p:txBody>
          <a:bodyPr anchor="t"/>
          <a:lstStyle>
            <a:lvl1pPr algn="l">
              <a:defRPr sz="4000" b="1" cap="all"/>
            </a:lvl1pPr>
          </a:lstStyle>
          <a:p>
            <a:r>
              <a:rPr lang="en-US"/>
              <a:t>Click to edit Master title style</a:t>
            </a:r>
            <a:endParaRPr lang="en-GB" dirty="0"/>
          </a:p>
        </p:txBody>
      </p:sp>
      <p:sp>
        <p:nvSpPr>
          <p:cNvPr id="11" name="Slide Number Placeholder 5"/>
          <p:cNvSpPr>
            <a:spLocks noGrp="1"/>
          </p:cNvSpPr>
          <p:nvPr>
            <p:ph type="sldNum" sz="quarter" idx="4"/>
          </p:nvPr>
        </p:nvSpPr>
        <p:spPr>
          <a:xfrm>
            <a:off x="4673600" y="6531757"/>
            <a:ext cx="2844800" cy="267927"/>
          </a:xfrm>
          <a:prstGeom prst="rect">
            <a:avLst/>
          </a:prstGeom>
        </p:spPr>
        <p:txBody>
          <a:bodyPr/>
          <a:lstStyle>
            <a:lvl1pPr>
              <a:defRPr sz="1000">
                <a:solidFill>
                  <a:schemeClr val="bg1"/>
                </a:solidFill>
                <a:latin typeface="Arial Black" panose="020B0A04020102020204" pitchFamily="34" charset="0"/>
              </a:defRPr>
            </a:lvl1pPr>
          </a:lstStyle>
          <a:p>
            <a:pPr algn="ctr"/>
            <a:r>
              <a:rPr lang="en-GB" dirty="0"/>
              <a:t>nyscp@northyorks.gov.uk</a:t>
            </a:r>
          </a:p>
        </p:txBody>
      </p:sp>
    </p:spTree>
    <p:extLst>
      <p:ext uri="{BB962C8B-B14F-4D97-AF65-F5344CB8AC3E}">
        <p14:creationId xmlns:p14="http://schemas.microsoft.com/office/powerpoint/2010/main" val="386268595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0" name="Rectangle 9"/>
          <p:cNvSpPr/>
          <p:nvPr/>
        </p:nvSpPr>
        <p:spPr>
          <a:xfrm>
            <a:off x="0" y="0"/>
            <a:ext cx="12192000" cy="1166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sz="quarter" idx="4"/>
          </p:nvPr>
        </p:nvSpPr>
        <p:spPr>
          <a:xfrm>
            <a:off x="4673600" y="6531757"/>
            <a:ext cx="2844800" cy="267927"/>
          </a:xfrm>
          <a:prstGeom prst="rect">
            <a:avLst/>
          </a:prstGeom>
        </p:spPr>
        <p:txBody>
          <a:bodyPr/>
          <a:lstStyle>
            <a:lvl1pPr>
              <a:defRPr sz="1000">
                <a:solidFill>
                  <a:schemeClr val="bg1"/>
                </a:solidFill>
                <a:latin typeface="Arial Black" panose="020B0A04020102020204" pitchFamily="34" charset="0"/>
              </a:defRPr>
            </a:lvl1pPr>
          </a:lstStyle>
          <a:p>
            <a:pPr algn="ctr"/>
            <a:r>
              <a:rPr lang="en-GB" dirty="0"/>
              <a:t>nyscp@northyorks.gov.uk</a:t>
            </a:r>
          </a:p>
        </p:txBody>
      </p:sp>
    </p:spTree>
    <p:extLst>
      <p:ext uri="{BB962C8B-B14F-4D97-AF65-F5344CB8AC3E}">
        <p14:creationId xmlns:p14="http://schemas.microsoft.com/office/powerpoint/2010/main" val="170760236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5"/>
          <p:cNvSpPr>
            <a:spLocks noGrp="1"/>
          </p:cNvSpPr>
          <p:nvPr>
            <p:ph type="sldNum" sz="quarter" idx="10"/>
          </p:nvPr>
        </p:nvSpPr>
        <p:spPr>
          <a:xfrm>
            <a:off x="4673600" y="6531757"/>
            <a:ext cx="2844800" cy="267927"/>
          </a:xfrm>
          <a:prstGeom prst="rect">
            <a:avLst/>
          </a:prstGeom>
        </p:spPr>
        <p:txBody>
          <a:bodyPr/>
          <a:lstStyle>
            <a:lvl1pPr>
              <a:defRPr sz="1000">
                <a:solidFill>
                  <a:schemeClr val="bg1"/>
                </a:solidFill>
                <a:latin typeface="Arial Black" panose="020B0A04020102020204" pitchFamily="34" charset="0"/>
              </a:defRPr>
            </a:lvl1pPr>
          </a:lstStyle>
          <a:p>
            <a:pPr algn="ctr"/>
            <a:r>
              <a:rPr lang="en-GB" dirty="0"/>
              <a:t>nyscp@northyorks.gov.uk</a:t>
            </a:r>
          </a:p>
        </p:txBody>
      </p:sp>
    </p:spTree>
    <p:extLst>
      <p:ext uri="{BB962C8B-B14F-4D97-AF65-F5344CB8AC3E}">
        <p14:creationId xmlns:p14="http://schemas.microsoft.com/office/powerpoint/2010/main" val="14275120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Slide Number Placeholder 5"/>
          <p:cNvSpPr>
            <a:spLocks noGrp="1"/>
          </p:cNvSpPr>
          <p:nvPr>
            <p:ph type="sldNum" sz="quarter" idx="4"/>
          </p:nvPr>
        </p:nvSpPr>
        <p:spPr>
          <a:xfrm>
            <a:off x="4673600" y="6531757"/>
            <a:ext cx="2844800" cy="267927"/>
          </a:xfrm>
          <a:prstGeom prst="rect">
            <a:avLst/>
          </a:prstGeom>
        </p:spPr>
        <p:txBody>
          <a:bodyPr/>
          <a:lstStyle>
            <a:lvl1pPr>
              <a:defRPr sz="1000">
                <a:solidFill>
                  <a:schemeClr val="bg1"/>
                </a:solidFill>
                <a:latin typeface="Arial Black" panose="020B0A04020102020204" pitchFamily="34" charset="0"/>
              </a:defRPr>
            </a:lvl1pPr>
          </a:lstStyle>
          <a:p>
            <a:pPr algn="ctr"/>
            <a:r>
              <a:rPr lang="en-GB" dirty="0"/>
              <a:t>nyscp@northyorks.gov.uk</a:t>
            </a:r>
          </a:p>
        </p:txBody>
      </p:sp>
    </p:spTree>
    <p:extLst>
      <p:ext uri="{BB962C8B-B14F-4D97-AF65-F5344CB8AC3E}">
        <p14:creationId xmlns:p14="http://schemas.microsoft.com/office/powerpoint/2010/main" val="120875178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4"/>
          </p:nvPr>
        </p:nvSpPr>
        <p:spPr>
          <a:xfrm>
            <a:off x="4673600" y="6531757"/>
            <a:ext cx="2844800" cy="267927"/>
          </a:xfrm>
          <a:prstGeom prst="rect">
            <a:avLst/>
          </a:prstGeom>
        </p:spPr>
        <p:txBody>
          <a:bodyPr/>
          <a:lstStyle>
            <a:lvl1pPr>
              <a:defRPr sz="1000">
                <a:solidFill>
                  <a:schemeClr val="bg1"/>
                </a:solidFill>
                <a:latin typeface="Arial Black" panose="020B0A04020102020204" pitchFamily="34" charset="0"/>
              </a:defRPr>
            </a:lvl1pPr>
          </a:lstStyle>
          <a:p>
            <a:pPr algn="ctr"/>
            <a:r>
              <a:rPr lang="en-GB" dirty="0"/>
              <a:t>nyscp@northyorks.gov.uk</a:t>
            </a:r>
          </a:p>
        </p:txBody>
      </p:sp>
    </p:spTree>
    <p:extLst>
      <p:ext uri="{BB962C8B-B14F-4D97-AF65-F5344CB8AC3E}">
        <p14:creationId xmlns:p14="http://schemas.microsoft.com/office/powerpoint/2010/main" val="4670508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15" name="Rectangle 14"/>
          <p:cNvSpPr/>
          <p:nvPr/>
        </p:nvSpPr>
        <p:spPr>
          <a:xfrm>
            <a:off x="1" y="6473442"/>
            <a:ext cx="12200709" cy="384558"/>
          </a:xfrm>
          <a:prstGeom prst="rect">
            <a:avLst/>
          </a:prstGeom>
          <a:solidFill>
            <a:srgbClr val="205CAA"/>
          </a:solidFill>
          <a:ln>
            <a:noFill/>
          </a:ln>
        </p:spPr>
        <p:style>
          <a:lnRef idx="0">
            <a:scrgbClr r="0" g="0" b="0"/>
          </a:lnRef>
          <a:fillRef idx="0">
            <a:scrgbClr r="0" g="0" b="0"/>
          </a:fillRef>
          <a:effectRef idx="0">
            <a:scrgbClr r="0" g="0" b="0"/>
          </a:effectRef>
          <a:fontRef idx="minor">
            <a:schemeClr val="accent6"/>
          </a:fontRef>
        </p:style>
        <p:txBody>
          <a:bodyPr rtlCol="0" anchor="ctr"/>
          <a:lstStyle/>
          <a:p>
            <a:pPr algn="ctr"/>
            <a:endParaRPr lang="en-GB">
              <a:ln>
                <a:solidFill>
                  <a:srgbClr val="205CAA"/>
                </a:solidFill>
              </a:ln>
            </a:endParaRPr>
          </a:p>
        </p:txBody>
      </p:sp>
      <p:sp>
        <p:nvSpPr>
          <p:cNvPr id="17" name="Slide Number Placeholder 5"/>
          <p:cNvSpPr txBox="1">
            <a:spLocks/>
          </p:cNvSpPr>
          <p:nvPr/>
        </p:nvSpPr>
        <p:spPr>
          <a:xfrm>
            <a:off x="9235630" y="6531757"/>
            <a:ext cx="2844800" cy="267927"/>
          </a:xfrm>
          <a:prstGeom prst="rect">
            <a:avLst/>
          </a:prstGeom>
        </p:spPr>
        <p:txBody>
          <a:bodyP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GB" b="0" dirty="0">
                <a:solidFill>
                  <a:schemeClr val="bg1"/>
                </a:solidFill>
                <a:latin typeface="Arial Black" panose="020B0A04020102020204" pitchFamily="34" charset="0"/>
              </a:rPr>
              <a:t>Follow us on Twitter</a:t>
            </a:r>
            <a:r>
              <a:rPr lang="en-GB" b="0" baseline="0" dirty="0">
                <a:solidFill>
                  <a:schemeClr val="bg1"/>
                </a:solidFill>
                <a:latin typeface="Arial Black" panose="020B0A04020102020204" pitchFamily="34" charset="0"/>
              </a:rPr>
              <a:t> </a:t>
            </a:r>
            <a:r>
              <a:rPr lang="en-GB" b="0" dirty="0">
                <a:solidFill>
                  <a:schemeClr val="bg1"/>
                </a:solidFill>
                <a:latin typeface="Arial Black" panose="020B0A04020102020204" pitchFamily="34" charset="0"/>
              </a:rPr>
              <a:t>@NYSCP1</a:t>
            </a:r>
          </a:p>
        </p:txBody>
      </p:sp>
      <p:pic>
        <p:nvPicPr>
          <p:cNvPr id="18" name="Picture 17" descr="433MHz RF communication from a Raspberry Pi | Behind The ..."/>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30971" y="6531757"/>
            <a:ext cx="243635" cy="243635"/>
          </a:xfrm>
          <a:prstGeom prst="rect">
            <a:avLst/>
          </a:prstGeom>
        </p:spPr>
      </p:pic>
      <p:sp>
        <p:nvSpPr>
          <p:cNvPr id="19" name="Slide Number Placeholder 5"/>
          <p:cNvSpPr txBox="1">
            <a:spLocks/>
          </p:cNvSpPr>
          <p:nvPr/>
        </p:nvSpPr>
        <p:spPr>
          <a:xfrm>
            <a:off x="111570" y="6531757"/>
            <a:ext cx="2844800" cy="267927"/>
          </a:xfrm>
          <a:prstGeom prst="rect">
            <a:avLst/>
          </a:prstGeom>
        </p:spPr>
        <p:txBody>
          <a:bodyP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b="0" dirty="0">
                <a:solidFill>
                  <a:schemeClr val="bg1"/>
                </a:solidFill>
                <a:latin typeface="Arial Black" panose="020B0A04020102020204" pitchFamily="34" charset="0"/>
              </a:rPr>
              <a:t>www.SafeguardingChildren.co.uk</a:t>
            </a:r>
          </a:p>
        </p:txBody>
      </p:sp>
      <p:pic>
        <p:nvPicPr>
          <p:cNvPr id="20" name="Picture 19"/>
          <p:cNvPicPr>
            <a:picLocks noChangeAspect="1"/>
          </p:cNvPicPr>
          <p:nvPr/>
        </p:nvPicPr>
        <p:blipFill rotWithShape="1">
          <a:blip r:embed="rId3">
            <a:extLst>
              <a:ext uri="{BEBA8EAE-BF5A-486C-A8C5-ECC9F3942E4B}">
                <a14:imgProps xmlns:a14="http://schemas.microsoft.com/office/drawing/2010/main">
                  <a14:imgLayer r:embed="rId4">
                    <a14:imgEffect>
                      <a14:artisticCrisscrossEtching/>
                    </a14:imgEffect>
                    <a14:imgEffect>
                      <a14:sharpenSoften amount="-30000"/>
                    </a14:imgEffect>
                    <a14:imgEffect>
                      <a14:brightnessContrast bright="6000" contrast="-7000"/>
                    </a14:imgEffect>
                  </a14:imgLayer>
                </a14:imgProps>
              </a:ext>
            </a:extLst>
          </a:blip>
          <a:srcRect l="6993" r="46979"/>
          <a:stretch/>
        </p:blipFill>
        <p:spPr>
          <a:xfrm>
            <a:off x="-1" y="-34184"/>
            <a:ext cx="12192001" cy="1873315"/>
          </a:xfrm>
          <a:prstGeom prst="rect">
            <a:avLst/>
          </a:prstGeom>
        </p:spPr>
      </p:pic>
      <p:sp>
        <p:nvSpPr>
          <p:cNvPr id="2" name="Title 1"/>
          <p:cNvSpPr>
            <a:spLocks noGrp="1"/>
          </p:cNvSpPr>
          <p:nvPr>
            <p:ph type="title"/>
          </p:nvPr>
        </p:nvSpPr>
        <p:spPr>
          <a:xfrm>
            <a:off x="1108363" y="512748"/>
            <a:ext cx="10363200" cy="916186"/>
          </a:xfrm>
        </p:spPr>
        <p:txBody>
          <a:bodyPr anchor="t"/>
          <a:lstStyle>
            <a:lvl1pPr algn="l">
              <a:defRPr sz="4000" b="1" cap="all"/>
            </a:lvl1pPr>
          </a:lstStyle>
          <a:p>
            <a:r>
              <a:rPr lang="en-US"/>
              <a:t>Click to edit Master title style</a:t>
            </a:r>
            <a:endParaRPr lang="en-GB" dirty="0"/>
          </a:p>
        </p:txBody>
      </p:sp>
      <p:sp>
        <p:nvSpPr>
          <p:cNvPr id="11" name="Slide Number Placeholder 5"/>
          <p:cNvSpPr>
            <a:spLocks noGrp="1"/>
          </p:cNvSpPr>
          <p:nvPr>
            <p:ph type="sldNum" sz="quarter" idx="4"/>
          </p:nvPr>
        </p:nvSpPr>
        <p:spPr>
          <a:xfrm>
            <a:off x="4673600" y="6531757"/>
            <a:ext cx="2844800" cy="267927"/>
          </a:xfrm>
          <a:prstGeom prst="rect">
            <a:avLst/>
          </a:prstGeom>
        </p:spPr>
        <p:txBody>
          <a:bodyPr/>
          <a:lstStyle>
            <a:lvl1pPr>
              <a:defRPr sz="1000">
                <a:solidFill>
                  <a:schemeClr val="bg1"/>
                </a:solidFill>
                <a:latin typeface="Arial Black" panose="020B0A04020102020204" pitchFamily="34" charset="0"/>
              </a:defRPr>
            </a:lvl1pPr>
          </a:lstStyle>
          <a:p>
            <a:fld id="{5B99F7FF-0711-4A57-9596-1EA2EE7A3F69}" type="slidenum">
              <a:rPr lang="en-GB" smtClean="0"/>
              <a:t>‹#›</a:t>
            </a:fld>
            <a:endParaRPr lang="en-GB"/>
          </a:p>
        </p:txBody>
      </p:sp>
      <p:pic>
        <p:nvPicPr>
          <p:cNvPr id="5" name="Picture 4">
            <a:extLst>
              <a:ext uri="{FF2B5EF4-FFF2-40B4-BE49-F238E27FC236}">
                <a16:creationId xmlns:a16="http://schemas.microsoft.com/office/drawing/2014/main" id="{186D3D4E-3B82-4720-8D0F-26041060C5E7}"/>
              </a:ext>
            </a:extLst>
          </p:cNvPr>
          <p:cNvPicPr>
            <a:picLocks noChangeAspect="1"/>
          </p:cNvPicPr>
          <p:nvPr userDrawn="1"/>
        </p:nvPicPr>
        <p:blipFill>
          <a:blip r:embed="rId5"/>
          <a:stretch>
            <a:fillRect/>
          </a:stretch>
        </p:blipFill>
        <p:spPr>
          <a:xfrm>
            <a:off x="-1" y="6451268"/>
            <a:ext cx="12192000" cy="428904"/>
          </a:xfrm>
          <a:prstGeom prst="rect">
            <a:avLst/>
          </a:prstGeom>
        </p:spPr>
      </p:pic>
    </p:spTree>
    <p:extLst>
      <p:ext uri="{BB962C8B-B14F-4D97-AF65-F5344CB8AC3E}">
        <p14:creationId xmlns:p14="http://schemas.microsoft.com/office/powerpoint/2010/main" val="356066453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p:cSld name="Blank Layout top graphics only">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1" r="39617"/>
          <a:stretch/>
        </p:blipFill>
        <p:spPr>
          <a:xfrm>
            <a:off x="1" y="-1786"/>
            <a:ext cx="12200708" cy="1428934"/>
          </a:xfrm>
          <a:prstGeom prst="rect">
            <a:avLst/>
          </a:prstGeom>
        </p:spPr>
      </p:pic>
    </p:spTree>
    <p:extLst>
      <p:ext uri="{BB962C8B-B14F-4D97-AF65-F5344CB8AC3E}">
        <p14:creationId xmlns:p14="http://schemas.microsoft.com/office/powerpoint/2010/main" val="321154925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p:cSld name="Blank layout bottom graphics only">
    <p:spTree>
      <p:nvGrpSpPr>
        <p:cNvPr id="1" name=""/>
        <p:cNvGrpSpPr/>
        <p:nvPr/>
      </p:nvGrpSpPr>
      <p:grpSpPr>
        <a:xfrm>
          <a:off x="0" y="0"/>
          <a:ext cx="0" cy="0"/>
          <a:chOff x="0" y="0"/>
          <a:chExt cx="0" cy="0"/>
        </a:xfrm>
      </p:grpSpPr>
      <p:sp>
        <p:nvSpPr>
          <p:cNvPr id="4" name="Rectangle 3"/>
          <p:cNvSpPr/>
          <p:nvPr userDrawn="1"/>
        </p:nvSpPr>
        <p:spPr>
          <a:xfrm>
            <a:off x="0" y="6469841"/>
            <a:ext cx="12200709" cy="384558"/>
          </a:xfrm>
          <a:prstGeom prst="rect">
            <a:avLst/>
          </a:prstGeom>
          <a:solidFill>
            <a:srgbClr val="205CAA"/>
          </a:solidFill>
          <a:ln>
            <a:noFill/>
          </a:ln>
        </p:spPr>
        <p:style>
          <a:lnRef idx="0">
            <a:scrgbClr r="0" g="0" b="0"/>
          </a:lnRef>
          <a:fillRef idx="0">
            <a:scrgbClr r="0" g="0" b="0"/>
          </a:fillRef>
          <a:effectRef idx="0">
            <a:scrgbClr r="0" g="0" b="0"/>
          </a:effectRef>
          <a:fontRef idx="minor">
            <a:schemeClr val="accent6"/>
          </a:fontRef>
        </p:style>
        <p:txBody>
          <a:bodyPr rtlCol="0" anchor="ctr"/>
          <a:lstStyle/>
          <a:p>
            <a:pPr algn="ctr"/>
            <a:endParaRPr lang="en-GB">
              <a:ln>
                <a:solidFill>
                  <a:srgbClr val="205CAA"/>
                </a:solidFill>
              </a:ln>
            </a:endParaRPr>
          </a:p>
        </p:txBody>
      </p:sp>
      <p:sp>
        <p:nvSpPr>
          <p:cNvPr id="6" name="Slide Number Placeholder 5"/>
          <p:cNvSpPr txBox="1">
            <a:spLocks/>
          </p:cNvSpPr>
          <p:nvPr/>
        </p:nvSpPr>
        <p:spPr>
          <a:xfrm>
            <a:off x="9235630" y="6531757"/>
            <a:ext cx="2844800" cy="267927"/>
          </a:xfrm>
          <a:prstGeom prst="rect">
            <a:avLst/>
          </a:prstGeom>
        </p:spPr>
        <p:txBody>
          <a:bodyP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GB" b="0" dirty="0">
                <a:solidFill>
                  <a:schemeClr val="bg1"/>
                </a:solidFill>
                <a:latin typeface="Arial Black" panose="020B0A04020102020204" pitchFamily="34" charset="0"/>
              </a:rPr>
              <a:t>Follow us on Twitter</a:t>
            </a:r>
            <a:r>
              <a:rPr lang="en-GB" b="0" baseline="0" dirty="0">
                <a:solidFill>
                  <a:schemeClr val="bg1"/>
                </a:solidFill>
                <a:latin typeface="Arial Black" panose="020B0A04020102020204" pitchFamily="34" charset="0"/>
              </a:rPr>
              <a:t> </a:t>
            </a:r>
            <a:r>
              <a:rPr lang="en-GB" b="0" dirty="0">
                <a:solidFill>
                  <a:schemeClr val="bg1"/>
                </a:solidFill>
                <a:latin typeface="Arial Black" panose="020B0A04020102020204" pitchFamily="34" charset="0"/>
              </a:rPr>
              <a:t>@NYSCP1</a:t>
            </a:r>
          </a:p>
        </p:txBody>
      </p:sp>
      <p:pic>
        <p:nvPicPr>
          <p:cNvPr id="7" name="Picture 6" descr="433MHz RF communication from a Raspberry Pi | Behind The ..."/>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30971" y="6531757"/>
            <a:ext cx="243635" cy="243635"/>
          </a:xfrm>
          <a:prstGeom prst="rect">
            <a:avLst/>
          </a:prstGeom>
        </p:spPr>
      </p:pic>
      <p:sp>
        <p:nvSpPr>
          <p:cNvPr id="8" name="Slide Number Placeholder 5"/>
          <p:cNvSpPr txBox="1">
            <a:spLocks/>
          </p:cNvSpPr>
          <p:nvPr/>
        </p:nvSpPr>
        <p:spPr>
          <a:xfrm>
            <a:off x="111570" y="6531757"/>
            <a:ext cx="2844800" cy="267927"/>
          </a:xfrm>
          <a:prstGeom prst="rect">
            <a:avLst/>
          </a:prstGeom>
        </p:spPr>
        <p:txBody>
          <a:bodyP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b="0" dirty="0">
                <a:solidFill>
                  <a:schemeClr val="bg1"/>
                </a:solidFill>
                <a:latin typeface="Arial Black" panose="020B0A04020102020204" pitchFamily="34" charset="0"/>
              </a:rPr>
              <a:t>www.SafeguardingChildren.co.uk</a:t>
            </a:r>
          </a:p>
        </p:txBody>
      </p:sp>
      <p:sp>
        <p:nvSpPr>
          <p:cNvPr id="9" name="Slide Number Placeholder 5"/>
          <p:cNvSpPr>
            <a:spLocks noGrp="1"/>
          </p:cNvSpPr>
          <p:nvPr>
            <p:ph type="sldNum" sz="quarter" idx="4"/>
          </p:nvPr>
        </p:nvSpPr>
        <p:spPr>
          <a:xfrm>
            <a:off x="4673600" y="6531757"/>
            <a:ext cx="2844800" cy="267927"/>
          </a:xfrm>
          <a:prstGeom prst="rect">
            <a:avLst/>
          </a:prstGeom>
        </p:spPr>
        <p:txBody>
          <a:bodyPr/>
          <a:lstStyle>
            <a:lvl1pPr>
              <a:defRPr sz="1000">
                <a:solidFill>
                  <a:schemeClr val="bg1"/>
                </a:solidFill>
                <a:latin typeface="Arial Black" panose="020B0A04020102020204" pitchFamily="34" charset="0"/>
              </a:defRPr>
            </a:lvl1pPr>
          </a:lstStyle>
          <a:p>
            <a:pPr algn="ctr"/>
            <a:r>
              <a:rPr lang="en-GB" dirty="0"/>
              <a:t>nyscp@northyorks.gov.uk</a:t>
            </a:r>
          </a:p>
        </p:txBody>
      </p:sp>
    </p:spTree>
    <p:extLst>
      <p:ext uri="{BB962C8B-B14F-4D97-AF65-F5344CB8AC3E}">
        <p14:creationId xmlns:p14="http://schemas.microsoft.com/office/powerpoint/2010/main" val="12836193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p:cSld name="Blank Layout, Page number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326739434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399" y="1950849"/>
            <a:ext cx="10363200" cy="1470025"/>
          </a:xfrm>
        </p:spPr>
        <p:txBody>
          <a:bodyPr/>
          <a:lstStyle>
            <a:lvl1pPr>
              <a:defRPr>
                <a:solidFill>
                  <a:schemeClr val="tx1"/>
                </a:solidFill>
                <a:effectLst/>
              </a:defRPr>
            </a:lvl1pPr>
          </a:lstStyle>
          <a:p>
            <a:r>
              <a:rPr lang="en-US"/>
              <a:t>Click to edit Master title style</a:t>
            </a:r>
            <a:endParaRPr lang="en-GB" dirty="0"/>
          </a:p>
        </p:txBody>
      </p:sp>
      <p:sp>
        <p:nvSpPr>
          <p:cNvPr id="3" name="Subtitle 2"/>
          <p:cNvSpPr>
            <a:spLocks noGrp="1"/>
          </p:cNvSpPr>
          <p:nvPr>
            <p:ph type="subTitle" idx="1"/>
          </p:nvPr>
        </p:nvSpPr>
        <p:spPr>
          <a:xfrm>
            <a:off x="1828799" y="3961598"/>
            <a:ext cx="8534400" cy="1752600"/>
          </a:xfrm>
        </p:spPr>
        <p:txBody>
          <a:bodyPr/>
          <a:lstStyle>
            <a:lvl1pPr marL="0" indent="0" algn="ctr">
              <a:buNone/>
              <a:defRPr>
                <a:solidFill>
                  <a:schemeClr val="tx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GB" dirty="0"/>
          </a:p>
        </p:txBody>
      </p:sp>
      <p:pic>
        <p:nvPicPr>
          <p:cNvPr id="4" name="Picture 3"/>
          <p:cNvPicPr>
            <a:picLocks noChangeAspect="1"/>
          </p:cNvPicPr>
          <p:nvPr/>
        </p:nvPicPr>
        <p:blipFill>
          <a:blip r:embed="rId2" cstate="print">
            <a:extLst>
              <a:ext uri="{BEBA8EAE-BF5A-486C-A8C5-ECC9F3942E4B}">
                <a14:imgProps xmlns:a14="http://schemas.microsoft.com/office/drawing/2010/main">
                  <a14:imgLayer r:embed="rId3">
                    <a14:imgEffect>
                      <a14:colorTemperature colorTemp="4700"/>
                    </a14:imgEffect>
                  </a14:imgLayer>
                </a14:imgProps>
              </a:ext>
              <a:ext uri="{28A0092B-C50C-407E-A947-70E740481C1C}">
                <a14:useLocalDpi xmlns:a14="http://schemas.microsoft.com/office/drawing/2010/main" val="0"/>
              </a:ext>
            </a:extLst>
          </a:blip>
          <a:stretch>
            <a:fillRect/>
          </a:stretch>
        </p:blipFill>
        <p:spPr>
          <a:xfrm>
            <a:off x="3823205" y="168930"/>
            <a:ext cx="4545591" cy="991657"/>
          </a:xfrm>
          <a:prstGeom prst="rect">
            <a:avLst/>
          </a:prstGeom>
        </p:spPr>
      </p:pic>
      <p:sp>
        <p:nvSpPr>
          <p:cNvPr id="6" name="Slide Number Placeholder 5"/>
          <p:cNvSpPr>
            <a:spLocks noGrp="1"/>
          </p:cNvSpPr>
          <p:nvPr>
            <p:ph type="sldNum" sz="quarter" idx="4"/>
          </p:nvPr>
        </p:nvSpPr>
        <p:spPr>
          <a:xfrm>
            <a:off x="4673600" y="6531759"/>
            <a:ext cx="2844800" cy="267927"/>
          </a:xfrm>
          <a:prstGeom prst="rect">
            <a:avLst/>
          </a:prstGeom>
        </p:spPr>
        <p:txBody>
          <a:bodyPr/>
          <a:lstStyle>
            <a:lvl1pPr>
              <a:defRPr sz="750">
                <a:solidFill>
                  <a:schemeClr val="bg1"/>
                </a:solidFill>
                <a:latin typeface="Arial Black" panose="020B0A04020102020204" pitchFamily="34" charset="0"/>
              </a:defRPr>
            </a:lvl1pPr>
          </a:lstStyle>
          <a:p>
            <a:fld id="{AF9B8566-95C2-48DC-B427-0F0C1D1AD3F7}" type="slidenum">
              <a:rPr lang="en-GB" smtClean="0"/>
              <a:t>‹#›</a:t>
            </a:fld>
            <a:endParaRPr lang="en-GB" dirty="0"/>
          </a:p>
        </p:txBody>
      </p:sp>
    </p:spTree>
    <p:extLst>
      <p:ext uri="{BB962C8B-B14F-4D97-AF65-F5344CB8AC3E}">
        <p14:creationId xmlns:p14="http://schemas.microsoft.com/office/powerpoint/2010/main" val="191634975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190236356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963084" y="2906713"/>
            <a:ext cx="10363200" cy="1500187"/>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15" name="Rectangle 14"/>
          <p:cNvSpPr/>
          <p:nvPr/>
        </p:nvSpPr>
        <p:spPr>
          <a:xfrm>
            <a:off x="2" y="6473442"/>
            <a:ext cx="12200709" cy="384558"/>
          </a:xfrm>
          <a:prstGeom prst="rect">
            <a:avLst/>
          </a:prstGeom>
          <a:solidFill>
            <a:srgbClr val="205CAA"/>
          </a:solidFill>
          <a:ln>
            <a:noFill/>
          </a:ln>
        </p:spPr>
        <p:style>
          <a:lnRef idx="0">
            <a:scrgbClr r="0" g="0" b="0"/>
          </a:lnRef>
          <a:fillRef idx="0">
            <a:scrgbClr r="0" g="0" b="0"/>
          </a:fillRef>
          <a:effectRef idx="0">
            <a:scrgbClr r="0" g="0" b="0"/>
          </a:effectRef>
          <a:fontRef idx="minor">
            <a:schemeClr val="accent6"/>
          </a:fontRef>
        </p:style>
        <p:txBody>
          <a:bodyPr rtlCol="0" anchor="ctr"/>
          <a:lstStyle/>
          <a:p>
            <a:pPr algn="ctr"/>
            <a:endParaRPr lang="en-GB" sz="1350" dirty="0">
              <a:ln>
                <a:solidFill>
                  <a:srgbClr val="205CAA"/>
                </a:solidFill>
              </a:ln>
            </a:endParaRPr>
          </a:p>
        </p:txBody>
      </p:sp>
      <p:sp>
        <p:nvSpPr>
          <p:cNvPr id="17" name="Slide Number Placeholder 5"/>
          <p:cNvSpPr txBox="1">
            <a:spLocks/>
          </p:cNvSpPr>
          <p:nvPr/>
        </p:nvSpPr>
        <p:spPr>
          <a:xfrm>
            <a:off x="9235631" y="6531759"/>
            <a:ext cx="2844800" cy="267927"/>
          </a:xfrm>
          <a:prstGeom prst="rect">
            <a:avLst/>
          </a:prstGeom>
        </p:spPr>
        <p:txBody>
          <a:bodyP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GB" sz="750" b="0" dirty="0">
                <a:solidFill>
                  <a:schemeClr val="bg1"/>
                </a:solidFill>
                <a:latin typeface="Arial Black" panose="020B0A04020102020204" pitchFamily="34" charset="0"/>
              </a:rPr>
              <a:t>Follow us on Twitter</a:t>
            </a:r>
            <a:r>
              <a:rPr lang="en-GB" sz="750" b="0" baseline="0" dirty="0">
                <a:solidFill>
                  <a:schemeClr val="bg1"/>
                </a:solidFill>
                <a:latin typeface="Arial Black" panose="020B0A04020102020204" pitchFamily="34" charset="0"/>
              </a:rPr>
              <a:t> </a:t>
            </a:r>
            <a:r>
              <a:rPr lang="en-GB" sz="750" b="0" dirty="0">
                <a:solidFill>
                  <a:schemeClr val="bg1"/>
                </a:solidFill>
                <a:latin typeface="Arial Black" panose="020B0A04020102020204" pitchFamily="34" charset="0"/>
              </a:rPr>
              <a:t>@NYSCP1</a:t>
            </a:r>
          </a:p>
        </p:txBody>
      </p:sp>
      <p:pic>
        <p:nvPicPr>
          <p:cNvPr id="18" name="Picture 17" descr="433MHz RF communication from a Raspberry Pi | Behind The ..."/>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30972" y="6531759"/>
            <a:ext cx="243635" cy="243635"/>
          </a:xfrm>
          <a:prstGeom prst="rect">
            <a:avLst/>
          </a:prstGeom>
        </p:spPr>
      </p:pic>
      <p:sp>
        <p:nvSpPr>
          <p:cNvPr id="19" name="Slide Number Placeholder 5"/>
          <p:cNvSpPr txBox="1">
            <a:spLocks/>
          </p:cNvSpPr>
          <p:nvPr/>
        </p:nvSpPr>
        <p:spPr>
          <a:xfrm>
            <a:off x="111571" y="6531759"/>
            <a:ext cx="2844800" cy="267927"/>
          </a:xfrm>
          <a:prstGeom prst="rect">
            <a:avLst/>
          </a:prstGeom>
        </p:spPr>
        <p:txBody>
          <a:bodyP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750" b="0" dirty="0">
                <a:solidFill>
                  <a:schemeClr val="bg1"/>
                </a:solidFill>
                <a:latin typeface="Arial Black" panose="020B0A04020102020204" pitchFamily="34" charset="0"/>
              </a:rPr>
              <a:t>www.SafeguardingChildren.co.uk</a:t>
            </a:r>
          </a:p>
        </p:txBody>
      </p:sp>
      <p:pic>
        <p:nvPicPr>
          <p:cNvPr id="20" name="Picture 19"/>
          <p:cNvPicPr>
            <a:picLocks noChangeAspect="1"/>
          </p:cNvPicPr>
          <p:nvPr/>
        </p:nvPicPr>
        <p:blipFill rotWithShape="1">
          <a:blip r:embed="rId3"/>
          <a:srcRect l="6993" r="46979"/>
          <a:stretch/>
        </p:blipFill>
        <p:spPr>
          <a:xfrm>
            <a:off x="-1" y="-34184"/>
            <a:ext cx="12192001" cy="1873315"/>
          </a:xfrm>
          <a:prstGeom prst="rect">
            <a:avLst/>
          </a:prstGeom>
        </p:spPr>
      </p:pic>
      <p:sp>
        <p:nvSpPr>
          <p:cNvPr id="2" name="Title 1"/>
          <p:cNvSpPr>
            <a:spLocks noGrp="1"/>
          </p:cNvSpPr>
          <p:nvPr>
            <p:ph type="title"/>
          </p:nvPr>
        </p:nvSpPr>
        <p:spPr>
          <a:xfrm>
            <a:off x="1108363" y="512748"/>
            <a:ext cx="10363200" cy="916186"/>
          </a:xfrm>
        </p:spPr>
        <p:txBody>
          <a:bodyPr anchor="t"/>
          <a:lstStyle>
            <a:lvl1pPr algn="l">
              <a:defRPr sz="3000" b="1" cap="all"/>
            </a:lvl1pPr>
          </a:lstStyle>
          <a:p>
            <a:r>
              <a:rPr lang="en-US"/>
              <a:t>Click to edit Master title style</a:t>
            </a:r>
            <a:endParaRPr lang="en-GB" dirty="0"/>
          </a:p>
        </p:txBody>
      </p:sp>
      <p:sp>
        <p:nvSpPr>
          <p:cNvPr id="11" name="Slide Number Placeholder 5"/>
          <p:cNvSpPr>
            <a:spLocks noGrp="1"/>
          </p:cNvSpPr>
          <p:nvPr>
            <p:ph type="sldNum" sz="quarter" idx="4"/>
          </p:nvPr>
        </p:nvSpPr>
        <p:spPr>
          <a:xfrm>
            <a:off x="4673600" y="6531759"/>
            <a:ext cx="2844800" cy="267927"/>
          </a:xfrm>
          <a:prstGeom prst="rect">
            <a:avLst/>
          </a:prstGeom>
        </p:spPr>
        <p:txBody>
          <a:bodyPr/>
          <a:lstStyle>
            <a:lvl1pPr>
              <a:defRPr sz="750">
                <a:solidFill>
                  <a:schemeClr val="bg1"/>
                </a:solidFill>
                <a:latin typeface="Arial Black" panose="020B0A04020102020204" pitchFamily="34" charset="0"/>
              </a:defRPr>
            </a:lvl1pPr>
          </a:lstStyle>
          <a:p>
            <a:fld id="{AF9B8566-95C2-48DC-B427-0F0C1D1AD3F7}" type="slidenum">
              <a:rPr lang="en-GB" smtClean="0"/>
              <a:t>‹#›</a:t>
            </a:fld>
            <a:endParaRPr lang="en-GB" dirty="0"/>
          </a:p>
        </p:txBody>
      </p:sp>
    </p:spTree>
    <p:extLst>
      <p:ext uri="{BB962C8B-B14F-4D97-AF65-F5344CB8AC3E}">
        <p14:creationId xmlns:p14="http://schemas.microsoft.com/office/powerpoint/2010/main" val="329292688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0" name="Rectangle 9"/>
          <p:cNvSpPr/>
          <p:nvPr/>
        </p:nvSpPr>
        <p:spPr>
          <a:xfrm>
            <a:off x="0" y="0"/>
            <a:ext cx="12192000" cy="1166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3"/>
            <a:ext cx="53848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3"/>
            <a:ext cx="53848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sz="quarter" idx="4"/>
          </p:nvPr>
        </p:nvSpPr>
        <p:spPr>
          <a:xfrm>
            <a:off x="4673600" y="6531759"/>
            <a:ext cx="2844800" cy="267927"/>
          </a:xfrm>
          <a:prstGeom prst="rect">
            <a:avLst/>
          </a:prstGeom>
        </p:spPr>
        <p:txBody>
          <a:bodyPr/>
          <a:lstStyle>
            <a:lvl1pPr>
              <a:defRPr sz="750">
                <a:solidFill>
                  <a:schemeClr val="bg1"/>
                </a:solidFill>
                <a:latin typeface="Arial Black" panose="020B0A04020102020204" pitchFamily="34" charset="0"/>
              </a:defRPr>
            </a:lvl1pPr>
          </a:lstStyle>
          <a:p>
            <a:fld id="{AF9B8566-95C2-48DC-B427-0F0C1D1AD3F7}" type="slidenum">
              <a:rPr lang="en-GB" smtClean="0"/>
              <a:t>‹#›</a:t>
            </a:fld>
            <a:endParaRPr lang="en-GB" dirty="0"/>
          </a:p>
        </p:txBody>
      </p:sp>
    </p:spTree>
    <p:extLst>
      <p:ext uri="{BB962C8B-B14F-4D97-AF65-F5344CB8AC3E}">
        <p14:creationId xmlns:p14="http://schemas.microsoft.com/office/powerpoint/2010/main" val="309850181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09600" y="2174875"/>
            <a:ext cx="5386917"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5"/>
          <p:cNvSpPr>
            <a:spLocks noGrp="1"/>
          </p:cNvSpPr>
          <p:nvPr>
            <p:ph type="sldNum" sz="quarter" idx="10"/>
          </p:nvPr>
        </p:nvSpPr>
        <p:spPr>
          <a:xfrm>
            <a:off x="4673600" y="6531759"/>
            <a:ext cx="2844800" cy="267927"/>
          </a:xfrm>
          <a:prstGeom prst="rect">
            <a:avLst/>
          </a:prstGeom>
        </p:spPr>
        <p:txBody>
          <a:bodyPr/>
          <a:lstStyle>
            <a:lvl1pPr>
              <a:defRPr sz="750">
                <a:solidFill>
                  <a:schemeClr val="bg1"/>
                </a:solidFill>
                <a:latin typeface="Arial Black" panose="020B0A04020102020204" pitchFamily="34" charset="0"/>
              </a:defRPr>
            </a:lvl1pPr>
          </a:lstStyle>
          <a:p>
            <a:fld id="{AF9B8566-95C2-48DC-B427-0F0C1D1AD3F7}" type="slidenum">
              <a:rPr lang="en-GB" smtClean="0"/>
              <a:t>‹#›</a:t>
            </a:fld>
            <a:endParaRPr lang="en-GB" dirty="0"/>
          </a:p>
        </p:txBody>
      </p:sp>
    </p:spTree>
    <p:extLst>
      <p:ext uri="{BB962C8B-B14F-4D97-AF65-F5344CB8AC3E}">
        <p14:creationId xmlns:p14="http://schemas.microsoft.com/office/powerpoint/2010/main" val="288992805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Slide Number Placeholder 5"/>
          <p:cNvSpPr>
            <a:spLocks noGrp="1"/>
          </p:cNvSpPr>
          <p:nvPr>
            <p:ph type="sldNum" sz="quarter" idx="4"/>
          </p:nvPr>
        </p:nvSpPr>
        <p:spPr>
          <a:xfrm>
            <a:off x="4673600" y="6531759"/>
            <a:ext cx="2844800" cy="267927"/>
          </a:xfrm>
          <a:prstGeom prst="rect">
            <a:avLst/>
          </a:prstGeom>
        </p:spPr>
        <p:txBody>
          <a:bodyPr/>
          <a:lstStyle>
            <a:lvl1pPr>
              <a:defRPr sz="750">
                <a:solidFill>
                  <a:schemeClr val="bg1"/>
                </a:solidFill>
                <a:latin typeface="Arial Black" panose="020B0A04020102020204" pitchFamily="34" charset="0"/>
              </a:defRPr>
            </a:lvl1pPr>
          </a:lstStyle>
          <a:p>
            <a:fld id="{AF9B8566-95C2-48DC-B427-0F0C1D1AD3F7}" type="slidenum">
              <a:rPr lang="en-GB" smtClean="0"/>
              <a:t>‹#›</a:t>
            </a:fld>
            <a:endParaRPr lang="en-GB" dirty="0"/>
          </a:p>
        </p:txBody>
      </p:sp>
    </p:spTree>
    <p:extLst>
      <p:ext uri="{BB962C8B-B14F-4D97-AF65-F5344CB8AC3E}">
        <p14:creationId xmlns:p14="http://schemas.microsoft.com/office/powerpoint/2010/main" val="163233396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4"/>
          </p:nvPr>
        </p:nvSpPr>
        <p:spPr>
          <a:xfrm>
            <a:off x="4673600" y="6531759"/>
            <a:ext cx="2844800" cy="267927"/>
          </a:xfrm>
          <a:prstGeom prst="rect">
            <a:avLst/>
          </a:prstGeom>
        </p:spPr>
        <p:txBody>
          <a:bodyPr/>
          <a:lstStyle>
            <a:lvl1pPr>
              <a:defRPr sz="750">
                <a:solidFill>
                  <a:schemeClr val="bg1"/>
                </a:solidFill>
                <a:latin typeface="Arial Black" panose="020B0A04020102020204" pitchFamily="34" charset="0"/>
              </a:defRPr>
            </a:lvl1pPr>
          </a:lstStyle>
          <a:p>
            <a:fld id="{AF9B8566-95C2-48DC-B427-0F0C1D1AD3F7}" type="slidenum">
              <a:rPr lang="en-GB" smtClean="0"/>
              <a:t>‹#›</a:t>
            </a:fld>
            <a:endParaRPr lang="en-GB" dirty="0"/>
          </a:p>
        </p:txBody>
      </p:sp>
    </p:spTree>
    <p:extLst>
      <p:ext uri="{BB962C8B-B14F-4D97-AF65-F5344CB8AC3E}">
        <p14:creationId xmlns:p14="http://schemas.microsoft.com/office/powerpoint/2010/main" val="18010769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0" name="Rectangle 9"/>
          <p:cNvSpPr/>
          <p:nvPr/>
        </p:nvSpPr>
        <p:spPr>
          <a:xfrm>
            <a:off x="0" y="0"/>
            <a:ext cx="12192000" cy="1166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sz="quarter" idx="4"/>
          </p:nvPr>
        </p:nvSpPr>
        <p:spPr>
          <a:xfrm>
            <a:off x="4673600" y="6531757"/>
            <a:ext cx="2844800" cy="267927"/>
          </a:xfrm>
          <a:prstGeom prst="rect">
            <a:avLst/>
          </a:prstGeom>
        </p:spPr>
        <p:txBody>
          <a:bodyPr/>
          <a:lstStyle>
            <a:lvl1pPr>
              <a:defRPr sz="1000">
                <a:solidFill>
                  <a:schemeClr val="bg1"/>
                </a:solidFill>
                <a:latin typeface="Arial Black" panose="020B0A04020102020204" pitchFamily="34" charset="0"/>
              </a:defRPr>
            </a:lvl1pPr>
          </a:lstStyle>
          <a:p>
            <a:fld id="{5B99F7FF-0711-4A57-9596-1EA2EE7A3F69}" type="slidenum">
              <a:rPr lang="en-GB" smtClean="0"/>
              <a:t>‹#›</a:t>
            </a:fld>
            <a:endParaRPr lang="en-GB"/>
          </a:p>
        </p:txBody>
      </p:sp>
    </p:spTree>
    <p:extLst>
      <p:ext uri="{BB962C8B-B14F-4D97-AF65-F5344CB8AC3E}">
        <p14:creationId xmlns:p14="http://schemas.microsoft.com/office/powerpoint/2010/main" val="55445269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p:cSld name="Blank Layout top graphics only">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1" r="39617"/>
          <a:stretch/>
        </p:blipFill>
        <p:spPr>
          <a:xfrm>
            <a:off x="2" y="-1786"/>
            <a:ext cx="12200708" cy="1428934"/>
          </a:xfrm>
          <a:prstGeom prst="rect">
            <a:avLst/>
          </a:prstGeom>
        </p:spPr>
      </p:pic>
    </p:spTree>
    <p:extLst>
      <p:ext uri="{BB962C8B-B14F-4D97-AF65-F5344CB8AC3E}">
        <p14:creationId xmlns:p14="http://schemas.microsoft.com/office/powerpoint/2010/main" val="401984753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p:cSld name="Blank layout bottom graphics only">
    <p:spTree>
      <p:nvGrpSpPr>
        <p:cNvPr id="1" name=""/>
        <p:cNvGrpSpPr/>
        <p:nvPr/>
      </p:nvGrpSpPr>
      <p:grpSpPr>
        <a:xfrm>
          <a:off x="0" y="0"/>
          <a:ext cx="0" cy="0"/>
          <a:chOff x="0" y="0"/>
          <a:chExt cx="0" cy="0"/>
        </a:xfrm>
      </p:grpSpPr>
      <p:sp>
        <p:nvSpPr>
          <p:cNvPr id="4" name="Rectangle 3"/>
          <p:cNvSpPr/>
          <p:nvPr/>
        </p:nvSpPr>
        <p:spPr>
          <a:xfrm>
            <a:off x="0" y="6469841"/>
            <a:ext cx="12200709" cy="384558"/>
          </a:xfrm>
          <a:prstGeom prst="rect">
            <a:avLst/>
          </a:prstGeom>
          <a:solidFill>
            <a:srgbClr val="205CAA"/>
          </a:solidFill>
          <a:ln>
            <a:noFill/>
          </a:ln>
        </p:spPr>
        <p:style>
          <a:lnRef idx="0">
            <a:scrgbClr r="0" g="0" b="0"/>
          </a:lnRef>
          <a:fillRef idx="0">
            <a:scrgbClr r="0" g="0" b="0"/>
          </a:fillRef>
          <a:effectRef idx="0">
            <a:scrgbClr r="0" g="0" b="0"/>
          </a:effectRef>
          <a:fontRef idx="minor">
            <a:schemeClr val="accent6"/>
          </a:fontRef>
        </p:style>
        <p:txBody>
          <a:bodyPr rtlCol="0" anchor="ctr"/>
          <a:lstStyle/>
          <a:p>
            <a:pPr algn="ctr"/>
            <a:endParaRPr lang="en-GB" sz="1350" dirty="0">
              <a:ln>
                <a:solidFill>
                  <a:srgbClr val="205CAA"/>
                </a:solidFill>
              </a:ln>
            </a:endParaRPr>
          </a:p>
        </p:txBody>
      </p:sp>
      <p:sp>
        <p:nvSpPr>
          <p:cNvPr id="6" name="Slide Number Placeholder 5"/>
          <p:cNvSpPr txBox="1">
            <a:spLocks/>
          </p:cNvSpPr>
          <p:nvPr/>
        </p:nvSpPr>
        <p:spPr>
          <a:xfrm>
            <a:off x="9235631" y="6531759"/>
            <a:ext cx="2844800" cy="267927"/>
          </a:xfrm>
          <a:prstGeom prst="rect">
            <a:avLst/>
          </a:prstGeom>
        </p:spPr>
        <p:txBody>
          <a:bodyP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GB" sz="750" b="0" dirty="0">
                <a:solidFill>
                  <a:schemeClr val="bg1"/>
                </a:solidFill>
                <a:latin typeface="Arial Black" panose="020B0A04020102020204" pitchFamily="34" charset="0"/>
              </a:rPr>
              <a:t>Follow us on Twitter</a:t>
            </a:r>
            <a:r>
              <a:rPr lang="en-GB" sz="750" b="0" baseline="0" dirty="0">
                <a:solidFill>
                  <a:schemeClr val="bg1"/>
                </a:solidFill>
                <a:latin typeface="Arial Black" panose="020B0A04020102020204" pitchFamily="34" charset="0"/>
              </a:rPr>
              <a:t> </a:t>
            </a:r>
            <a:r>
              <a:rPr lang="en-GB" sz="750" b="0" dirty="0">
                <a:solidFill>
                  <a:schemeClr val="bg1"/>
                </a:solidFill>
                <a:latin typeface="Arial Black" panose="020B0A04020102020204" pitchFamily="34" charset="0"/>
              </a:rPr>
              <a:t>@NYSCP1</a:t>
            </a:r>
          </a:p>
        </p:txBody>
      </p:sp>
      <p:pic>
        <p:nvPicPr>
          <p:cNvPr id="7" name="Picture 6" descr="433MHz RF communication from a Raspberry Pi | Behind The ..."/>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30972" y="6531759"/>
            <a:ext cx="243635" cy="243635"/>
          </a:xfrm>
          <a:prstGeom prst="rect">
            <a:avLst/>
          </a:prstGeom>
        </p:spPr>
      </p:pic>
      <p:sp>
        <p:nvSpPr>
          <p:cNvPr id="8" name="Slide Number Placeholder 5"/>
          <p:cNvSpPr txBox="1">
            <a:spLocks/>
          </p:cNvSpPr>
          <p:nvPr/>
        </p:nvSpPr>
        <p:spPr>
          <a:xfrm>
            <a:off x="111571" y="6531759"/>
            <a:ext cx="2844800" cy="267927"/>
          </a:xfrm>
          <a:prstGeom prst="rect">
            <a:avLst/>
          </a:prstGeom>
        </p:spPr>
        <p:txBody>
          <a:bodyP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750" b="0" dirty="0">
                <a:solidFill>
                  <a:schemeClr val="bg1"/>
                </a:solidFill>
                <a:latin typeface="Arial Black" panose="020B0A04020102020204" pitchFamily="34" charset="0"/>
              </a:rPr>
              <a:t>www.SafeguardingChildren.co.uk</a:t>
            </a:r>
          </a:p>
        </p:txBody>
      </p:sp>
      <p:sp>
        <p:nvSpPr>
          <p:cNvPr id="9" name="Slide Number Placeholder 5"/>
          <p:cNvSpPr>
            <a:spLocks noGrp="1"/>
          </p:cNvSpPr>
          <p:nvPr>
            <p:ph type="sldNum" sz="quarter" idx="4"/>
          </p:nvPr>
        </p:nvSpPr>
        <p:spPr>
          <a:xfrm>
            <a:off x="4673600" y="6531759"/>
            <a:ext cx="2844800" cy="267927"/>
          </a:xfrm>
          <a:prstGeom prst="rect">
            <a:avLst/>
          </a:prstGeom>
        </p:spPr>
        <p:txBody>
          <a:bodyPr/>
          <a:lstStyle>
            <a:lvl1pPr>
              <a:defRPr sz="750">
                <a:solidFill>
                  <a:schemeClr val="bg1"/>
                </a:solidFill>
                <a:latin typeface="Arial Black" panose="020B0A04020102020204" pitchFamily="34" charset="0"/>
              </a:defRPr>
            </a:lvl1pPr>
          </a:lstStyle>
          <a:p>
            <a:fld id="{AF9B8566-95C2-48DC-B427-0F0C1D1AD3F7}" type="slidenum">
              <a:rPr lang="en-GB" smtClean="0"/>
              <a:t>‹#›</a:t>
            </a:fld>
            <a:endParaRPr lang="en-GB" dirty="0"/>
          </a:p>
        </p:txBody>
      </p:sp>
    </p:spTree>
    <p:extLst>
      <p:ext uri="{BB962C8B-B14F-4D97-AF65-F5344CB8AC3E}">
        <p14:creationId xmlns:p14="http://schemas.microsoft.com/office/powerpoint/2010/main" val="10913658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p:cSld name="Blank Layout, Page number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347632966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Rectangle 2"/>
          <p:cNvSpPr>
            <a:spLocks noGrp="1" noChangeArrowheads="1"/>
          </p:cNvSpPr>
          <p:nvPr>
            <p:ph type="ctrTitle"/>
          </p:nvPr>
        </p:nvSpPr>
        <p:spPr>
          <a:xfrm>
            <a:off x="470200" y="2477607"/>
            <a:ext cx="10653183" cy="581818"/>
          </a:xfrm>
          <a:prstGeom prst="rect">
            <a:avLst/>
          </a:prstGeom>
        </p:spPr>
        <p:txBody>
          <a:bodyPr/>
          <a:lstStyle>
            <a:lvl1pPr>
              <a:defRPr sz="4000">
                <a:solidFill>
                  <a:srgbClr val="1D71B8"/>
                </a:solidFill>
                <a:latin typeface="Arial" panose="020B0604020202020204" pitchFamily="34" charset="0"/>
                <a:cs typeface="Arial" panose="020B0604020202020204" pitchFamily="34" charset="0"/>
              </a:defRPr>
            </a:lvl1pPr>
          </a:lstStyle>
          <a:p>
            <a:pPr lvl="0"/>
            <a:r>
              <a:rPr lang="en-US" altLang="en-US" noProof="0" dirty="0"/>
              <a:t>Click to edit Master title style</a:t>
            </a:r>
          </a:p>
        </p:txBody>
      </p:sp>
      <p:sp>
        <p:nvSpPr>
          <p:cNvPr id="10" name="Rectangle 3"/>
          <p:cNvSpPr>
            <a:spLocks noGrp="1" noChangeArrowheads="1"/>
          </p:cNvSpPr>
          <p:nvPr>
            <p:ph type="subTitle" idx="1"/>
          </p:nvPr>
        </p:nvSpPr>
        <p:spPr>
          <a:xfrm>
            <a:off x="470200" y="3943429"/>
            <a:ext cx="9738784" cy="447113"/>
          </a:xfrm>
          <a:prstGeom prst="rect">
            <a:avLst/>
          </a:prstGeom>
        </p:spPr>
        <p:txBody>
          <a:bodyPr/>
          <a:lstStyle>
            <a:lvl1pPr marL="0" indent="0" algn="l">
              <a:buFont typeface="Wingdings" pitchFamily="2" charset="2"/>
              <a:buNone/>
              <a:defRPr sz="2400">
                <a:solidFill>
                  <a:schemeClr val="accent3">
                    <a:lumMod val="50000"/>
                  </a:schemeClr>
                </a:solidFill>
                <a:latin typeface="Arial" panose="020B0604020202020204" pitchFamily="34" charset="0"/>
                <a:cs typeface="Arial" panose="020B0604020202020204" pitchFamily="34" charset="0"/>
              </a:defRPr>
            </a:lvl1pPr>
          </a:lstStyle>
          <a:p>
            <a:pPr lvl="0"/>
            <a:r>
              <a:rPr lang="en-US" altLang="en-US" noProof="0" dirty="0"/>
              <a:t>Click to edit Master subtitle style</a:t>
            </a:r>
          </a:p>
        </p:txBody>
      </p:sp>
    </p:spTree>
    <p:extLst>
      <p:ext uri="{BB962C8B-B14F-4D97-AF65-F5344CB8AC3E}">
        <p14:creationId xmlns:p14="http://schemas.microsoft.com/office/powerpoint/2010/main" val="1789643662"/>
      </p:ext>
    </p:extLst>
  </p:cSld>
  <p:clrMapOvr>
    <a:masterClrMapping/>
  </p:clrMapOvr>
  <p:extLst>
    <p:ext uri="{DCECCB84-F9BA-43D5-87BE-67443E8EF086}">
      <p15:sldGuideLst xmlns:p15="http://schemas.microsoft.com/office/powerpoint/2012/main">
        <p15:guide id="1" orient="horz" pos="2160">
          <p15:clr>
            <a:srgbClr val="FBAE40"/>
          </p15:clr>
        </p15:guide>
        <p15:guide id="2" pos="347">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Rectangle 2"/>
          <p:cNvSpPr>
            <a:spLocks noGrp="1" noChangeArrowheads="1"/>
          </p:cNvSpPr>
          <p:nvPr>
            <p:ph type="ctrTitle"/>
          </p:nvPr>
        </p:nvSpPr>
        <p:spPr>
          <a:xfrm>
            <a:off x="457321" y="638417"/>
            <a:ext cx="10653183" cy="581818"/>
          </a:xfrm>
          <a:prstGeom prst="rect">
            <a:avLst/>
          </a:prstGeom>
        </p:spPr>
        <p:txBody>
          <a:bodyPr/>
          <a:lstStyle>
            <a:lvl1pPr>
              <a:defRPr sz="4000">
                <a:solidFill>
                  <a:srgbClr val="1D71B8"/>
                </a:solidFill>
                <a:latin typeface="Arial" panose="020B0604020202020204" pitchFamily="34" charset="0"/>
                <a:cs typeface="Arial" panose="020B0604020202020204" pitchFamily="34" charset="0"/>
              </a:defRPr>
            </a:lvl1pPr>
          </a:lstStyle>
          <a:p>
            <a:pPr lvl="0"/>
            <a:r>
              <a:rPr lang="en-US" altLang="en-US" noProof="0" dirty="0"/>
              <a:t>Click to edit Master title style</a:t>
            </a:r>
          </a:p>
        </p:txBody>
      </p:sp>
      <p:sp>
        <p:nvSpPr>
          <p:cNvPr id="14" name="Rectangle 3"/>
          <p:cNvSpPr>
            <a:spLocks noGrp="1" noChangeArrowheads="1"/>
          </p:cNvSpPr>
          <p:nvPr>
            <p:ph type="subTitle" idx="1"/>
          </p:nvPr>
        </p:nvSpPr>
        <p:spPr>
          <a:xfrm>
            <a:off x="470200" y="1595988"/>
            <a:ext cx="10640304" cy="448712"/>
          </a:xfrm>
          <a:prstGeom prst="rect">
            <a:avLst/>
          </a:prstGeom>
        </p:spPr>
        <p:txBody>
          <a:bodyPr/>
          <a:lstStyle>
            <a:lvl1pPr marL="342900" marR="0" indent="-342900" algn="just" defTabSz="914400" rtl="0" eaLnBrk="1" fontAlgn="base" latinLnBrk="0" hangingPunct="1">
              <a:lnSpc>
                <a:spcPct val="100000"/>
              </a:lnSpc>
              <a:spcBef>
                <a:spcPct val="20000"/>
              </a:spcBef>
              <a:spcAft>
                <a:spcPct val="0"/>
              </a:spcAft>
              <a:buClr>
                <a:srgbClr val="2C4592"/>
              </a:buClr>
              <a:buSzPct val="50000"/>
              <a:buFont typeface="Wingdings" pitchFamily="2" charset="2"/>
              <a:buNone/>
              <a:tabLst/>
              <a:defRPr kumimoji="0" lang="en-GB" altLang="en-US" sz="2400" b="0" i="0" u="none" strike="noStrike" kern="1200" cap="none" spc="0" normalizeH="0" baseline="0" noProof="0">
                <a:ln>
                  <a:noFill/>
                </a:ln>
                <a:solidFill>
                  <a:schemeClr val="accent3">
                    <a:lumMod val="50000"/>
                  </a:schemeClr>
                </a:solidFill>
                <a:effectLst/>
                <a:uLnTx/>
                <a:uFillTx/>
                <a:latin typeface="Arial"/>
              </a:defRPr>
            </a:lvl1pPr>
            <a:lvl2pPr marL="742950" marR="0" indent="-285750" algn="just" defTabSz="914400" rtl="0" eaLnBrk="1" fontAlgn="base" latinLnBrk="0" hangingPunct="1">
              <a:lnSpc>
                <a:spcPct val="100000"/>
              </a:lnSpc>
              <a:spcBef>
                <a:spcPct val="20000"/>
              </a:spcBef>
              <a:spcAft>
                <a:spcPct val="0"/>
              </a:spcAft>
              <a:buClr>
                <a:srgbClr val="2C4592"/>
              </a:buClr>
              <a:buSzPct val="50000"/>
              <a:buFont typeface="Wingdings" pitchFamily="2" charset="2"/>
              <a:buChar char="l"/>
              <a:tabLst/>
              <a:defRPr/>
            </a:lvl2pPr>
          </a:lstStyle>
          <a:p>
            <a:pPr lvl="0"/>
            <a:r>
              <a:rPr lang="en-US" altLang="en-US" noProof="0" dirty="0"/>
              <a:t>Click to edit Master subtitle style</a:t>
            </a:r>
            <a:endParaRPr kumimoji="0" lang="en-GB" altLang="en-US" sz="1400" b="0" i="0" u="none" strike="noStrike" kern="1200" cap="none" spc="0" normalizeH="0" baseline="0" noProof="0" dirty="0">
              <a:ln>
                <a:noFill/>
              </a:ln>
              <a:solidFill>
                <a:srgbClr val="000000"/>
              </a:solidFill>
              <a:effectLst/>
              <a:uLnTx/>
              <a:uFillTx/>
              <a:latin typeface="+mn-lt"/>
              <a:ea typeface="+mn-ea"/>
              <a:cs typeface="+mn-cs"/>
            </a:endParaRPr>
          </a:p>
        </p:txBody>
      </p:sp>
    </p:spTree>
    <p:extLst>
      <p:ext uri="{BB962C8B-B14F-4D97-AF65-F5344CB8AC3E}">
        <p14:creationId xmlns:p14="http://schemas.microsoft.com/office/powerpoint/2010/main" val="3579624528"/>
      </p:ext>
    </p:extLst>
  </p:cSld>
  <p:clrMapOvr>
    <a:masterClrMapping/>
  </p:clrMapOvr>
  <p:extLst>
    <p:ext uri="{DCECCB84-F9BA-43D5-87BE-67443E8EF086}">
      <p15:sldGuideLst xmlns:p15="http://schemas.microsoft.com/office/powerpoint/2012/main">
        <p15:guide id="2" pos="347">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2"/>
          <p:cNvSpPr>
            <a:spLocks noGrp="1" noChangeArrowheads="1"/>
          </p:cNvSpPr>
          <p:nvPr>
            <p:ph type="ctrTitle"/>
          </p:nvPr>
        </p:nvSpPr>
        <p:spPr>
          <a:xfrm>
            <a:off x="457321" y="638417"/>
            <a:ext cx="10653183" cy="581818"/>
          </a:xfrm>
          <a:prstGeom prst="rect">
            <a:avLst/>
          </a:prstGeom>
        </p:spPr>
        <p:txBody>
          <a:bodyPr/>
          <a:lstStyle>
            <a:lvl1pPr>
              <a:defRPr sz="4000">
                <a:solidFill>
                  <a:schemeClr val="bg1"/>
                </a:solidFill>
                <a:latin typeface="Arial" panose="020B0604020202020204" pitchFamily="34" charset="0"/>
                <a:cs typeface="Arial" panose="020B0604020202020204" pitchFamily="34" charset="0"/>
              </a:defRPr>
            </a:lvl1pPr>
          </a:lstStyle>
          <a:p>
            <a:pPr lvl="0"/>
            <a:r>
              <a:rPr lang="en-US" altLang="en-US" noProof="0"/>
              <a:t>Click to edit Master title style</a:t>
            </a:r>
            <a:endParaRPr lang="en-US" altLang="en-US" noProof="0" dirty="0"/>
          </a:p>
        </p:txBody>
      </p:sp>
      <p:sp>
        <p:nvSpPr>
          <p:cNvPr id="8" name="Rectangle 3"/>
          <p:cNvSpPr>
            <a:spLocks noGrp="1" noChangeArrowheads="1"/>
          </p:cNvSpPr>
          <p:nvPr>
            <p:ph type="subTitle" idx="1"/>
          </p:nvPr>
        </p:nvSpPr>
        <p:spPr>
          <a:xfrm>
            <a:off x="470200" y="1595988"/>
            <a:ext cx="9738784" cy="447113"/>
          </a:xfrm>
          <a:prstGeom prst="rect">
            <a:avLst/>
          </a:prstGeom>
        </p:spPr>
        <p:txBody>
          <a:bodyPr/>
          <a:lstStyle>
            <a:lvl1pPr marL="0" indent="0" algn="l">
              <a:buFont typeface="Wingdings" pitchFamily="2" charset="2"/>
              <a:buNone/>
              <a:defRPr sz="2400">
                <a:solidFill>
                  <a:schemeClr val="bg1"/>
                </a:solidFill>
                <a:latin typeface="Arial" panose="020B0604020202020204" pitchFamily="34" charset="0"/>
                <a:cs typeface="Arial" panose="020B0604020202020204" pitchFamily="34" charset="0"/>
              </a:defRPr>
            </a:lvl1pPr>
          </a:lstStyle>
          <a:p>
            <a:pPr lvl="0"/>
            <a:r>
              <a:rPr lang="en-US" altLang="en-US" noProof="0"/>
              <a:t>Click to edit Master subtitle style</a:t>
            </a:r>
            <a:endParaRPr lang="en-US" altLang="en-US" noProof="0" dirty="0"/>
          </a:p>
        </p:txBody>
      </p:sp>
    </p:spTree>
    <p:extLst>
      <p:ext uri="{BB962C8B-B14F-4D97-AF65-F5344CB8AC3E}">
        <p14:creationId xmlns:p14="http://schemas.microsoft.com/office/powerpoint/2010/main" val="57458095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Slide Number Placeholder 5"/>
          <p:cNvSpPr>
            <a:spLocks noGrp="1"/>
          </p:cNvSpPr>
          <p:nvPr>
            <p:ph type="sldNum" sz="quarter" idx="4"/>
          </p:nvPr>
        </p:nvSpPr>
        <p:spPr>
          <a:xfrm>
            <a:off x="4673600" y="6531757"/>
            <a:ext cx="2844800" cy="267927"/>
          </a:xfrm>
          <a:prstGeom prst="rect">
            <a:avLst/>
          </a:prstGeom>
        </p:spPr>
        <p:txBody>
          <a:bodyPr/>
          <a:lstStyle>
            <a:lvl1pPr>
              <a:defRPr sz="1000">
                <a:solidFill>
                  <a:schemeClr val="bg1"/>
                </a:solidFill>
                <a:latin typeface="Arial Black" panose="020B0A04020102020204" pitchFamily="34" charset="0"/>
              </a:defRPr>
            </a:lvl1pPr>
          </a:lstStyle>
          <a:p>
            <a:pPr algn="ctr"/>
            <a:r>
              <a:rPr lang="en-GB" dirty="0"/>
              <a:t>nyscp@northyorks.gov.uk</a:t>
            </a:r>
          </a:p>
        </p:txBody>
      </p:sp>
    </p:spTree>
    <p:extLst>
      <p:ext uri="{BB962C8B-B14F-4D97-AF65-F5344CB8AC3E}">
        <p14:creationId xmlns:p14="http://schemas.microsoft.com/office/powerpoint/2010/main" val="207533475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10" name="Rectangle 9"/>
          <p:cNvSpPr/>
          <p:nvPr/>
        </p:nvSpPr>
        <p:spPr>
          <a:xfrm>
            <a:off x="0" y="0"/>
            <a:ext cx="12192000" cy="1166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sz="quarter" idx="4"/>
          </p:nvPr>
        </p:nvSpPr>
        <p:spPr>
          <a:xfrm>
            <a:off x="4673600" y="6531757"/>
            <a:ext cx="2844800" cy="267927"/>
          </a:xfrm>
          <a:prstGeom prst="rect">
            <a:avLst/>
          </a:prstGeom>
        </p:spPr>
        <p:txBody>
          <a:bodyPr/>
          <a:lstStyle>
            <a:lvl1pPr>
              <a:defRPr sz="1000">
                <a:solidFill>
                  <a:schemeClr val="bg1"/>
                </a:solidFill>
                <a:latin typeface="Arial Black" panose="020B0A04020102020204" pitchFamily="34" charset="0"/>
              </a:defRPr>
            </a:lvl1pPr>
          </a:lstStyle>
          <a:p>
            <a:pPr algn="ctr"/>
            <a:r>
              <a:rPr lang="en-GB" dirty="0"/>
              <a:t>nyscp@northyorks.gov.uk</a:t>
            </a:r>
          </a:p>
        </p:txBody>
      </p:sp>
    </p:spTree>
    <p:extLst>
      <p:ext uri="{BB962C8B-B14F-4D97-AF65-F5344CB8AC3E}">
        <p14:creationId xmlns:p14="http://schemas.microsoft.com/office/powerpoint/2010/main" val="11058503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5"/>
          <p:cNvSpPr>
            <a:spLocks noGrp="1"/>
          </p:cNvSpPr>
          <p:nvPr>
            <p:ph type="sldNum" sz="quarter" idx="10"/>
          </p:nvPr>
        </p:nvSpPr>
        <p:spPr>
          <a:xfrm>
            <a:off x="4673600" y="6531757"/>
            <a:ext cx="2844800" cy="267927"/>
          </a:xfrm>
          <a:prstGeom prst="rect">
            <a:avLst/>
          </a:prstGeom>
        </p:spPr>
        <p:txBody>
          <a:bodyPr/>
          <a:lstStyle>
            <a:lvl1pPr>
              <a:defRPr sz="1000">
                <a:solidFill>
                  <a:schemeClr val="bg1"/>
                </a:solidFill>
                <a:latin typeface="Arial Black" panose="020B0A04020102020204" pitchFamily="34" charset="0"/>
              </a:defRPr>
            </a:lvl1pPr>
          </a:lstStyle>
          <a:p>
            <a:fld id="{5B99F7FF-0711-4A57-9596-1EA2EE7A3F69}" type="slidenum">
              <a:rPr lang="en-GB" smtClean="0"/>
              <a:t>‹#›</a:t>
            </a:fld>
            <a:endParaRPr lang="en-GB"/>
          </a:p>
        </p:txBody>
      </p:sp>
    </p:spTree>
    <p:extLst>
      <p:ext uri="{BB962C8B-B14F-4D97-AF65-F5344CB8AC3E}">
        <p14:creationId xmlns:p14="http://schemas.microsoft.com/office/powerpoint/2010/main" val="34599556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Slide Number Placeholder 5"/>
          <p:cNvSpPr>
            <a:spLocks noGrp="1"/>
          </p:cNvSpPr>
          <p:nvPr>
            <p:ph type="sldNum" sz="quarter" idx="4"/>
          </p:nvPr>
        </p:nvSpPr>
        <p:spPr>
          <a:xfrm>
            <a:off x="4673600" y="6531757"/>
            <a:ext cx="2844800" cy="267927"/>
          </a:xfrm>
          <a:prstGeom prst="rect">
            <a:avLst/>
          </a:prstGeom>
        </p:spPr>
        <p:txBody>
          <a:bodyPr/>
          <a:lstStyle>
            <a:lvl1pPr>
              <a:defRPr sz="1000">
                <a:solidFill>
                  <a:schemeClr val="bg1"/>
                </a:solidFill>
                <a:latin typeface="Arial Black" panose="020B0A04020102020204" pitchFamily="34" charset="0"/>
              </a:defRPr>
            </a:lvl1pPr>
          </a:lstStyle>
          <a:p>
            <a:fld id="{5B99F7FF-0711-4A57-9596-1EA2EE7A3F69}" type="slidenum">
              <a:rPr lang="en-GB" smtClean="0"/>
              <a:t>‹#›</a:t>
            </a:fld>
            <a:endParaRPr lang="en-GB"/>
          </a:p>
        </p:txBody>
      </p:sp>
    </p:spTree>
    <p:extLst>
      <p:ext uri="{BB962C8B-B14F-4D97-AF65-F5344CB8AC3E}">
        <p14:creationId xmlns:p14="http://schemas.microsoft.com/office/powerpoint/2010/main" val="38955843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4"/>
          </p:nvPr>
        </p:nvSpPr>
        <p:spPr>
          <a:xfrm>
            <a:off x="4673600" y="6531757"/>
            <a:ext cx="2844800" cy="267927"/>
          </a:xfrm>
          <a:prstGeom prst="rect">
            <a:avLst/>
          </a:prstGeom>
        </p:spPr>
        <p:txBody>
          <a:bodyPr/>
          <a:lstStyle>
            <a:lvl1pPr>
              <a:defRPr sz="1000">
                <a:solidFill>
                  <a:schemeClr val="bg1"/>
                </a:solidFill>
                <a:latin typeface="Arial Black" panose="020B0A04020102020204" pitchFamily="34" charset="0"/>
              </a:defRPr>
            </a:lvl1pPr>
          </a:lstStyle>
          <a:p>
            <a:fld id="{5B99F7FF-0711-4A57-9596-1EA2EE7A3F69}" type="slidenum">
              <a:rPr lang="en-GB" smtClean="0"/>
              <a:t>‹#›</a:t>
            </a:fld>
            <a:endParaRPr lang="en-GB"/>
          </a:p>
        </p:txBody>
      </p:sp>
    </p:spTree>
    <p:extLst>
      <p:ext uri="{BB962C8B-B14F-4D97-AF65-F5344CB8AC3E}">
        <p14:creationId xmlns:p14="http://schemas.microsoft.com/office/powerpoint/2010/main" val="25357374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Blank Layout top graphics only">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BEBA8EAE-BF5A-486C-A8C5-ECC9F3942E4B}">
                <a14:imgProps xmlns:a14="http://schemas.microsoft.com/office/drawing/2010/main">
                  <a14:imgLayer r:embed="rId3">
                    <a14:imgEffect>
                      <a14:artisticCrisscrossEtching/>
                    </a14:imgEffect>
                    <a14:imgEffect>
                      <a14:sharpenSoften amount="-30000"/>
                    </a14:imgEffect>
                    <a14:imgEffect>
                      <a14:brightnessContrast bright="6000" contrast="-7000"/>
                    </a14:imgEffect>
                  </a14:imgLayer>
                </a14:imgProps>
              </a:ext>
            </a:extLst>
          </a:blip>
          <a:srcRect l="-1" r="39617"/>
          <a:stretch/>
        </p:blipFill>
        <p:spPr>
          <a:xfrm>
            <a:off x="1" y="-1786"/>
            <a:ext cx="12200708" cy="1428934"/>
          </a:xfrm>
          <a:prstGeom prst="rect">
            <a:avLst/>
          </a:prstGeom>
        </p:spPr>
      </p:pic>
    </p:spTree>
    <p:extLst>
      <p:ext uri="{BB962C8B-B14F-4D97-AF65-F5344CB8AC3E}">
        <p14:creationId xmlns:p14="http://schemas.microsoft.com/office/powerpoint/2010/main" val="9303025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Blank layout bottom graphics only">
    <p:spTree>
      <p:nvGrpSpPr>
        <p:cNvPr id="1" name=""/>
        <p:cNvGrpSpPr/>
        <p:nvPr/>
      </p:nvGrpSpPr>
      <p:grpSpPr>
        <a:xfrm>
          <a:off x="0" y="0"/>
          <a:ext cx="0" cy="0"/>
          <a:chOff x="0" y="0"/>
          <a:chExt cx="0" cy="0"/>
        </a:xfrm>
      </p:grpSpPr>
      <p:sp>
        <p:nvSpPr>
          <p:cNvPr id="4" name="Rectangle 3"/>
          <p:cNvSpPr/>
          <p:nvPr/>
        </p:nvSpPr>
        <p:spPr>
          <a:xfrm>
            <a:off x="0" y="6469841"/>
            <a:ext cx="12200709" cy="384558"/>
          </a:xfrm>
          <a:prstGeom prst="rect">
            <a:avLst/>
          </a:prstGeom>
          <a:solidFill>
            <a:srgbClr val="205CAA"/>
          </a:solidFill>
          <a:ln>
            <a:noFill/>
          </a:ln>
        </p:spPr>
        <p:style>
          <a:lnRef idx="0">
            <a:scrgbClr r="0" g="0" b="0"/>
          </a:lnRef>
          <a:fillRef idx="0">
            <a:scrgbClr r="0" g="0" b="0"/>
          </a:fillRef>
          <a:effectRef idx="0">
            <a:scrgbClr r="0" g="0" b="0"/>
          </a:effectRef>
          <a:fontRef idx="minor">
            <a:schemeClr val="accent6"/>
          </a:fontRef>
        </p:style>
        <p:txBody>
          <a:bodyPr rtlCol="0" anchor="ctr"/>
          <a:lstStyle/>
          <a:p>
            <a:pPr algn="ctr"/>
            <a:endParaRPr lang="en-GB">
              <a:ln>
                <a:solidFill>
                  <a:srgbClr val="205CAA"/>
                </a:solidFill>
              </a:ln>
            </a:endParaRPr>
          </a:p>
        </p:txBody>
      </p:sp>
      <p:sp>
        <p:nvSpPr>
          <p:cNvPr id="6" name="Slide Number Placeholder 5"/>
          <p:cNvSpPr txBox="1">
            <a:spLocks/>
          </p:cNvSpPr>
          <p:nvPr/>
        </p:nvSpPr>
        <p:spPr>
          <a:xfrm>
            <a:off x="9235630" y="6531757"/>
            <a:ext cx="2844800" cy="267927"/>
          </a:xfrm>
          <a:prstGeom prst="rect">
            <a:avLst/>
          </a:prstGeom>
        </p:spPr>
        <p:txBody>
          <a:bodyP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GB" b="0" dirty="0">
                <a:solidFill>
                  <a:schemeClr val="bg1"/>
                </a:solidFill>
                <a:latin typeface="Arial Black" panose="020B0A04020102020204" pitchFamily="34" charset="0"/>
              </a:rPr>
              <a:t>Follow us on Twitter</a:t>
            </a:r>
            <a:r>
              <a:rPr lang="en-GB" b="0" baseline="0" dirty="0">
                <a:solidFill>
                  <a:schemeClr val="bg1"/>
                </a:solidFill>
                <a:latin typeface="Arial Black" panose="020B0A04020102020204" pitchFamily="34" charset="0"/>
              </a:rPr>
              <a:t> </a:t>
            </a:r>
            <a:r>
              <a:rPr lang="en-GB" b="0" dirty="0">
                <a:solidFill>
                  <a:schemeClr val="bg1"/>
                </a:solidFill>
                <a:latin typeface="Arial Black" panose="020B0A04020102020204" pitchFamily="34" charset="0"/>
              </a:rPr>
              <a:t>@NYSCP1</a:t>
            </a:r>
          </a:p>
        </p:txBody>
      </p:sp>
      <p:pic>
        <p:nvPicPr>
          <p:cNvPr id="7" name="Picture 6" descr="433MHz RF communication from a Raspberry Pi | Behind The ..."/>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30971" y="6531757"/>
            <a:ext cx="243635" cy="243635"/>
          </a:xfrm>
          <a:prstGeom prst="rect">
            <a:avLst/>
          </a:prstGeom>
        </p:spPr>
      </p:pic>
      <p:sp>
        <p:nvSpPr>
          <p:cNvPr id="8" name="Slide Number Placeholder 5"/>
          <p:cNvSpPr txBox="1">
            <a:spLocks/>
          </p:cNvSpPr>
          <p:nvPr/>
        </p:nvSpPr>
        <p:spPr>
          <a:xfrm>
            <a:off x="111570" y="6531757"/>
            <a:ext cx="2844800" cy="267927"/>
          </a:xfrm>
          <a:prstGeom prst="rect">
            <a:avLst/>
          </a:prstGeom>
        </p:spPr>
        <p:txBody>
          <a:bodyP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b="0" dirty="0">
                <a:solidFill>
                  <a:schemeClr val="bg1"/>
                </a:solidFill>
                <a:latin typeface="Arial Black" panose="020B0A04020102020204" pitchFamily="34" charset="0"/>
              </a:rPr>
              <a:t>www.SafeguardingChildren.co.uk</a:t>
            </a:r>
          </a:p>
        </p:txBody>
      </p:sp>
      <p:sp>
        <p:nvSpPr>
          <p:cNvPr id="9" name="Slide Number Placeholder 5"/>
          <p:cNvSpPr>
            <a:spLocks noGrp="1"/>
          </p:cNvSpPr>
          <p:nvPr>
            <p:ph type="sldNum" sz="quarter" idx="4"/>
          </p:nvPr>
        </p:nvSpPr>
        <p:spPr>
          <a:xfrm>
            <a:off x="4673600" y="6531757"/>
            <a:ext cx="2844800" cy="267927"/>
          </a:xfrm>
          <a:prstGeom prst="rect">
            <a:avLst/>
          </a:prstGeom>
        </p:spPr>
        <p:txBody>
          <a:bodyPr/>
          <a:lstStyle>
            <a:lvl1pPr>
              <a:defRPr sz="1000">
                <a:solidFill>
                  <a:schemeClr val="bg1"/>
                </a:solidFill>
                <a:latin typeface="Arial Black" panose="020B0A04020102020204" pitchFamily="34" charset="0"/>
              </a:defRPr>
            </a:lvl1pPr>
          </a:lstStyle>
          <a:p>
            <a:fld id="{5B99F7FF-0711-4A57-9596-1EA2EE7A3F69}" type="slidenum">
              <a:rPr lang="en-GB" smtClean="0"/>
              <a:t>‹#›</a:t>
            </a:fld>
            <a:endParaRPr lang="en-GB"/>
          </a:p>
        </p:txBody>
      </p:sp>
    </p:spTree>
    <p:extLst>
      <p:ext uri="{BB962C8B-B14F-4D97-AF65-F5344CB8AC3E}">
        <p14:creationId xmlns:p14="http://schemas.microsoft.com/office/powerpoint/2010/main" val="2518529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microsoft.com/office/2007/relationships/hdphoto" Target="../media/hdphoto1.wdp"/><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2.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image" Target="../media/image1.png"/><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theme" Target="../theme/theme2.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2.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image" Target="../media/image1.png"/><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theme" Target="../theme/theme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image" Target="../media/image8.png"/><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image" Target="../media/image1.png"/><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theme" Target="../theme/theme4.xml"/><Relationship Id="rId5" Type="http://schemas.openxmlformats.org/officeDocument/2006/relationships/slideLayout" Target="../slideLayouts/slideLayout37.xml"/><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45.xml"/><Relationship Id="rId7" Type="http://schemas.openxmlformats.org/officeDocument/2006/relationships/image" Target="../media/image10.jpg"/><Relationship Id="rId2" Type="http://schemas.openxmlformats.org/officeDocument/2006/relationships/slideLayout" Target="../slideLayouts/slideLayout44.xml"/><Relationship Id="rId1" Type="http://schemas.openxmlformats.org/officeDocument/2006/relationships/slideLayout" Target="../slideLayouts/slideLayout43.xml"/><Relationship Id="rId6" Type="http://schemas.openxmlformats.org/officeDocument/2006/relationships/theme" Target="../theme/theme5.xml"/><Relationship Id="rId5" Type="http://schemas.openxmlformats.org/officeDocument/2006/relationships/slideLayout" Target="../slideLayouts/slideLayout47.xml"/><Relationship Id="rId4" Type="http://schemas.openxmlformats.org/officeDocument/2006/relationships/slideLayout" Target="../slideLayouts/slideLayout4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3" name="Picture 12"/>
          <p:cNvPicPr>
            <a:picLocks noChangeAspect="1"/>
          </p:cNvPicPr>
          <p:nvPr/>
        </p:nvPicPr>
        <p:blipFill rotWithShape="1">
          <a:blip r:embed="rId14">
            <a:extLst>
              <a:ext uri="{BEBA8EAE-BF5A-486C-A8C5-ECC9F3942E4B}">
                <a14:imgProps xmlns:a14="http://schemas.microsoft.com/office/drawing/2010/main">
                  <a14:imgLayer r:embed="rId15">
                    <a14:imgEffect>
                      <a14:artisticCrisscrossEtching/>
                    </a14:imgEffect>
                    <a14:imgEffect>
                      <a14:sharpenSoften amount="-30000"/>
                    </a14:imgEffect>
                    <a14:imgEffect>
                      <a14:brightnessContrast contrast="20000"/>
                    </a14:imgEffect>
                  </a14:imgLayer>
                </a14:imgProps>
              </a:ext>
            </a:extLst>
          </a:blip>
          <a:srcRect l="-1" r="39617"/>
          <a:stretch/>
        </p:blipFill>
        <p:spPr>
          <a:xfrm>
            <a:off x="-8708" y="-2372"/>
            <a:ext cx="12200708" cy="1428934"/>
          </a:xfrm>
          <a:prstGeom prst="rect">
            <a:avLst/>
          </a:prstGeom>
        </p:spPr>
      </p:pic>
      <p:sp>
        <p:nvSpPr>
          <p:cNvPr id="2" name="Title Placeholder 1"/>
          <p:cNvSpPr>
            <a:spLocks noGrp="1"/>
          </p:cNvSpPr>
          <p:nvPr>
            <p:ph type="title"/>
          </p:nvPr>
        </p:nvSpPr>
        <p:spPr>
          <a:xfrm>
            <a:off x="609600" y="188640"/>
            <a:ext cx="10972800" cy="1143000"/>
          </a:xfrm>
          <a:prstGeom prst="rect">
            <a:avLst/>
          </a:prstGeom>
        </p:spPr>
        <p:txBody>
          <a:bodyPr vert="horz" lIns="91440" tIns="45720" rIns="91440" bIns="45720" rtlCol="0" anchor="ctr">
            <a:normAutofit/>
          </a:bodyPr>
          <a:lstStyle/>
          <a:p>
            <a:r>
              <a:rPr lang="en-US"/>
              <a:t>Click to edit Master title style</a:t>
            </a:r>
            <a:endParaRPr lang="en-GB" dirty="0"/>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4" name="Rectangle 13"/>
          <p:cNvSpPr/>
          <p:nvPr/>
        </p:nvSpPr>
        <p:spPr>
          <a:xfrm>
            <a:off x="0" y="6486933"/>
            <a:ext cx="12200709" cy="384558"/>
          </a:xfrm>
          <a:prstGeom prst="rect">
            <a:avLst/>
          </a:prstGeom>
          <a:solidFill>
            <a:srgbClr val="205CAA"/>
          </a:solidFill>
          <a:ln>
            <a:noFill/>
          </a:ln>
        </p:spPr>
        <p:style>
          <a:lnRef idx="0">
            <a:scrgbClr r="0" g="0" b="0"/>
          </a:lnRef>
          <a:fillRef idx="0">
            <a:scrgbClr r="0" g="0" b="0"/>
          </a:fillRef>
          <a:effectRef idx="0">
            <a:scrgbClr r="0" g="0" b="0"/>
          </a:effectRef>
          <a:fontRef idx="minor">
            <a:schemeClr val="accent6"/>
          </a:fontRef>
        </p:style>
        <p:txBody>
          <a:bodyPr rtlCol="0" anchor="ctr"/>
          <a:lstStyle/>
          <a:p>
            <a:pPr algn="ctr"/>
            <a:endParaRPr lang="en-GB">
              <a:ln>
                <a:solidFill>
                  <a:srgbClr val="205CAA"/>
                </a:solidFill>
              </a:ln>
            </a:endParaRPr>
          </a:p>
        </p:txBody>
      </p:sp>
      <p:sp>
        <p:nvSpPr>
          <p:cNvPr id="16" name="Slide Number Placeholder 5"/>
          <p:cNvSpPr txBox="1">
            <a:spLocks/>
          </p:cNvSpPr>
          <p:nvPr/>
        </p:nvSpPr>
        <p:spPr>
          <a:xfrm>
            <a:off x="9235630" y="6559868"/>
            <a:ext cx="2844800" cy="267927"/>
          </a:xfrm>
          <a:prstGeom prst="rect">
            <a:avLst/>
          </a:prstGeom>
        </p:spPr>
        <p:txBody>
          <a:bodyP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GB" b="0" dirty="0">
                <a:solidFill>
                  <a:schemeClr val="bg1"/>
                </a:solidFill>
                <a:latin typeface="Arial Black" panose="020B0A04020102020204" pitchFamily="34" charset="0"/>
              </a:rPr>
              <a:t>Follow us on Twitter</a:t>
            </a:r>
            <a:r>
              <a:rPr lang="en-GB" b="0" baseline="0" dirty="0">
                <a:solidFill>
                  <a:schemeClr val="bg1"/>
                </a:solidFill>
                <a:latin typeface="Arial Black" panose="020B0A04020102020204" pitchFamily="34" charset="0"/>
              </a:rPr>
              <a:t> </a:t>
            </a:r>
            <a:r>
              <a:rPr lang="en-GB" b="0" dirty="0">
                <a:solidFill>
                  <a:schemeClr val="bg1"/>
                </a:solidFill>
                <a:latin typeface="Arial Black" panose="020B0A04020102020204" pitchFamily="34" charset="0"/>
              </a:rPr>
              <a:t>@NYSCP1</a:t>
            </a:r>
          </a:p>
        </p:txBody>
      </p:sp>
      <p:pic>
        <p:nvPicPr>
          <p:cNvPr id="17" name="Picture 16" descr="433MHz RF communication from a Raspberry Pi | Behind The ..."/>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9530971" y="6572014"/>
            <a:ext cx="243635" cy="243635"/>
          </a:xfrm>
          <a:prstGeom prst="rect">
            <a:avLst/>
          </a:prstGeom>
        </p:spPr>
      </p:pic>
      <p:sp>
        <p:nvSpPr>
          <p:cNvPr id="18" name="Slide Number Placeholder 5"/>
          <p:cNvSpPr txBox="1">
            <a:spLocks/>
          </p:cNvSpPr>
          <p:nvPr/>
        </p:nvSpPr>
        <p:spPr>
          <a:xfrm>
            <a:off x="111570" y="6559868"/>
            <a:ext cx="2844800" cy="267927"/>
          </a:xfrm>
          <a:prstGeom prst="rect">
            <a:avLst/>
          </a:prstGeom>
        </p:spPr>
        <p:txBody>
          <a:bodyP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b="0" dirty="0">
                <a:solidFill>
                  <a:schemeClr val="bg1"/>
                </a:solidFill>
                <a:latin typeface="Arial Black" panose="020B0A04020102020204" pitchFamily="34" charset="0"/>
              </a:rPr>
              <a:t>www.safeguardingchildren.co.uk</a:t>
            </a:r>
          </a:p>
        </p:txBody>
      </p:sp>
      <p:sp>
        <p:nvSpPr>
          <p:cNvPr id="12" name="Slide Number Placeholder 5"/>
          <p:cNvSpPr>
            <a:spLocks noGrp="1"/>
          </p:cNvSpPr>
          <p:nvPr>
            <p:ph type="sldNum" sz="quarter" idx="4"/>
          </p:nvPr>
        </p:nvSpPr>
        <p:spPr>
          <a:xfrm>
            <a:off x="4673600" y="6534230"/>
            <a:ext cx="2844800" cy="267927"/>
          </a:xfrm>
          <a:prstGeom prst="rect">
            <a:avLst/>
          </a:prstGeom>
        </p:spPr>
        <p:txBody>
          <a:bodyPr/>
          <a:lstStyle>
            <a:lvl1pPr>
              <a:defRPr sz="1000">
                <a:solidFill>
                  <a:schemeClr val="bg1"/>
                </a:solidFill>
                <a:latin typeface="Arial Black" panose="020B0A04020102020204" pitchFamily="34" charset="0"/>
              </a:defRPr>
            </a:lvl1pPr>
          </a:lstStyle>
          <a:p>
            <a:fld id="{5B99F7FF-0711-4A57-9596-1EA2EE7A3F69}" type="slidenum">
              <a:rPr lang="en-GB" smtClean="0"/>
              <a:t>‹#›</a:t>
            </a:fld>
            <a:endParaRPr lang="en-GB"/>
          </a:p>
        </p:txBody>
      </p:sp>
      <p:sp>
        <p:nvSpPr>
          <p:cNvPr id="5" name="MSIPCMContentMarking" descr="{&quot;HashCode&quot;:-276402358,&quot;Placement&quot;:&quot;Footer&quot;,&quot;Top&quot;:522.0343,&quot;Left&quot;:422.5296,&quot;SlideWidth&quot;:960,&quot;SlideHeight&quot;:540}"/>
          <p:cNvSpPr txBox="1"/>
          <p:nvPr userDrawn="1"/>
        </p:nvSpPr>
        <p:spPr>
          <a:xfrm>
            <a:off x="5366126" y="6629836"/>
            <a:ext cx="1459749" cy="228163"/>
          </a:xfrm>
          <a:prstGeom prst="rect">
            <a:avLst/>
          </a:prstGeom>
          <a:noFill/>
        </p:spPr>
        <p:txBody>
          <a:bodyPr vert="horz" wrap="square" lIns="0" tIns="0" rIns="0" bIns="0" rtlCol="0" anchor="ctr" anchorCtr="1">
            <a:spAutoFit/>
          </a:bodyPr>
          <a:lstStyle/>
          <a:p>
            <a:pPr algn="ctr">
              <a:spcBef>
                <a:spcPts val="0"/>
              </a:spcBef>
              <a:spcAft>
                <a:spcPts val="0"/>
              </a:spcAft>
            </a:pPr>
            <a:r>
              <a:rPr lang="en-GB" sz="800">
                <a:solidFill>
                  <a:srgbClr val="000000"/>
                </a:solidFill>
                <a:latin typeface="Calibri" panose="020F0502020204030204" pitchFamily="34" charset="0"/>
              </a:rPr>
              <a:t>NOT PROTECTIVELY MARKED</a:t>
            </a:r>
          </a:p>
        </p:txBody>
      </p:sp>
      <p:pic>
        <p:nvPicPr>
          <p:cNvPr id="6" name="Picture 5">
            <a:extLst>
              <a:ext uri="{FF2B5EF4-FFF2-40B4-BE49-F238E27FC236}">
                <a16:creationId xmlns:a16="http://schemas.microsoft.com/office/drawing/2014/main" id="{DFDFCCDF-23DF-44C1-9C17-B39990C47C62}"/>
              </a:ext>
            </a:extLst>
          </p:cNvPr>
          <p:cNvPicPr>
            <a:picLocks noChangeAspect="1"/>
          </p:cNvPicPr>
          <p:nvPr userDrawn="1"/>
        </p:nvPicPr>
        <p:blipFill>
          <a:blip r:embed="rId17"/>
          <a:stretch>
            <a:fillRect/>
          </a:stretch>
        </p:blipFill>
        <p:spPr>
          <a:xfrm>
            <a:off x="8709" y="6435841"/>
            <a:ext cx="12192000" cy="428904"/>
          </a:xfrm>
          <a:prstGeom prst="rect">
            <a:avLst/>
          </a:prstGeom>
        </p:spPr>
      </p:pic>
    </p:spTree>
    <p:extLst>
      <p:ext uri="{BB962C8B-B14F-4D97-AF65-F5344CB8AC3E}">
        <p14:creationId xmlns:p14="http://schemas.microsoft.com/office/powerpoint/2010/main" val="427955314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defTabSz="914400" rtl="0" eaLnBrk="1" latinLnBrk="0" hangingPunct="1">
        <a:spcBef>
          <a:spcPct val="0"/>
        </a:spcBef>
        <a:buNone/>
        <a:defRPr sz="4400" b="1" kern="1200">
          <a:solidFill>
            <a:schemeClr val="bg1"/>
          </a:solidFill>
          <a:effectLst>
            <a:outerShdw blurRad="38100" dist="38100" dir="2700000" algn="tl">
              <a:srgbClr val="000000">
                <a:alpha val="43137"/>
              </a:srgbClr>
            </a:outerShdw>
          </a:effectLst>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Wingdings" panose="05000000000000000000" pitchFamily="2" charset="2"/>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Wingdings" panose="05000000000000000000" pitchFamily="2" charset="2"/>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3" name="Picture 12"/>
          <p:cNvPicPr>
            <a:picLocks noChangeAspect="1"/>
          </p:cNvPicPr>
          <p:nvPr/>
        </p:nvPicPr>
        <p:blipFill rotWithShape="1">
          <a:blip r:embed="rId12"/>
          <a:srcRect l="-1" r="39617"/>
          <a:stretch/>
        </p:blipFill>
        <p:spPr>
          <a:xfrm>
            <a:off x="-8708" y="-2372"/>
            <a:ext cx="12200708" cy="1428934"/>
          </a:xfrm>
          <a:prstGeom prst="rect">
            <a:avLst/>
          </a:prstGeom>
        </p:spPr>
      </p:pic>
      <p:sp>
        <p:nvSpPr>
          <p:cNvPr id="2" name="Title Placeholder 1"/>
          <p:cNvSpPr>
            <a:spLocks noGrp="1"/>
          </p:cNvSpPr>
          <p:nvPr>
            <p:ph type="title"/>
          </p:nvPr>
        </p:nvSpPr>
        <p:spPr>
          <a:xfrm>
            <a:off x="609600" y="188640"/>
            <a:ext cx="10972800" cy="1143000"/>
          </a:xfrm>
          <a:prstGeom prst="rect">
            <a:avLst/>
          </a:prstGeom>
        </p:spPr>
        <p:txBody>
          <a:bodyPr vert="horz" lIns="91440" tIns="45720" rIns="91440" bIns="45720" rtlCol="0" anchor="ctr">
            <a:normAutofit/>
          </a:bodyPr>
          <a:lstStyle/>
          <a:p>
            <a:r>
              <a:rPr lang="en-US"/>
              <a:t>Click to edit Master title style</a:t>
            </a:r>
            <a:endParaRPr lang="en-GB" dirty="0"/>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4" name="Rectangle 13"/>
          <p:cNvSpPr/>
          <p:nvPr/>
        </p:nvSpPr>
        <p:spPr>
          <a:xfrm>
            <a:off x="0" y="6486933"/>
            <a:ext cx="12200709" cy="384558"/>
          </a:xfrm>
          <a:prstGeom prst="rect">
            <a:avLst/>
          </a:prstGeom>
          <a:solidFill>
            <a:srgbClr val="205CAA"/>
          </a:solidFill>
          <a:ln>
            <a:noFill/>
          </a:ln>
        </p:spPr>
        <p:style>
          <a:lnRef idx="0">
            <a:scrgbClr r="0" g="0" b="0"/>
          </a:lnRef>
          <a:fillRef idx="0">
            <a:scrgbClr r="0" g="0" b="0"/>
          </a:fillRef>
          <a:effectRef idx="0">
            <a:scrgbClr r="0" g="0" b="0"/>
          </a:effectRef>
          <a:fontRef idx="minor">
            <a:schemeClr val="accent6"/>
          </a:fontRef>
        </p:style>
        <p:txBody>
          <a:bodyPr rtlCol="0" anchor="ctr"/>
          <a:lstStyle/>
          <a:p>
            <a:pPr algn="ctr"/>
            <a:endParaRPr lang="en-GB">
              <a:ln>
                <a:solidFill>
                  <a:srgbClr val="205CAA"/>
                </a:solidFill>
              </a:ln>
            </a:endParaRPr>
          </a:p>
        </p:txBody>
      </p:sp>
      <p:sp>
        <p:nvSpPr>
          <p:cNvPr id="16" name="Slide Number Placeholder 5"/>
          <p:cNvSpPr txBox="1">
            <a:spLocks/>
          </p:cNvSpPr>
          <p:nvPr/>
        </p:nvSpPr>
        <p:spPr>
          <a:xfrm>
            <a:off x="9235630" y="6545249"/>
            <a:ext cx="2844800" cy="267927"/>
          </a:xfrm>
          <a:prstGeom prst="rect">
            <a:avLst/>
          </a:prstGeom>
        </p:spPr>
        <p:txBody>
          <a:bodyP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GB" b="0" dirty="0">
                <a:solidFill>
                  <a:schemeClr val="bg1"/>
                </a:solidFill>
                <a:latin typeface="Arial Black" panose="020B0A04020102020204" pitchFamily="34" charset="0"/>
              </a:rPr>
              <a:t>Follow us on Twitter</a:t>
            </a:r>
            <a:r>
              <a:rPr lang="en-GB" b="0" baseline="0" dirty="0">
                <a:solidFill>
                  <a:schemeClr val="bg1"/>
                </a:solidFill>
                <a:latin typeface="Arial Black" panose="020B0A04020102020204" pitchFamily="34" charset="0"/>
              </a:rPr>
              <a:t> </a:t>
            </a:r>
            <a:r>
              <a:rPr lang="en-GB" b="0" dirty="0">
                <a:solidFill>
                  <a:schemeClr val="bg1"/>
                </a:solidFill>
                <a:latin typeface="Arial Black" panose="020B0A04020102020204" pitchFamily="34" charset="0"/>
              </a:rPr>
              <a:t>@NYSCP1</a:t>
            </a:r>
          </a:p>
        </p:txBody>
      </p:sp>
      <p:pic>
        <p:nvPicPr>
          <p:cNvPr id="17" name="Picture 16" descr="433MHz RF communication from a Raspberry Pi | Behind The ..."/>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9530971" y="6548849"/>
            <a:ext cx="243635" cy="243635"/>
          </a:xfrm>
          <a:prstGeom prst="rect">
            <a:avLst/>
          </a:prstGeom>
        </p:spPr>
      </p:pic>
      <p:sp>
        <p:nvSpPr>
          <p:cNvPr id="18" name="Slide Number Placeholder 5"/>
          <p:cNvSpPr txBox="1">
            <a:spLocks/>
          </p:cNvSpPr>
          <p:nvPr/>
        </p:nvSpPr>
        <p:spPr>
          <a:xfrm>
            <a:off x="111570" y="6545249"/>
            <a:ext cx="2844800" cy="267927"/>
          </a:xfrm>
          <a:prstGeom prst="rect">
            <a:avLst/>
          </a:prstGeom>
        </p:spPr>
        <p:txBody>
          <a:bodyP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b="0" dirty="0">
                <a:solidFill>
                  <a:schemeClr val="bg1"/>
                </a:solidFill>
                <a:latin typeface="Arial Black" panose="020B0A04020102020204" pitchFamily="34" charset="0"/>
              </a:rPr>
              <a:t>www.safeguardingchildren.co.uk</a:t>
            </a:r>
          </a:p>
        </p:txBody>
      </p:sp>
      <p:sp>
        <p:nvSpPr>
          <p:cNvPr id="12" name="Slide Number Placeholder 5"/>
          <p:cNvSpPr>
            <a:spLocks noGrp="1"/>
          </p:cNvSpPr>
          <p:nvPr>
            <p:ph type="sldNum" sz="quarter" idx="4"/>
          </p:nvPr>
        </p:nvSpPr>
        <p:spPr>
          <a:xfrm>
            <a:off x="4677954" y="6545249"/>
            <a:ext cx="2844800" cy="267927"/>
          </a:xfrm>
          <a:prstGeom prst="rect">
            <a:avLst/>
          </a:prstGeom>
        </p:spPr>
        <p:txBody>
          <a:bodyPr/>
          <a:lstStyle>
            <a:lvl1pPr>
              <a:defRPr sz="1000">
                <a:solidFill>
                  <a:schemeClr val="bg1"/>
                </a:solidFill>
                <a:latin typeface="Arial Black" panose="020B0A04020102020204" pitchFamily="34" charset="0"/>
              </a:defRPr>
            </a:lvl1pPr>
          </a:lstStyle>
          <a:p>
            <a:pPr algn="ctr"/>
            <a:r>
              <a:rPr lang="en-GB" dirty="0"/>
              <a:t>nyscp@northyorks.gov.uk</a:t>
            </a:r>
          </a:p>
        </p:txBody>
      </p:sp>
      <p:sp>
        <p:nvSpPr>
          <p:cNvPr id="5" name="MSIPCMContentMarking" descr="{&quot;HashCode&quot;:-276402358,&quot;Placement&quot;:&quot;Footer&quot;,&quot;Top&quot;:522.0343,&quot;Left&quot;:422.5296,&quot;SlideWidth&quot;:960,&quot;SlideHeight&quot;:540}"/>
          <p:cNvSpPr txBox="1"/>
          <p:nvPr userDrawn="1"/>
        </p:nvSpPr>
        <p:spPr>
          <a:xfrm>
            <a:off x="5366126" y="6629836"/>
            <a:ext cx="1459749" cy="228163"/>
          </a:xfrm>
          <a:prstGeom prst="rect">
            <a:avLst/>
          </a:prstGeom>
          <a:noFill/>
        </p:spPr>
        <p:txBody>
          <a:bodyPr vert="horz" wrap="square" lIns="0" tIns="0" rIns="0" bIns="0" rtlCol="0" anchor="ctr" anchorCtr="1">
            <a:spAutoFit/>
          </a:bodyPr>
          <a:lstStyle/>
          <a:p>
            <a:pPr algn="ctr">
              <a:spcBef>
                <a:spcPts val="0"/>
              </a:spcBef>
              <a:spcAft>
                <a:spcPts val="0"/>
              </a:spcAft>
            </a:pPr>
            <a:r>
              <a:rPr lang="en-GB" sz="800">
                <a:solidFill>
                  <a:srgbClr val="000000"/>
                </a:solidFill>
                <a:latin typeface="Calibri" panose="020F0502020204030204" pitchFamily="34" charset="0"/>
              </a:rPr>
              <a:t>NOT PROTECTIVELY MARKED</a:t>
            </a:r>
          </a:p>
        </p:txBody>
      </p:sp>
    </p:spTree>
    <p:extLst>
      <p:ext uri="{BB962C8B-B14F-4D97-AF65-F5344CB8AC3E}">
        <p14:creationId xmlns:p14="http://schemas.microsoft.com/office/powerpoint/2010/main" val="1757791349"/>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Lst>
  <p:txStyles>
    <p:titleStyle>
      <a:lvl1pPr algn="ctr" defTabSz="914400" rtl="0" eaLnBrk="1" latinLnBrk="0" hangingPunct="1">
        <a:spcBef>
          <a:spcPct val="0"/>
        </a:spcBef>
        <a:buNone/>
        <a:defRPr sz="4400" b="1" kern="1200">
          <a:solidFill>
            <a:schemeClr val="bg1"/>
          </a:solidFill>
          <a:effectLst>
            <a:outerShdw blurRad="38100" dist="38100" dir="2700000" algn="tl">
              <a:srgbClr val="000000">
                <a:alpha val="43137"/>
              </a:srgbClr>
            </a:outerShdw>
          </a:effectLst>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Wingdings" panose="05000000000000000000" pitchFamily="2" charset="2"/>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Wingdings" panose="05000000000000000000" pitchFamily="2" charset="2"/>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3" name="Picture 12"/>
          <p:cNvPicPr>
            <a:picLocks noChangeAspect="1"/>
          </p:cNvPicPr>
          <p:nvPr/>
        </p:nvPicPr>
        <p:blipFill rotWithShape="1">
          <a:blip r:embed="rId12"/>
          <a:srcRect l="-1" r="39617"/>
          <a:stretch/>
        </p:blipFill>
        <p:spPr>
          <a:xfrm>
            <a:off x="-8708" y="-2372"/>
            <a:ext cx="12200708" cy="1428934"/>
          </a:xfrm>
          <a:prstGeom prst="rect">
            <a:avLst/>
          </a:prstGeom>
        </p:spPr>
      </p:pic>
      <p:sp>
        <p:nvSpPr>
          <p:cNvPr id="2" name="Title Placeholder 1"/>
          <p:cNvSpPr>
            <a:spLocks noGrp="1"/>
          </p:cNvSpPr>
          <p:nvPr>
            <p:ph type="title"/>
          </p:nvPr>
        </p:nvSpPr>
        <p:spPr>
          <a:xfrm>
            <a:off x="609600" y="188640"/>
            <a:ext cx="10972800" cy="1143000"/>
          </a:xfrm>
          <a:prstGeom prst="rect">
            <a:avLst/>
          </a:prstGeom>
        </p:spPr>
        <p:txBody>
          <a:bodyPr vert="horz" lIns="91440" tIns="45720" rIns="91440" bIns="45720" rtlCol="0" anchor="ctr">
            <a:normAutofit/>
          </a:bodyPr>
          <a:lstStyle/>
          <a:p>
            <a:r>
              <a:rPr lang="en-US"/>
              <a:t>Click to edit Master title style</a:t>
            </a:r>
            <a:endParaRPr lang="en-GB" dirty="0"/>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4" name="Rectangle 13"/>
          <p:cNvSpPr/>
          <p:nvPr/>
        </p:nvSpPr>
        <p:spPr>
          <a:xfrm>
            <a:off x="0" y="6461295"/>
            <a:ext cx="12200709" cy="384558"/>
          </a:xfrm>
          <a:prstGeom prst="rect">
            <a:avLst/>
          </a:prstGeom>
          <a:solidFill>
            <a:srgbClr val="205CAA"/>
          </a:solidFill>
          <a:ln>
            <a:noFill/>
          </a:ln>
        </p:spPr>
        <p:style>
          <a:lnRef idx="0">
            <a:scrgbClr r="0" g="0" b="0"/>
          </a:lnRef>
          <a:fillRef idx="0">
            <a:scrgbClr r="0" g="0" b="0"/>
          </a:fillRef>
          <a:effectRef idx="0">
            <a:scrgbClr r="0" g="0" b="0"/>
          </a:effectRef>
          <a:fontRef idx="minor">
            <a:schemeClr val="accent6"/>
          </a:fontRef>
        </p:style>
        <p:txBody>
          <a:bodyPr rtlCol="0" anchor="ctr"/>
          <a:lstStyle/>
          <a:p>
            <a:pPr algn="ctr"/>
            <a:endParaRPr lang="en-GB">
              <a:ln>
                <a:solidFill>
                  <a:srgbClr val="205CAA"/>
                </a:solidFill>
              </a:ln>
            </a:endParaRPr>
          </a:p>
        </p:txBody>
      </p:sp>
      <p:sp>
        <p:nvSpPr>
          <p:cNvPr id="15" name="Slide Number Placeholder 5"/>
          <p:cNvSpPr>
            <a:spLocks noGrp="1"/>
          </p:cNvSpPr>
          <p:nvPr>
            <p:ph type="sldNum" sz="quarter" idx="4"/>
          </p:nvPr>
        </p:nvSpPr>
        <p:spPr>
          <a:xfrm>
            <a:off x="4673600" y="6519610"/>
            <a:ext cx="2844800" cy="267927"/>
          </a:xfrm>
          <a:prstGeom prst="rect">
            <a:avLst/>
          </a:prstGeom>
        </p:spPr>
        <p:txBody>
          <a:bodyPr/>
          <a:lstStyle>
            <a:lvl1pPr>
              <a:defRPr sz="1000">
                <a:solidFill>
                  <a:schemeClr val="bg1"/>
                </a:solidFill>
                <a:latin typeface="Arial Black" panose="020B0A04020102020204" pitchFamily="34" charset="0"/>
              </a:defRPr>
            </a:lvl1pPr>
          </a:lstStyle>
          <a:p>
            <a:pPr algn="ctr"/>
            <a:r>
              <a:rPr lang="en-GB" dirty="0"/>
              <a:t>nyscp@northyorks.gov.uk</a:t>
            </a:r>
          </a:p>
        </p:txBody>
      </p:sp>
      <p:sp>
        <p:nvSpPr>
          <p:cNvPr id="16" name="Slide Number Placeholder 5"/>
          <p:cNvSpPr txBox="1">
            <a:spLocks/>
          </p:cNvSpPr>
          <p:nvPr/>
        </p:nvSpPr>
        <p:spPr>
          <a:xfrm>
            <a:off x="9235630" y="6531757"/>
            <a:ext cx="2844800" cy="267927"/>
          </a:xfrm>
          <a:prstGeom prst="rect">
            <a:avLst/>
          </a:prstGeom>
        </p:spPr>
        <p:txBody>
          <a:bodyP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GB" b="0" dirty="0">
                <a:solidFill>
                  <a:schemeClr val="bg1"/>
                </a:solidFill>
                <a:latin typeface="Arial Black" panose="020B0A04020102020204" pitchFamily="34" charset="0"/>
              </a:rPr>
              <a:t>Follow us on Twitter</a:t>
            </a:r>
            <a:r>
              <a:rPr lang="en-GB" b="0" baseline="0" dirty="0">
                <a:solidFill>
                  <a:schemeClr val="bg1"/>
                </a:solidFill>
                <a:latin typeface="Arial Black" panose="020B0A04020102020204" pitchFamily="34" charset="0"/>
              </a:rPr>
              <a:t> </a:t>
            </a:r>
            <a:r>
              <a:rPr lang="en-GB" b="0" dirty="0">
                <a:solidFill>
                  <a:schemeClr val="bg1"/>
                </a:solidFill>
                <a:latin typeface="Arial Black" panose="020B0A04020102020204" pitchFamily="34" charset="0"/>
              </a:rPr>
              <a:t>@NYSCP1</a:t>
            </a:r>
          </a:p>
        </p:txBody>
      </p:sp>
      <p:pic>
        <p:nvPicPr>
          <p:cNvPr id="17" name="Picture 16" descr="433MHz RF communication from a Raspberry Pi | Behind The ..."/>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9530971" y="6531757"/>
            <a:ext cx="243635" cy="243635"/>
          </a:xfrm>
          <a:prstGeom prst="rect">
            <a:avLst/>
          </a:prstGeom>
        </p:spPr>
      </p:pic>
      <p:sp>
        <p:nvSpPr>
          <p:cNvPr id="18" name="Slide Number Placeholder 5"/>
          <p:cNvSpPr txBox="1">
            <a:spLocks/>
          </p:cNvSpPr>
          <p:nvPr/>
        </p:nvSpPr>
        <p:spPr>
          <a:xfrm>
            <a:off x="111570" y="6531757"/>
            <a:ext cx="2844800" cy="267927"/>
          </a:xfrm>
          <a:prstGeom prst="rect">
            <a:avLst/>
          </a:prstGeom>
        </p:spPr>
        <p:txBody>
          <a:bodyP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b="0" dirty="0">
                <a:solidFill>
                  <a:schemeClr val="bg1"/>
                </a:solidFill>
                <a:latin typeface="Arial Black" panose="020B0A04020102020204" pitchFamily="34" charset="0"/>
              </a:rPr>
              <a:t>www.safeguardingchildren.co.uk</a:t>
            </a:r>
          </a:p>
        </p:txBody>
      </p:sp>
      <p:sp>
        <p:nvSpPr>
          <p:cNvPr id="5" name="MSIPCMContentMarking" descr="{&quot;HashCode&quot;:-276402358,&quot;Placement&quot;:&quot;Footer&quot;,&quot;Top&quot;:522.0343,&quot;Left&quot;:422.5296,&quot;SlideWidth&quot;:960,&quot;SlideHeight&quot;:540}"/>
          <p:cNvSpPr txBox="1"/>
          <p:nvPr userDrawn="1"/>
        </p:nvSpPr>
        <p:spPr>
          <a:xfrm>
            <a:off x="5366126" y="6629836"/>
            <a:ext cx="1459749" cy="228163"/>
          </a:xfrm>
          <a:prstGeom prst="rect">
            <a:avLst/>
          </a:prstGeom>
          <a:noFill/>
        </p:spPr>
        <p:txBody>
          <a:bodyPr vert="horz" wrap="square" lIns="0" tIns="0" rIns="0" bIns="0" rtlCol="0" anchor="ctr" anchorCtr="1">
            <a:spAutoFit/>
          </a:bodyPr>
          <a:lstStyle/>
          <a:p>
            <a:pPr algn="ctr">
              <a:spcBef>
                <a:spcPts val="0"/>
              </a:spcBef>
              <a:spcAft>
                <a:spcPts val="0"/>
              </a:spcAft>
            </a:pPr>
            <a:r>
              <a:rPr lang="en-GB" sz="800">
                <a:solidFill>
                  <a:srgbClr val="000000"/>
                </a:solidFill>
                <a:latin typeface="Calibri" panose="020F0502020204030204" pitchFamily="34" charset="0"/>
              </a:rPr>
              <a:t>NOT PROTECTIVELY MARKED</a:t>
            </a:r>
          </a:p>
        </p:txBody>
      </p:sp>
    </p:spTree>
    <p:extLst>
      <p:ext uri="{BB962C8B-B14F-4D97-AF65-F5344CB8AC3E}">
        <p14:creationId xmlns:p14="http://schemas.microsoft.com/office/powerpoint/2010/main" val="84514647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Lst>
  <p:txStyles>
    <p:titleStyle>
      <a:lvl1pPr algn="ctr" defTabSz="914400" rtl="0" eaLnBrk="1" latinLnBrk="0" hangingPunct="1">
        <a:spcBef>
          <a:spcPct val="0"/>
        </a:spcBef>
        <a:buNone/>
        <a:defRPr sz="4400" b="1" kern="1200">
          <a:solidFill>
            <a:schemeClr val="bg1"/>
          </a:solidFill>
          <a:effectLst>
            <a:outerShdw blurRad="38100" dist="38100" dir="2700000" algn="tl">
              <a:srgbClr val="000000">
                <a:alpha val="43137"/>
              </a:srgbClr>
            </a:outerShdw>
          </a:effectLst>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Wingdings" panose="05000000000000000000" pitchFamily="2" charset="2"/>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Wingdings" panose="05000000000000000000" pitchFamily="2" charset="2"/>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3" name="Picture 12"/>
          <p:cNvPicPr>
            <a:picLocks noChangeAspect="1"/>
          </p:cNvPicPr>
          <p:nvPr/>
        </p:nvPicPr>
        <p:blipFill rotWithShape="1">
          <a:blip r:embed="rId12"/>
          <a:srcRect l="-1" r="39617"/>
          <a:stretch/>
        </p:blipFill>
        <p:spPr>
          <a:xfrm>
            <a:off x="-8707" y="-2372"/>
            <a:ext cx="12200708" cy="1428934"/>
          </a:xfrm>
          <a:prstGeom prst="rect">
            <a:avLst/>
          </a:prstGeom>
        </p:spPr>
      </p:pic>
      <p:sp>
        <p:nvSpPr>
          <p:cNvPr id="2" name="Title Placeholder 1"/>
          <p:cNvSpPr>
            <a:spLocks noGrp="1"/>
          </p:cNvSpPr>
          <p:nvPr>
            <p:ph type="title"/>
          </p:nvPr>
        </p:nvSpPr>
        <p:spPr>
          <a:xfrm>
            <a:off x="609600" y="188640"/>
            <a:ext cx="10972800" cy="1143000"/>
          </a:xfrm>
          <a:prstGeom prst="rect">
            <a:avLst/>
          </a:prstGeom>
        </p:spPr>
        <p:txBody>
          <a:bodyPr vert="horz" lIns="91440" tIns="45720" rIns="91440" bIns="45720" rtlCol="0" anchor="ctr">
            <a:normAutofit/>
          </a:bodyPr>
          <a:lstStyle/>
          <a:p>
            <a:r>
              <a:rPr lang="en-US"/>
              <a:t>Click to edit Master title style</a:t>
            </a:r>
            <a:endParaRPr lang="en-GB" dirty="0"/>
          </a:p>
        </p:txBody>
      </p:sp>
      <p:sp>
        <p:nvSpPr>
          <p:cNvPr id="3" name="Text Placeholder 2"/>
          <p:cNvSpPr>
            <a:spLocks noGrp="1"/>
          </p:cNvSpPr>
          <p:nvPr>
            <p:ph type="body" idx="1"/>
          </p:nvPr>
        </p:nvSpPr>
        <p:spPr>
          <a:xfrm>
            <a:off x="609600" y="1600203"/>
            <a:ext cx="10972800" cy="452596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4" name="Rectangle 13"/>
          <p:cNvSpPr/>
          <p:nvPr/>
        </p:nvSpPr>
        <p:spPr>
          <a:xfrm>
            <a:off x="0" y="6486933"/>
            <a:ext cx="12200709" cy="384558"/>
          </a:xfrm>
          <a:prstGeom prst="rect">
            <a:avLst/>
          </a:prstGeom>
          <a:solidFill>
            <a:srgbClr val="205CAA"/>
          </a:solidFill>
          <a:ln>
            <a:noFill/>
          </a:ln>
        </p:spPr>
        <p:style>
          <a:lnRef idx="0">
            <a:scrgbClr r="0" g="0" b="0"/>
          </a:lnRef>
          <a:fillRef idx="0">
            <a:scrgbClr r="0" g="0" b="0"/>
          </a:fillRef>
          <a:effectRef idx="0">
            <a:scrgbClr r="0" g="0" b="0"/>
          </a:effectRef>
          <a:fontRef idx="minor">
            <a:schemeClr val="accent6"/>
          </a:fontRef>
        </p:style>
        <p:txBody>
          <a:bodyPr rtlCol="0" anchor="ctr"/>
          <a:lstStyle/>
          <a:p>
            <a:pPr algn="ctr"/>
            <a:endParaRPr lang="en-GB" sz="1350" dirty="0">
              <a:ln>
                <a:solidFill>
                  <a:srgbClr val="205CAA"/>
                </a:solidFill>
              </a:ln>
            </a:endParaRPr>
          </a:p>
        </p:txBody>
      </p:sp>
      <p:sp>
        <p:nvSpPr>
          <p:cNvPr id="16" name="Slide Number Placeholder 5"/>
          <p:cNvSpPr txBox="1">
            <a:spLocks/>
          </p:cNvSpPr>
          <p:nvPr/>
        </p:nvSpPr>
        <p:spPr>
          <a:xfrm>
            <a:off x="9235631" y="6545249"/>
            <a:ext cx="2844800" cy="267927"/>
          </a:xfrm>
          <a:prstGeom prst="rect">
            <a:avLst/>
          </a:prstGeom>
        </p:spPr>
        <p:txBody>
          <a:bodyP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GB" sz="1000" b="0" dirty="0">
                <a:solidFill>
                  <a:schemeClr val="bg1"/>
                </a:solidFill>
                <a:latin typeface="Arial Black" panose="020B0A04020102020204" pitchFamily="34" charset="0"/>
              </a:rPr>
              <a:t>Follow us on Twitter</a:t>
            </a:r>
            <a:r>
              <a:rPr lang="en-GB" sz="1000" b="0" baseline="0" dirty="0">
                <a:solidFill>
                  <a:schemeClr val="bg1"/>
                </a:solidFill>
                <a:latin typeface="Arial Black" panose="020B0A04020102020204" pitchFamily="34" charset="0"/>
              </a:rPr>
              <a:t> </a:t>
            </a:r>
            <a:r>
              <a:rPr lang="en-GB" sz="1000" b="0" dirty="0">
                <a:solidFill>
                  <a:schemeClr val="bg1"/>
                </a:solidFill>
                <a:latin typeface="Arial Black" panose="020B0A04020102020204" pitchFamily="34" charset="0"/>
              </a:rPr>
              <a:t>@NYSCP1</a:t>
            </a:r>
          </a:p>
        </p:txBody>
      </p:sp>
      <p:pic>
        <p:nvPicPr>
          <p:cNvPr id="17" name="Picture 16" descr="433MHz RF communication from a Raspberry Pi | Behind The ..."/>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9530972" y="6557395"/>
            <a:ext cx="243635" cy="243635"/>
          </a:xfrm>
          <a:prstGeom prst="rect">
            <a:avLst/>
          </a:prstGeom>
        </p:spPr>
      </p:pic>
      <p:sp>
        <p:nvSpPr>
          <p:cNvPr id="18" name="Slide Number Placeholder 5"/>
          <p:cNvSpPr txBox="1">
            <a:spLocks/>
          </p:cNvSpPr>
          <p:nvPr/>
        </p:nvSpPr>
        <p:spPr>
          <a:xfrm>
            <a:off x="111571" y="6545249"/>
            <a:ext cx="2844800" cy="267927"/>
          </a:xfrm>
          <a:prstGeom prst="rect">
            <a:avLst/>
          </a:prstGeom>
        </p:spPr>
        <p:txBody>
          <a:bodyP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1000" b="0" dirty="0">
                <a:solidFill>
                  <a:schemeClr val="bg1"/>
                </a:solidFill>
                <a:latin typeface="Arial Black" panose="020B0A04020102020204" pitchFamily="34" charset="0"/>
              </a:rPr>
              <a:t>www.safeguardingchildren.co.uk</a:t>
            </a:r>
          </a:p>
        </p:txBody>
      </p:sp>
      <p:sp>
        <p:nvSpPr>
          <p:cNvPr id="20" name="Slide Number Placeholder 5"/>
          <p:cNvSpPr>
            <a:spLocks noGrp="1"/>
          </p:cNvSpPr>
          <p:nvPr>
            <p:ph type="sldNum" sz="quarter" idx="4"/>
          </p:nvPr>
        </p:nvSpPr>
        <p:spPr>
          <a:xfrm>
            <a:off x="4673600" y="6531757"/>
            <a:ext cx="2844800" cy="267927"/>
          </a:xfrm>
          <a:prstGeom prst="rect">
            <a:avLst/>
          </a:prstGeom>
        </p:spPr>
        <p:txBody>
          <a:bodyPr/>
          <a:lstStyle>
            <a:lvl1pPr>
              <a:defRPr sz="1000">
                <a:solidFill>
                  <a:schemeClr val="bg1"/>
                </a:solidFill>
                <a:latin typeface="Arial Black" panose="020B0A04020102020204" pitchFamily="34" charset="0"/>
              </a:defRPr>
            </a:lvl1pPr>
          </a:lstStyle>
          <a:p>
            <a:pPr algn="ctr"/>
            <a:r>
              <a:rPr lang="en-GB" dirty="0"/>
              <a:t>nyscp@northyorks.gov.uk</a:t>
            </a:r>
          </a:p>
        </p:txBody>
      </p:sp>
      <p:sp>
        <p:nvSpPr>
          <p:cNvPr id="5" name="MSIPCMContentMarking" descr="{&quot;HashCode&quot;:-276402358,&quot;Placement&quot;:&quot;Footer&quot;,&quot;Top&quot;:522.0343,&quot;Left&quot;:422.5296,&quot;SlideWidth&quot;:960,&quot;SlideHeight&quot;:540}"/>
          <p:cNvSpPr txBox="1"/>
          <p:nvPr userDrawn="1"/>
        </p:nvSpPr>
        <p:spPr>
          <a:xfrm>
            <a:off x="5366126" y="6629836"/>
            <a:ext cx="1459749" cy="228163"/>
          </a:xfrm>
          <a:prstGeom prst="rect">
            <a:avLst/>
          </a:prstGeom>
          <a:noFill/>
        </p:spPr>
        <p:txBody>
          <a:bodyPr vert="horz" wrap="square" lIns="0" tIns="0" rIns="0" bIns="0" rtlCol="0" anchor="ctr" anchorCtr="1">
            <a:spAutoFit/>
          </a:bodyPr>
          <a:lstStyle/>
          <a:p>
            <a:pPr algn="ctr">
              <a:spcBef>
                <a:spcPts val="0"/>
              </a:spcBef>
              <a:spcAft>
                <a:spcPts val="0"/>
              </a:spcAft>
            </a:pPr>
            <a:r>
              <a:rPr lang="en-GB" sz="800">
                <a:solidFill>
                  <a:srgbClr val="000000"/>
                </a:solidFill>
                <a:latin typeface="Calibri" panose="020F0502020204030204" pitchFamily="34" charset="0"/>
              </a:rPr>
              <a:t>NOT PROTECTIVELY MARKED</a:t>
            </a:r>
          </a:p>
        </p:txBody>
      </p:sp>
    </p:spTree>
    <p:extLst>
      <p:ext uri="{BB962C8B-B14F-4D97-AF65-F5344CB8AC3E}">
        <p14:creationId xmlns:p14="http://schemas.microsoft.com/office/powerpoint/2010/main" val="3860314343"/>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Lst>
  <p:txStyles>
    <p:titleStyle>
      <a:lvl1pPr algn="ctr" defTabSz="685800" rtl="0" eaLnBrk="1" latinLnBrk="0" hangingPunct="1">
        <a:spcBef>
          <a:spcPct val="0"/>
        </a:spcBef>
        <a:buNone/>
        <a:defRPr sz="3300" b="1" kern="1200">
          <a:solidFill>
            <a:schemeClr val="bg1"/>
          </a:solidFill>
          <a:effectLst>
            <a:outerShdw blurRad="38100" dist="38100" dir="2700000" algn="tl">
              <a:srgbClr val="000000">
                <a:alpha val="43137"/>
              </a:srgbClr>
            </a:outerShdw>
          </a:effectLst>
          <a:latin typeface="Arial" panose="020B0604020202020204" pitchFamily="34" charset="0"/>
          <a:ea typeface="+mj-ea"/>
          <a:cs typeface="Arial" panose="020B0604020202020204" pitchFamily="34" charset="0"/>
        </a:defRPr>
      </a:lvl1pPr>
    </p:titleStyle>
    <p:bodyStyle>
      <a:lvl1pPr marL="257175" indent="-257175" algn="l" defTabSz="685800" rtl="0" eaLnBrk="1" latinLnBrk="0" hangingPunct="1">
        <a:spcBef>
          <a:spcPct val="20000"/>
        </a:spcBef>
        <a:buFont typeface="Wingdings" panose="05000000000000000000" pitchFamily="2" charset="2"/>
        <a:buChar char="§"/>
        <a:defRPr sz="2400" kern="1200">
          <a:solidFill>
            <a:schemeClr val="tx1"/>
          </a:solidFill>
          <a:latin typeface="Arial" panose="020B0604020202020204" pitchFamily="34" charset="0"/>
          <a:ea typeface="+mn-ea"/>
          <a:cs typeface="Arial" panose="020B0604020202020204" pitchFamily="34" charset="0"/>
        </a:defRPr>
      </a:lvl1pPr>
      <a:lvl2pPr marL="557213" indent="-214313" algn="l" defTabSz="685800" rtl="0" eaLnBrk="1" latinLnBrk="0" hangingPunct="1">
        <a:spcBef>
          <a:spcPct val="20000"/>
        </a:spcBef>
        <a:buFont typeface="Arial" panose="020B0604020202020204" pitchFamily="34" charset="0"/>
        <a:buChar char="▫"/>
        <a:defRPr sz="210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spcBef>
          <a:spcPct val="20000"/>
        </a:spcBef>
        <a:buFont typeface="Wingdings" panose="05000000000000000000" pitchFamily="2" charset="2"/>
        <a:buChar char="§"/>
        <a:defRPr sz="180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spcBef>
          <a:spcPct val="20000"/>
        </a:spcBef>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spcBef>
          <a:spcPct val="20000"/>
        </a:spcBef>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7">
            <a:lum/>
          </a:blip>
          <a:srcRect/>
          <a:stretch>
            <a:fillRect t="-1000" b="-13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34245394"/>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Kathryn.Morrison@northyorks.gov.uk"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11.xml.rels><?xml version="1.0" encoding="UTF-8" standalone="yes"?>
<Relationships xmlns="http://schemas.openxmlformats.org/package/2006/relationships"><Relationship Id="rId8" Type="http://schemas.openxmlformats.org/officeDocument/2006/relationships/image" Target="../media/image36.png"/><Relationship Id="rId13" Type="http://schemas.openxmlformats.org/officeDocument/2006/relationships/hyperlink" Target="mailto:nyscp@northyorks.gov.uk" TargetMode="External"/><Relationship Id="rId3" Type="http://schemas.openxmlformats.org/officeDocument/2006/relationships/image" Target="../media/image34.png"/><Relationship Id="rId7" Type="http://schemas.openxmlformats.org/officeDocument/2006/relationships/hyperlink" Target="http://www.facebook.com/nyscp1" TargetMode="External"/><Relationship Id="rId12" Type="http://schemas.openxmlformats.org/officeDocument/2006/relationships/hyperlink" Target="https://www.linkedin.com/company/nyscp" TargetMode="External"/><Relationship Id="rId2" Type="http://schemas.openxmlformats.org/officeDocument/2006/relationships/notesSlide" Target="../notesSlides/notesSlide10.xml"/><Relationship Id="rId16" Type="http://schemas.openxmlformats.org/officeDocument/2006/relationships/image" Target="../media/image40.png"/><Relationship Id="rId1" Type="http://schemas.openxmlformats.org/officeDocument/2006/relationships/slideLayout" Target="../slideLayouts/slideLayout2.xml"/><Relationship Id="rId6" Type="http://schemas.openxmlformats.org/officeDocument/2006/relationships/image" Target="../media/image35.png"/><Relationship Id="rId11" Type="http://schemas.openxmlformats.org/officeDocument/2006/relationships/hyperlink" Target="https://podcasters.spotify.com/pod/show/north-yorkshire-safeguarding-children-partnership" TargetMode="External"/><Relationship Id="rId5" Type="http://schemas.openxmlformats.org/officeDocument/2006/relationships/hyperlink" Target="https://twitter.com/NYSCP1" TargetMode="External"/><Relationship Id="rId15" Type="http://schemas.openxmlformats.org/officeDocument/2006/relationships/image" Target="../media/image39.png"/><Relationship Id="rId10" Type="http://schemas.openxmlformats.org/officeDocument/2006/relationships/image" Target="../media/image37.jpeg"/><Relationship Id="rId4" Type="http://schemas.openxmlformats.org/officeDocument/2006/relationships/hyperlink" Target="http://www.safeguardingchildren.co.uk/" TargetMode="External"/><Relationship Id="rId9" Type="http://schemas.openxmlformats.org/officeDocument/2006/relationships/hyperlink" Target="mailto:youtube.com/@nyscp" TargetMode="External"/><Relationship Id="rId14" Type="http://schemas.openxmlformats.org/officeDocument/2006/relationships/image" Target="../media/image38.png"/></Relationships>
</file>

<file path=ppt/slides/_rels/slide2.xml.rels><?xml version="1.0" encoding="UTF-8" standalone="yes"?>
<Relationships xmlns="http://schemas.openxmlformats.org/package/2006/relationships"><Relationship Id="rId3" Type="http://schemas.openxmlformats.org/officeDocument/2006/relationships/hyperlink" Target="https://www.safeguardingchildren.co.uk/wp-content/uploads/2024/02/91316-Child-R-7-Point-Briefing-FINAL-1.pdf" TargetMode="External"/><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image" Target="../media/image14.png"/></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16.png"/></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image" Target="../media/image19.png"/><Relationship Id="rId4" Type="http://schemas.openxmlformats.org/officeDocument/2006/relationships/image" Target="../media/image18.png"/></Relationships>
</file>

<file path=ppt/slides/_rels/slide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4.xml"/><Relationship Id="rId5" Type="http://schemas.openxmlformats.org/officeDocument/2006/relationships/image" Target="../media/image22.png"/><Relationship Id="rId4" Type="http://schemas.openxmlformats.org/officeDocument/2006/relationships/image" Target="../media/image21.jpeg"/></Relationships>
</file>

<file path=ppt/slides/_rels/slide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xml"/><Relationship Id="rId1" Type="http://schemas.openxmlformats.org/officeDocument/2006/relationships/slideLayout" Target="../slideLayouts/slideLayout44.xml"/><Relationship Id="rId5" Type="http://schemas.openxmlformats.org/officeDocument/2006/relationships/image" Target="../media/image25.jpg"/><Relationship Id="rId4" Type="http://schemas.openxmlformats.org/officeDocument/2006/relationships/image" Target="../media/image24.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4.xml"/><Relationship Id="rId5" Type="http://schemas.openxmlformats.org/officeDocument/2006/relationships/image" Target="../media/image29.jpeg"/><Relationship Id="rId4" Type="http://schemas.openxmlformats.org/officeDocument/2006/relationships/image" Target="../media/image28.png"/></Relationships>
</file>

<file path=ppt/slides/_rels/slide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3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North Yorkshire Safeguarding Children Partnership</a:t>
            </a:r>
          </a:p>
        </p:txBody>
      </p:sp>
      <p:sp>
        <p:nvSpPr>
          <p:cNvPr id="3" name="Subtitle 2"/>
          <p:cNvSpPr>
            <a:spLocks noGrp="1"/>
          </p:cNvSpPr>
          <p:nvPr>
            <p:ph type="subTitle" idx="1"/>
          </p:nvPr>
        </p:nvSpPr>
        <p:spPr/>
        <p:txBody>
          <a:bodyPr/>
          <a:lstStyle/>
          <a:p>
            <a:r>
              <a:rPr lang="en-GB" dirty="0"/>
              <a:t>April 2024 update</a:t>
            </a:r>
          </a:p>
          <a:p>
            <a:r>
              <a:rPr lang="en-GB" dirty="0">
                <a:hlinkClick r:id="rId3"/>
              </a:rPr>
              <a:t>Kathryn.Morrison@northyorks.gov.uk</a:t>
            </a:r>
            <a:r>
              <a:rPr lang="en-GB" dirty="0"/>
              <a:t> </a:t>
            </a:r>
          </a:p>
        </p:txBody>
      </p:sp>
      <p:pic>
        <p:nvPicPr>
          <p:cNvPr id="5" name="Picture 4">
            <a:extLst>
              <a:ext uri="{FF2B5EF4-FFF2-40B4-BE49-F238E27FC236}">
                <a16:creationId xmlns:a16="http://schemas.microsoft.com/office/drawing/2014/main" id="{8ADFA53B-2A5D-4472-A582-10F29599CA5C}"/>
              </a:ext>
            </a:extLst>
          </p:cNvPr>
          <p:cNvPicPr>
            <a:picLocks noChangeAspect="1"/>
          </p:cNvPicPr>
          <p:nvPr/>
        </p:nvPicPr>
        <p:blipFill>
          <a:blip r:embed="rId4"/>
          <a:stretch>
            <a:fillRect/>
          </a:stretch>
        </p:blipFill>
        <p:spPr>
          <a:xfrm>
            <a:off x="-1" y="6435255"/>
            <a:ext cx="12192000" cy="428904"/>
          </a:xfrm>
          <a:prstGeom prst="rect">
            <a:avLst/>
          </a:prstGeom>
        </p:spPr>
      </p:pic>
    </p:spTree>
    <p:extLst>
      <p:ext uri="{BB962C8B-B14F-4D97-AF65-F5344CB8AC3E}">
        <p14:creationId xmlns:p14="http://schemas.microsoft.com/office/powerpoint/2010/main" val="3778081924"/>
      </p:ext>
    </p:extLst>
  </p:cSld>
  <p:clrMapOvr>
    <a:masterClrMapping/>
  </p:clrMapOvr>
  <mc:AlternateContent xmlns:mc="http://schemas.openxmlformats.org/markup-compatibility/2006" xmlns:p14="http://schemas.microsoft.com/office/powerpoint/2010/main">
    <mc:Choice Requires="p14">
      <p:transition spd="slow" p14:dur="2000" advTm="15906"/>
    </mc:Choice>
    <mc:Fallback xmlns="">
      <p:transition spd="slow" advTm="15906"/>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B8C730-C7F2-4407-8296-D72E382BB014}"/>
              </a:ext>
            </a:extLst>
          </p:cNvPr>
          <p:cNvSpPr>
            <a:spLocks noGrp="1"/>
          </p:cNvSpPr>
          <p:nvPr>
            <p:ph type="title"/>
          </p:nvPr>
        </p:nvSpPr>
        <p:spPr>
          <a:xfrm>
            <a:off x="609600" y="188640"/>
            <a:ext cx="10972800" cy="1143000"/>
          </a:xfrm>
        </p:spPr>
        <p:txBody>
          <a:bodyPr anchor="ctr">
            <a:normAutofit/>
          </a:bodyPr>
          <a:lstStyle/>
          <a:p>
            <a:r>
              <a:rPr lang="en-GB" dirty="0"/>
              <a:t>Safeguarding week </a:t>
            </a:r>
          </a:p>
        </p:txBody>
      </p:sp>
      <p:pic>
        <p:nvPicPr>
          <p:cNvPr id="6" name="Content Placeholder 5" descr="A group of people holding hands&#10;&#10;Description automatically generated">
            <a:extLst>
              <a:ext uri="{FF2B5EF4-FFF2-40B4-BE49-F238E27FC236}">
                <a16:creationId xmlns:a16="http://schemas.microsoft.com/office/drawing/2014/main" id="{3BBA1A69-BEEF-4612-B0A8-F1A2DF94644F}"/>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7313" y="2021682"/>
            <a:ext cx="7366000" cy="3683000"/>
          </a:xfrm>
          <a:noFill/>
        </p:spPr>
      </p:pic>
      <p:pic>
        <p:nvPicPr>
          <p:cNvPr id="4" name="Picture 3">
            <a:extLst>
              <a:ext uri="{FF2B5EF4-FFF2-40B4-BE49-F238E27FC236}">
                <a16:creationId xmlns:a16="http://schemas.microsoft.com/office/drawing/2014/main" id="{786E1431-A5DA-487E-8F63-EE8D6D389DAB}"/>
              </a:ext>
            </a:extLst>
          </p:cNvPr>
          <p:cNvPicPr>
            <a:picLocks noChangeAspect="1"/>
          </p:cNvPicPr>
          <p:nvPr/>
        </p:nvPicPr>
        <p:blipFill>
          <a:blip r:embed="rId4"/>
          <a:stretch>
            <a:fillRect/>
          </a:stretch>
        </p:blipFill>
        <p:spPr>
          <a:xfrm>
            <a:off x="7453313" y="1720057"/>
            <a:ext cx="4286250" cy="4286250"/>
          </a:xfrm>
          <a:prstGeom prst="rect">
            <a:avLst/>
          </a:prstGeom>
        </p:spPr>
      </p:pic>
    </p:spTree>
    <p:extLst>
      <p:ext uri="{BB962C8B-B14F-4D97-AF65-F5344CB8AC3E}">
        <p14:creationId xmlns:p14="http://schemas.microsoft.com/office/powerpoint/2010/main" val="1765343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Key Links</a:t>
            </a:r>
          </a:p>
        </p:txBody>
      </p:sp>
      <p:sp>
        <p:nvSpPr>
          <p:cNvPr id="4" name="AutoShape 4" descr="Website Logos - Download Logo Website Png Clipart (#47386) - PikP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2058" name="Picture 10" descr="Internet website icon stroke #AD , #Sponsored, #ad, #website, #icon,  #stroke, #Internet | Website icons, Internet logo, Ico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2627" y="2283535"/>
            <a:ext cx="532749" cy="532749"/>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972112" y="2368875"/>
            <a:ext cx="4788234" cy="369332"/>
          </a:xfrm>
          <a:prstGeom prst="rect">
            <a:avLst/>
          </a:prstGeom>
        </p:spPr>
        <p:txBody>
          <a:bodyPr wrap="none">
            <a:spAutoFit/>
          </a:bodyPr>
          <a:lstStyle/>
          <a:p>
            <a:r>
              <a:rPr lang="en-GB" dirty="0"/>
              <a:t>NYSCP Website: </a:t>
            </a:r>
            <a:r>
              <a:rPr lang="en-GB" dirty="0">
                <a:hlinkClick r:id="rId4"/>
              </a:rPr>
              <a:t>www.safeguardingchildren.co.uk</a:t>
            </a:r>
            <a:endParaRPr lang="en-GB" dirty="0"/>
          </a:p>
        </p:txBody>
      </p:sp>
      <p:sp>
        <p:nvSpPr>
          <p:cNvPr id="10" name="Rectangle 9"/>
          <p:cNvSpPr/>
          <p:nvPr/>
        </p:nvSpPr>
        <p:spPr>
          <a:xfrm>
            <a:off x="972112" y="3040487"/>
            <a:ext cx="3880678" cy="369332"/>
          </a:xfrm>
          <a:prstGeom prst="rect">
            <a:avLst/>
          </a:prstGeom>
        </p:spPr>
        <p:txBody>
          <a:bodyPr wrap="none">
            <a:spAutoFit/>
          </a:bodyPr>
          <a:lstStyle/>
          <a:p>
            <a:r>
              <a:rPr lang="en-GB" dirty="0"/>
              <a:t>NYSCP X (Twitter): </a:t>
            </a:r>
            <a:r>
              <a:rPr lang="en-GB" dirty="0">
                <a:hlinkClick r:id="rId5"/>
              </a:rPr>
              <a:t>twitter.com/NYSCP1</a:t>
            </a:r>
            <a:r>
              <a:rPr lang="en-GB" dirty="0"/>
              <a:t> </a:t>
            </a:r>
          </a:p>
        </p:txBody>
      </p:sp>
      <p:pic>
        <p:nvPicPr>
          <p:cNvPr id="2062" name="Picture 14" descr="New Facebook Logo 2021 | Pnggrid"/>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62627" y="3634022"/>
            <a:ext cx="532749" cy="532749"/>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p:cNvSpPr/>
          <p:nvPr/>
        </p:nvSpPr>
        <p:spPr>
          <a:xfrm>
            <a:off x="972112" y="3712099"/>
            <a:ext cx="3908314" cy="369332"/>
          </a:xfrm>
          <a:prstGeom prst="rect">
            <a:avLst/>
          </a:prstGeom>
        </p:spPr>
        <p:txBody>
          <a:bodyPr wrap="none">
            <a:spAutoFit/>
          </a:bodyPr>
          <a:lstStyle/>
          <a:p>
            <a:r>
              <a:rPr lang="en-GB" dirty="0"/>
              <a:t>NYSCP Facebook: </a:t>
            </a:r>
            <a:r>
              <a:rPr lang="en-GB" dirty="0">
                <a:hlinkClick r:id="rId7"/>
              </a:rPr>
              <a:t>facebook.com/nyscp1</a:t>
            </a:r>
            <a:endParaRPr lang="en-GB" dirty="0"/>
          </a:p>
        </p:txBody>
      </p:sp>
      <p:pic>
        <p:nvPicPr>
          <p:cNvPr id="2064" name="Picture 16" descr="free-youtube-logo-icon-2431-thumb - Canadian Progress Club - Saskatoon  Downtown"/>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62627" y="4356888"/>
            <a:ext cx="547171" cy="547171"/>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p:cNvSpPr/>
          <p:nvPr/>
        </p:nvSpPr>
        <p:spPr>
          <a:xfrm>
            <a:off x="972112" y="4445807"/>
            <a:ext cx="6841332" cy="369332"/>
          </a:xfrm>
          <a:prstGeom prst="rect">
            <a:avLst/>
          </a:prstGeom>
        </p:spPr>
        <p:txBody>
          <a:bodyPr wrap="square">
            <a:spAutoFit/>
          </a:bodyPr>
          <a:lstStyle/>
          <a:p>
            <a:r>
              <a:rPr lang="en-GB" dirty="0"/>
              <a:t>NYSCP YouTube: </a:t>
            </a:r>
            <a:r>
              <a:rPr lang="en-GB" dirty="0">
                <a:hlinkClick r:id="rId9"/>
              </a:rPr>
              <a:t>youtube.com/@nyscp</a:t>
            </a:r>
            <a:r>
              <a:rPr lang="en-GB" dirty="0"/>
              <a:t> </a:t>
            </a:r>
          </a:p>
        </p:txBody>
      </p:sp>
      <p:sp>
        <p:nvSpPr>
          <p:cNvPr id="15" name="TextBox 14"/>
          <p:cNvSpPr txBox="1"/>
          <p:nvPr/>
        </p:nvSpPr>
        <p:spPr>
          <a:xfrm>
            <a:off x="8650091" y="1830266"/>
            <a:ext cx="2733633" cy="369332"/>
          </a:xfrm>
          <a:prstGeom prst="rect">
            <a:avLst/>
          </a:prstGeom>
          <a:noFill/>
        </p:spPr>
        <p:txBody>
          <a:bodyPr wrap="none" rtlCol="0">
            <a:spAutoFit/>
          </a:bodyPr>
          <a:lstStyle/>
          <a:p>
            <a:pPr algn="ctr"/>
            <a:r>
              <a:rPr lang="en-GB" dirty="0"/>
              <a:t>Subscribe to our e-bulletin:</a:t>
            </a:r>
          </a:p>
        </p:txBody>
      </p:sp>
      <p:pic>
        <p:nvPicPr>
          <p:cNvPr id="1026" name="Picture 2" descr="Image result for Podcast Logo. Size: 113 x 110. Source: chmonline.co.uk"/>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95125" y="5108763"/>
            <a:ext cx="473274" cy="46071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972112" y="5154452"/>
            <a:ext cx="9124925" cy="369332"/>
          </a:xfrm>
          <a:prstGeom prst="rect">
            <a:avLst/>
          </a:prstGeom>
        </p:spPr>
        <p:txBody>
          <a:bodyPr wrap="square">
            <a:spAutoFit/>
          </a:bodyPr>
          <a:lstStyle/>
          <a:p>
            <a:r>
              <a:rPr lang="en-GB" dirty="0"/>
              <a:t>Podcast: </a:t>
            </a:r>
            <a:r>
              <a:rPr lang="en-GB" dirty="0">
                <a:hlinkClick r:id="rId11"/>
              </a:rPr>
              <a:t>podcasters.spotify.com/pod/show/north-yorkshire-safeguarding-children-partnership</a:t>
            </a:r>
            <a:r>
              <a:rPr lang="en-GB" dirty="0"/>
              <a:t> </a:t>
            </a:r>
          </a:p>
        </p:txBody>
      </p:sp>
      <p:sp>
        <p:nvSpPr>
          <p:cNvPr id="17" name="Rectangle 16">
            <a:extLst>
              <a:ext uri="{FF2B5EF4-FFF2-40B4-BE49-F238E27FC236}">
                <a16:creationId xmlns:a16="http://schemas.microsoft.com/office/drawing/2014/main" id="{B96EBB19-3A7E-45DA-A752-8DB0F18D6A46}"/>
              </a:ext>
            </a:extLst>
          </p:cNvPr>
          <p:cNvSpPr/>
          <p:nvPr/>
        </p:nvSpPr>
        <p:spPr>
          <a:xfrm>
            <a:off x="972112" y="5789031"/>
            <a:ext cx="9124925" cy="646331"/>
          </a:xfrm>
          <a:prstGeom prst="rect">
            <a:avLst/>
          </a:prstGeom>
        </p:spPr>
        <p:txBody>
          <a:bodyPr wrap="square">
            <a:spAutoFit/>
          </a:bodyPr>
          <a:lstStyle/>
          <a:p>
            <a:r>
              <a:rPr lang="en-GB" dirty="0" err="1"/>
              <a:t>Linkedin</a:t>
            </a:r>
            <a:r>
              <a:rPr lang="en-GB" dirty="0"/>
              <a:t>: </a:t>
            </a:r>
            <a:r>
              <a:rPr lang="en-GB" dirty="0">
                <a:hlinkClick r:id="rId12"/>
              </a:rPr>
              <a:t>https://www.linkedin.com/company/nyscp</a:t>
            </a:r>
            <a:endParaRPr lang="en-GB" dirty="0"/>
          </a:p>
          <a:p>
            <a:pPr algn="ctr"/>
            <a:r>
              <a:rPr lang="en-GB" dirty="0"/>
              <a:t>NYSCP Business Unit: 01609 535123 </a:t>
            </a:r>
            <a:r>
              <a:rPr lang="en-GB" dirty="0">
                <a:hlinkClick r:id="rId13"/>
              </a:rPr>
              <a:t>nyscp@northyorks.gov.uk</a:t>
            </a:r>
            <a:r>
              <a:rPr lang="en-GB" dirty="0"/>
              <a:t>  </a:t>
            </a:r>
          </a:p>
        </p:txBody>
      </p:sp>
      <p:pic>
        <p:nvPicPr>
          <p:cNvPr id="7" name="Picture 6">
            <a:extLst>
              <a:ext uri="{FF2B5EF4-FFF2-40B4-BE49-F238E27FC236}">
                <a16:creationId xmlns:a16="http://schemas.microsoft.com/office/drawing/2014/main" id="{A115F487-8840-4B5D-A7C8-037F24EA232B}"/>
              </a:ext>
            </a:extLst>
          </p:cNvPr>
          <p:cNvPicPr>
            <a:picLocks noChangeAspect="1"/>
          </p:cNvPicPr>
          <p:nvPr/>
        </p:nvPicPr>
        <p:blipFill>
          <a:blip r:embed="rId14"/>
          <a:stretch>
            <a:fillRect/>
          </a:stretch>
        </p:blipFill>
        <p:spPr>
          <a:xfrm>
            <a:off x="266445" y="5671863"/>
            <a:ext cx="686309" cy="590226"/>
          </a:xfrm>
          <a:prstGeom prst="rect">
            <a:avLst/>
          </a:prstGeom>
        </p:spPr>
      </p:pic>
      <p:pic>
        <p:nvPicPr>
          <p:cNvPr id="6" name="Picture 5">
            <a:extLst>
              <a:ext uri="{FF2B5EF4-FFF2-40B4-BE49-F238E27FC236}">
                <a16:creationId xmlns:a16="http://schemas.microsoft.com/office/drawing/2014/main" id="{11ECE551-D5F4-4445-BA60-2FE4D76F79F6}"/>
              </a:ext>
            </a:extLst>
          </p:cNvPr>
          <p:cNvPicPr>
            <a:picLocks noChangeAspect="1"/>
          </p:cNvPicPr>
          <p:nvPr/>
        </p:nvPicPr>
        <p:blipFill>
          <a:blip r:embed="rId15"/>
          <a:stretch>
            <a:fillRect/>
          </a:stretch>
        </p:blipFill>
        <p:spPr>
          <a:xfrm>
            <a:off x="8543643" y="2095183"/>
            <a:ext cx="2946528" cy="2946528"/>
          </a:xfrm>
          <a:prstGeom prst="rect">
            <a:avLst/>
          </a:prstGeom>
        </p:spPr>
      </p:pic>
      <p:pic>
        <p:nvPicPr>
          <p:cNvPr id="13" name="Picture 12">
            <a:extLst>
              <a:ext uri="{FF2B5EF4-FFF2-40B4-BE49-F238E27FC236}">
                <a16:creationId xmlns:a16="http://schemas.microsoft.com/office/drawing/2014/main" id="{3EF1FFF8-C654-4675-9C5A-B76F4BE84E4F}"/>
              </a:ext>
            </a:extLst>
          </p:cNvPr>
          <p:cNvPicPr>
            <a:picLocks noChangeAspect="1"/>
          </p:cNvPicPr>
          <p:nvPr/>
        </p:nvPicPr>
        <p:blipFill>
          <a:blip r:embed="rId16"/>
          <a:stretch>
            <a:fillRect/>
          </a:stretch>
        </p:blipFill>
        <p:spPr>
          <a:xfrm>
            <a:off x="288875" y="2894010"/>
            <a:ext cx="609600" cy="590550"/>
          </a:xfrm>
          <a:prstGeom prst="rect">
            <a:avLst/>
          </a:prstGeom>
        </p:spPr>
      </p:pic>
    </p:spTree>
    <p:extLst>
      <p:ext uri="{BB962C8B-B14F-4D97-AF65-F5344CB8AC3E}">
        <p14:creationId xmlns:p14="http://schemas.microsoft.com/office/powerpoint/2010/main" val="3282321006"/>
      </p:ext>
    </p:extLst>
  </p:cSld>
  <p:clrMapOvr>
    <a:masterClrMapping/>
  </p:clrMapOvr>
  <mc:AlternateContent xmlns:mc="http://schemas.openxmlformats.org/markup-compatibility/2006" xmlns:p14="http://schemas.microsoft.com/office/powerpoint/2010/main">
    <mc:Choice Requires="p14">
      <p:transition spd="slow" p14:dur="2000" advTm="29445"/>
    </mc:Choice>
    <mc:Fallback xmlns="">
      <p:transition spd="slow" advTm="29445"/>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22CCA8-359D-4367-BCF4-820E7E236403}"/>
              </a:ext>
            </a:extLst>
          </p:cNvPr>
          <p:cNvSpPr>
            <a:spLocks noGrp="1"/>
          </p:cNvSpPr>
          <p:nvPr>
            <p:ph type="title"/>
          </p:nvPr>
        </p:nvSpPr>
        <p:spPr>
          <a:xfrm>
            <a:off x="609600" y="188640"/>
            <a:ext cx="10972800" cy="1143000"/>
          </a:xfrm>
        </p:spPr>
        <p:txBody>
          <a:bodyPr anchor="ctr">
            <a:normAutofit/>
          </a:bodyPr>
          <a:lstStyle/>
          <a:p>
            <a:r>
              <a:rPr lang="en-GB" dirty="0"/>
              <a:t>Headline updates: </a:t>
            </a:r>
          </a:p>
        </p:txBody>
      </p:sp>
      <p:sp>
        <p:nvSpPr>
          <p:cNvPr id="3" name="Content Placeholder 2">
            <a:extLst>
              <a:ext uri="{FF2B5EF4-FFF2-40B4-BE49-F238E27FC236}">
                <a16:creationId xmlns:a16="http://schemas.microsoft.com/office/drawing/2014/main" id="{9656B5D0-F373-4081-B12C-657B748FC2B9}"/>
              </a:ext>
            </a:extLst>
          </p:cNvPr>
          <p:cNvSpPr>
            <a:spLocks noGrp="1"/>
          </p:cNvSpPr>
          <p:nvPr>
            <p:ph sz="half" idx="2"/>
          </p:nvPr>
        </p:nvSpPr>
        <p:spPr>
          <a:xfrm>
            <a:off x="609600" y="2174875"/>
            <a:ext cx="5386917" cy="3951288"/>
          </a:xfrm>
        </p:spPr>
        <p:txBody>
          <a:bodyPr>
            <a:normAutofit fontScale="92500" lnSpcReduction="20000"/>
          </a:bodyPr>
          <a:lstStyle/>
          <a:p>
            <a:r>
              <a:rPr lang="en-GB" dirty="0"/>
              <a:t>Harmful Sexual Behaviour Audit </a:t>
            </a:r>
          </a:p>
          <a:p>
            <a:r>
              <a:rPr lang="en-GB" dirty="0"/>
              <a:t>Multi Agency Audit – children who have been suspended or excluded from school </a:t>
            </a:r>
          </a:p>
          <a:p>
            <a:r>
              <a:rPr lang="en-GB" dirty="0"/>
              <a:t>School safeguarding audit </a:t>
            </a:r>
          </a:p>
          <a:p>
            <a:r>
              <a:rPr lang="en-GB" dirty="0"/>
              <a:t>Policy and OMG updates: </a:t>
            </a:r>
          </a:p>
          <a:p>
            <a:pPr lvl="1"/>
            <a:r>
              <a:rPr lang="en-GB" sz="2400" dirty="0"/>
              <a:t>Domestic abuse, Professional Curiosity, CAPVA, Snapchat, HEAT tool </a:t>
            </a:r>
          </a:p>
          <a:p>
            <a:r>
              <a:rPr lang="en-GB" dirty="0"/>
              <a:t>7PB – Child R </a:t>
            </a:r>
            <a:r>
              <a:rPr lang="en-GB" dirty="0">
                <a:hlinkClick r:id="rId3"/>
              </a:rPr>
              <a:t>91316-Child-R-7-Point-Briefing-FINAL-1.pdf (safeguardingchildren.co.uk)</a:t>
            </a:r>
            <a:endParaRPr lang="en-GB" dirty="0"/>
          </a:p>
          <a:p>
            <a:endParaRPr lang="en-GB" dirty="0"/>
          </a:p>
        </p:txBody>
      </p:sp>
      <p:sp>
        <p:nvSpPr>
          <p:cNvPr id="7" name="TextBox 6">
            <a:extLst>
              <a:ext uri="{FF2B5EF4-FFF2-40B4-BE49-F238E27FC236}">
                <a16:creationId xmlns:a16="http://schemas.microsoft.com/office/drawing/2014/main" id="{71AD51F1-1419-4B03-B235-8D828D3B30B4}"/>
              </a:ext>
            </a:extLst>
          </p:cNvPr>
          <p:cNvSpPr txBox="1"/>
          <p:nvPr/>
        </p:nvSpPr>
        <p:spPr>
          <a:xfrm>
            <a:off x="6193368" y="1535113"/>
            <a:ext cx="5389033" cy="639762"/>
          </a:xfrm>
          <a:prstGeom prst="rect">
            <a:avLst/>
          </a:prstGeom>
        </p:spPr>
        <p:txBody>
          <a:bodyPr vert="horz" lIns="91440" tIns="45720" rIns="91440" bIns="45720" rtlCol="0" anchor="b">
            <a:normAutofit/>
          </a:bodyPr>
          <a:lstStyle/>
          <a:p>
            <a:pPr algn="ctr">
              <a:spcBef>
                <a:spcPct val="20000"/>
              </a:spcBef>
            </a:pPr>
            <a:r>
              <a:rPr lang="en-US" sz="2400" b="1" kern="1200" dirty="0"/>
              <a:t>Harmful Sexual </a:t>
            </a:r>
            <a:r>
              <a:rPr lang="en-US" sz="2400" b="1" kern="1200" dirty="0" err="1"/>
              <a:t>Behaviour</a:t>
            </a:r>
            <a:r>
              <a:rPr lang="en-US" sz="2400" b="1" kern="1200" dirty="0"/>
              <a:t> </a:t>
            </a:r>
          </a:p>
        </p:txBody>
      </p:sp>
      <p:pic>
        <p:nvPicPr>
          <p:cNvPr id="6" name="Content Placeholder 5" descr="A qr code with black dots&#10;&#10;Description automatically generated">
            <a:extLst>
              <a:ext uri="{FF2B5EF4-FFF2-40B4-BE49-F238E27FC236}">
                <a16:creationId xmlns:a16="http://schemas.microsoft.com/office/drawing/2014/main" id="{8835E80B-93AA-40A9-86B3-0464D67C97ED}"/>
              </a:ext>
            </a:extLst>
          </p:cNvPr>
          <p:cNvPicPr>
            <a:picLocks noGrp="1" noChangeAspect="1"/>
          </p:cNvPicPr>
          <p:nvPr>
            <p:ph sz="quarter" idx="4"/>
          </p:nvPr>
        </p:nvPicPr>
        <p:blipFill>
          <a:blip r:embed="rId4"/>
          <a:stretch>
            <a:fillRect/>
          </a:stretch>
        </p:blipFill>
        <p:spPr>
          <a:xfrm>
            <a:off x="6912240" y="2174875"/>
            <a:ext cx="3951288" cy="3951288"/>
          </a:xfrm>
          <a:noFill/>
        </p:spPr>
      </p:pic>
    </p:spTree>
    <p:extLst>
      <p:ext uri="{BB962C8B-B14F-4D97-AF65-F5344CB8AC3E}">
        <p14:creationId xmlns:p14="http://schemas.microsoft.com/office/powerpoint/2010/main" val="4401039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3B6CCB-8742-42B7-ACDF-887FE9C4CC47}"/>
              </a:ext>
            </a:extLst>
          </p:cNvPr>
          <p:cNvSpPr>
            <a:spLocks noGrp="1"/>
          </p:cNvSpPr>
          <p:nvPr>
            <p:ph type="title"/>
          </p:nvPr>
        </p:nvSpPr>
        <p:spPr/>
        <p:txBody>
          <a:bodyPr/>
          <a:lstStyle/>
          <a:p>
            <a:pPr algn="l"/>
            <a:r>
              <a:rPr lang="en-GB" dirty="0"/>
              <a:t>Professional Curiosity </a:t>
            </a:r>
          </a:p>
        </p:txBody>
      </p:sp>
      <p:sp>
        <p:nvSpPr>
          <p:cNvPr id="3" name="Content Placeholder 2">
            <a:extLst>
              <a:ext uri="{FF2B5EF4-FFF2-40B4-BE49-F238E27FC236}">
                <a16:creationId xmlns:a16="http://schemas.microsoft.com/office/drawing/2014/main" id="{CC512710-0F01-4769-A0F7-0428562B8C15}"/>
              </a:ext>
            </a:extLst>
          </p:cNvPr>
          <p:cNvSpPr>
            <a:spLocks noGrp="1"/>
          </p:cNvSpPr>
          <p:nvPr>
            <p:ph sz="half" idx="1"/>
          </p:nvPr>
        </p:nvSpPr>
        <p:spPr/>
        <p:txBody>
          <a:bodyPr>
            <a:normAutofit fontScale="92500" lnSpcReduction="10000"/>
          </a:bodyPr>
          <a:lstStyle/>
          <a:p>
            <a:r>
              <a:rPr lang="en-GB" dirty="0"/>
              <a:t>Regular learning theme in reviews completed by partnership. </a:t>
            </a:r>
          </a:p>
          <a:p>
            <a:r>
              <a:rPr lang="en-GB" dirty="0"/>
              <a:t>New practice guidance – produced by NYSCP, NYSAB and NYCSP </a:t>
            </a:r>
          </a:p>
          <a:p>
            <a:pPr lvl="1"/>
            <a:r>
              <a:rPr lang="en-GB" dirty="0"/>
              <a:t>What is professional curiosity </a:t>
            </a:r>
          </a:p>
          <a:p>
            <a:pPr lvl="1"/>
            <a:r>
              <a:rPr lang="en-GB" dirty="0"/>
              <a:t>Barriers to professional curiosity </a:t>
            </a:r>
          </a:p>
          <a:p>
            <a:pPr lvl="1"/>
            <a:r>
              <a:rPr lang="en-GB" dirty="0"/>
              <a:t>Developing skills </a:t>
            </a:r>
          </a:p>
          <a:p>
            <a:pPr lvl="1"/>
            <a:r>
              <a:rPr lang="en-GB" dirty="0"/>
              <a:t>Supporting professional curious practice </a:t>
            </a:r>
          </a:p>
          <a:p>
            <a:pPr lvl="1"/>
            <a:r>
              <a:rPr lang="en-GB" dirty="0"/>
              <a:t>Additional resources </a:t>
            </a:r>
          </a:p>
          <a:p>
            <a:endParaRPr lang="en-GB" dirty="0"/>
          </a:p>
        </p:txBody>
      </p:sp>
      <p:pic>
        <p:nvPicPr>
          <p:cNvPr id="5" name="Content Placeholder 4">
            <a:extLst>
              <a:ext uri="{FF2B5EF4-FFF2-40B4-BE49-F238E27FC236}">
                <a16:creationId xmlns:a16="http://schemas.microsoft.com/office/drawing/2014/main" id="{BBDC78E1-70BB-46DC-9FF5-9EC4F7C7291D}"/>
              </a:ext>
            </a:extLst>
          </p:cNvPr>
          <p:cNvPicPr>
            <a:picLocks noGrp="1" noChangeAspect="1"/>
          </p:cNvPicPr>
          <p:nvPr>
            <p:ph sz="half" idx="2"/>
          </p:nvPr>
        </p:nvPicPr>
        <p:blipFill>
          <a:blip r:embed="rId3"/>
          <a:stretch>
            <a:fillRect/>
          </a:stretch>
        </p:blipFill>
        <p:spPr>
          <a:xfrm>
            <a:off x="8304300" y="3750990"/>
            <a:ext cx="2371550" cy="2371550"/>
          </a:xfrm>
          <a:prstGeom prst="rect">
            <a:avLst/>
          </a:prstGeom>
        </p:spPr>
      </p:pic>
      <p:pic>
        <p:nvPicPr>
          <p:cNvPr id="7" name="Picture 6">
            <a:extLst>
              <a:ext uri="{FF2B5EF4-FFF2-40B4-BE49-F238E27FC236}">
                <a16:creationId xmlns:a16="http://schemas.microsoft.com/office/drawing/2014/main" id="{9778024F-B94C-4B15-A55F-353D6D99B192}"/>
              </a:ext>
            </a:extLst>
          </p:cNvPr>
          <p:cNvPicPr>
            <a:picLocks noChangeAspect="1"/>
          </p:cNvPicPr>
          <p:nvPr/>
        </p:nvPicPr>
        <p:blipFill>
          <a:blip r:embed="rId4"/>
          <a:stretch>
            <a:fillRect/>
          </a:stretch>
        </p:blipFill>
        <p:spPr>
          <a:xfrm>
            <a:off x="7581900" y="188640"/>
            <a:ext cx="3562350" cy="3562350"/>
          </a:xfrm>
          <a:prstGeom prst="rect">
            <a:avLst/>
          </a:prstGeom>
        </p:spPr>
      </p:pic>
    </p:spTree>
    <p:extLst>
      <p:ext uri="{BB962C8B-B14F-4D97-AF65-F5344CB8AC3E}">
        <p14:creationId xmlns:p14="http://schemas.microsoft.com/office/powerpoint/2010/main" val="24499498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B9C1BF-8AC6-4087-8A57-C2DC701D0918}"/>
              </a:ext>
            </a:extLst>
          </p:cNvPr>
          <p:cNvSpPr>
            <a:spLocks noGrp="1"/>
          </p:cNvSpPr>
          <p:nvPr>
            <p:ph type="title"/>
          </p:nvPr>
        </p:nvSpPr>
        <p:spPr/>
        <p:txBody>
          <a:bodyPr/>
          <a:lstStyle/>
          <a:p>
            <a:r>
              <a:rPr lang="en-GB" dirty="0"/>
              <a:t>MACE Strategy </a:t>
            </a:r>
          </a:p>
        </p:txBody>
      </p:sp>
      <p:pic>
        <p:nvPicPr>
          <p:cNvPr id="7" name="Content Placeholder 6">
            <a:extLst>
              <a:ext uri="{FF2B5EF4-FFF2-40B4-BE49-F238E27FC236}">
                <a16:creationId xmlns:a16="http://schemas.microsoft.com/office/drawing/2014/main" id="{B8B3D6DB-FCC1-4641-8B2A-16BECB5FD3CD}"/>
              </a:ext>
            </a:extLst>
          </p:cNvPr>
          <p:cNvPicPr>
            <a:picLocks noGrp="1" noChangeAspect="1"/>
          </p:cNvPicPr>
          <p:nvPr>
            <p:ph sz="half" idx="1"/>
          </p:nvPr>
        </p:nvPicPr>
        <p:blipFill>
          <a:blip r:embed="rId3"/>
          <a:stretch>
            <a:fillRect/>
          </a:stretch>
        </p:blipFill>
        <p:spPr>
          <a:xfrm>
            <a:off x="360166" y="1600198"/>
            <a:ext cx="4061521" cy="4525963"/>
          </a:xfrm>
        </p:spPr>
      </p:pic>
      <p:pic>
        <p:nvPicPr>
          <p:cNvPr id="5" name="Content Placeholder 4">
            <a:extLst>
              <a:ext uri="{FF2B5EF4-FFF2-40B4-BE49-F238E27FC236}">
                <a16:creationId xmlns:a16="http://schemas.microsoft.com/office/drawing/2014/main" id="{54721206-0400-4128-8442-5CCC1426A890}"/>
              </a:ext>
            </a:extLst>
          </p:cNvPr>
          <p:cNvPicPr>
            <a:picLocks noGrp="1" noChangeAspect="1"/>
          </p:cNvPicPr>
          <p:nvPr>
            <p:ph sz="half" idx="2"/>
          </p:nvPr>
        </p:nvPicPr>
        <p:blipFill>
          <a:blip r:embed="rId4"/>
          <a:stretch>
            <a:fillRect/>
          </a:stretch>
        </p:blipFill>
        <p:spPr>
          <a:xfrm>
            <a:off x="8620125" y="1600199"/>
            <a:ext cx="3211708" cy="4525963"/>
          </a:xfrm>
          <a:prstGeom prst="rect">
            <a:avLst/>
          </a:prstGeom>
          <a:effectLst>
            <a:outerShdw blurRad="50800" dist="38100" dir="5400000" algn="t" rotWithShape="0">
              <a:prstClr val="black">
                <a:alpha val="40000"/>
              </a:prstClr>
            </a:outerShdw>
          </a:effectLst>
        </p:spPr>
      </p:pic>
      <p:pic>
        <p:nvPicPr>
          <p:cNvPr id="9" name="Picture 8">
            <a:extLst>
              <a:ext uri="{FF2B5EF4-FFF2-40B4-BE49-F238E27FC236}">
                <a16:creationId xmlns:a16="http://schemas.microsoft.com/office/drawing/2014/main" id="{E011A243-6372-499D-A69C-FB7953EB915F}"/>
              </a:ext>
            </a:extLst>
          </p:cNvPr>
          <p:cNvPicPr>
            <a:picLocks noChangeAspect="1"/>
          </p:cNvPicPr>
          <p:nvPr/>
        </p:nvPicPr>
        <p:blipFill>
          <a:blip r:embed="rId5"/>
          <a:stretch>
            <a:fillRect/>
          </a:stretch>
        </p:blipFill>
        <p:spPr>
          <a:xfrm>
            <a:off x="4780586" y="2189323"/>
            <a:ext cx="3347711" cy="3347711"/>
          </a:xfrm>
          <a:prstGeom prst="rect">
            <a:avLst/>
          </a:prstGeom>
        </p:spPr>
      </p:pic>
    </p:spTree>
    <p:extLst>
      <p:ext uri="{BB962C8B-B14F-4D97-AF65-F5344CB8AC3E}">
        <p14:creationId xmlns:p14="http://schemas.microsoft.com/office/powerpoint/2010/main" val="30166505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D253C1-FF50-48D9-99FB-7C5093360DCA}"/>
              </a:ext>
            </a:extLst>
          </p:cNvPr>
          <p:cNvSpPr>
            <a:spLocks noGrp="1"/>
          </p:cNvSpPr>
          <p:nvPr>
            <p:ph type="title"/>
          </p:nvPr>
        </p:nvSpPr>
        <p:spPr/>
        <p:txBody>
          <a:bodyPr/>
          <a:lstStyle/>
          <a:p>
            <a:r>
              <a:rPr lang="en-GB" dirty="0"/>
              <a:t>MACE updates </a:t>
            </a:r>
          </a:p>
        </p:txBody>
      </p:sp>
      <p:sp>
        <p:nvSpPr>
          <p:cNvPr id="3" name="Content Placeholder 2">
            <a:extLst>
              <a:ext uri="{FF2B5EF4-FFF2-40B4-BE49-F238E27FC236}">
                <a16:creationId xmlns:a16="http://schemas.microsoft.com/office/drawing/2014/main" id="{61A6017D-E72A-4263-898F-4B2A0963F4D7}"/>
              </a:ext>
            </a:extLst>
          </p:cNvPr>
          <p:cNvSpPr>
            <a:spLocks noGrp="1"/>
          </p:cNvSpPr>
          <p:nvPr>
            <p:ph sz="half" idx="1"/>
          </p:nvPr>
        </p:nvSpPr>
        <p:spPr/>
        <p:txBody>
          <a:bodyPr>
            <a:normAutofit/>
          </a:bodyPr>
          <a:lstStyle/>
          <a:p>
            <a:r>
              <a:rPr lang="en-GB" dirty="0"/>
              <a:t>Child Exploitation Awareness day 2024 </a:t>
            </a:r>
          </a:p>
          <a:p>
            <a:pPr lvl="1"/>
            <a:r>
              <a:rPr lang="en-GB" dirty="0"/>
              <a:t>Programme of online learning </a:t>
            </a:r>
          </a:p>
          <a:p>
            <a:pPr lvl="1"/>
            <a:r>
              <a:rPr lang="en-GB" dirty="0"/>
              <a:t>10 free online sessions </a:t>
            </a:r>
          </a:p>
          <a:p>
            <a:pPr lvl="1"/>
            <a:r>
              <a:rPr lang="en-GB" dirty="0"/>
              <a:t>300 attendees </a:t>
            </a:r>
          </a:p>
          <a:p>
            <a:pPr lvl="1"/>
            <a:r>
              <a:rPr lang="en-GB" dirty="0"/>
              <a:t>Social media campaign </a:t>
            </a:r>
          </a:p>
          <a:p>
            <a:pPr lvl="1"/>
            <a:endParaRPr lang="en-GB" dirty="0"/>
          </a:p>
        </p:txBody>
      </p:sp>
      <p:sp>
        <p:nvSpPr>
          <p:cNvPr id="4" name="Content Placeholder 3">
            <a:extLst>
              <a:ext uri="{FF2B5EF4-FFF2-40B4-BE49-F238E27FC236}">
                <a16:creationId xmlns:a16="http://schemas.microsoft.com/office/drawing/2014/main" id="{CF45B7B9-9F8C-4AF6-B2EA-02A18CFACFF3}"/>
              </a:ext>
            </a:extLst>
          </p:cNvPr>
          <p:cNvSpPr>
            <a:spLocks noGrp="1"/>
          </p:cNvSpPr>
          <p:nvPr>
            <p:ph sz="half" idx="2"/>
          </p:nvPr>
        </p:nvSpPr>
        <p:spPr/>
        <p:txBody>
          <a:bodyPr>
            <a:normAutofit/>
          </a:bodyPr>
          <a:lstStyle/>
          <a:p>
            <a:r>
              <a:rPr lang="en-GB" dirty="0"/>
              <a:t>Be Aware resources: </a:t>
            </a:r>
          </a:p>
          <a:p>
            <a:pPr lvl="1"/>
            <a:r>
              <a:rPr lang="en-GB" dirty="0"/>
              <a:t>Sexually coerced extortion </a:t>
            </a:r>
          </a:p>
          <a:p>
            <a:pPr lvl="1"/>
            <a:r>
              <a:rPr lang="en-GB" dirty="0"/>
              <a:t>Financial </a:t>
            </a:r>
          </a:p>
          <a:p>
            <a:pPr marL="457200" lvl="1" indent="0">
              <a:buNone/>
            </a:pPr>
            <a:r>
              <a:rPr lang="en-GB" dirty="0"/>
              <a:t>	exploitation </a:t>
            </a:r>
          </a:p>
          <a:p>
            <a:r>
              <a:rPr lang="en-GB" sz="2400" dirty="0"/>
              <a:t>Face to face </a:t>
            </a:r>
          </a:p>
          <a:p>
            <a:pPr marL="0" indent="0">
              <a:buNone/>
            </a:pPr>
            <a:r>
              <a:rPr lang="en-GB" sz="2400" dirty="0"/>
              <a:t>	development </a:t>
            </a:r>
          </a:p>
          <a:p>
            <a:pPr marL="0" indent="0">
              <a:buNone/>
            </a:pPr>
            <a:r>
              <a:rPr lang="en-GB" sz="2400" dirty="0"/>
              <a:t>	sessions </a:t>
            </a:r>
          </a:p>
          <a:p>
            <a:pPr marL="0" indent="0">
              <a:buNone/>
            </a:pPr>
            <a:r>
              <a:rPr lang="en-GB" sz="2400" dirty="0"/>
              <a:t>	– June 2024 </a:t>
            </a:r>
          </a:p>
        </p:txBody>
      </p:sp>
      <p:pic>
        <p:nvPicPr>
          <p:cNvPr id="6" name="Picture 5">
            <a:extLst>
              <a:ext uri="{FF2B5EF4-FFF2-40B4-BE49-F238E27FC236}">
                <a16:creationId xmlns:a16="http://schemas.microsoft.com/office/drawing/2014/main" id="{5C05DA46-FEA5-4FD4-8232-69C7E0699524}"/>
              </a:ext>
            </a:extLst>
          </p:cNvPr>
          <p:cNvPicPr>
            <a:picLocks noChangeAspect="1"/>
          </p:cNvPicPr>
          <p:nvPr/>
        </p:nvPicPr>
        <p:blipFill>
          <a:blip r:embed="rId3"/>
          <a:stretch>
            <a:fillRect/>
          </a:stretch>
        </p:blipFill>
        <p:spPr>
          <a:xfrm>
            <a:off x="2192338" y="4275413"/>
            <a:ext cx="2119312" cy="2119312"/>
          </a:xfrm>
          <a:prstGeom prst="rect">
            <a:avLst/>
          </a:prstGeom>
        </p:spPr>
      </p:pic>
      <p:pic>
        <p:nvPicPr>
          <p:cNvPr id="1026" name="Picture 2">
            <a:extLst>
              <a:ext uri="{FF2B5EF4-FFF2-40B4-BE49-F238E27FC236}">
                <a16:creationId xmlns:a16="http://schemas.microsoft.com/office/drawing/2014/main" id="{31724E86-110E-46A4-BD4C-45AAD86D98B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87901" y="5229016"/>
            <a:ext cx="6794499" cy="116570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5102A7A1-ADEB-4564-8B37-A5E09DF7DA84}"/>
              </a:ext>
            </a:extLst>
          </p:cNvPr>
          <p:cNvPicPr>
            <a:picLocks noChangeAspect="1"/>
          </p:cNvPicPr>
          <p:nvPr/>
        </p:nvPicPr>
        <p:blipFill>
          <a:blip r:embed="rId5"/>
          <a:stretch>
            <a:fillRect/>
          </a:stretch>
        </p:blipFill>
        <p:spPr>
          <a:xfrm>
            <a:off x="9211157" y="2586038"/>
            <a:ext cx="2074380" cy="2074380"/>
          </a:xfrm>
          <a:prstGeom prst="rect">
            <a:avLst/>
          </a:prstGeom>
        </p:spPr>
      </p:pic>
    </p:spTree>
    <p:extLst>
      <p:ext uri="{BB962C8B-B14F-4D97-AF65-F5344CB8AC3E}">
        <p14:creationId xmlns:p14="http://schemas.microsoft.com/office/powerpoint/2010/main" val="26239144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16528B-A028-47E7-956E-23D35AB11F8F}"/>
              </a:ext>
            </a:extLst>
          </p:cNvPr>
          <p:cNvSpPr>
            <a:spLocks noGrp="1"/>
          </p:cNvSpPr>
          <p:nvPr>
            <p:ph type="ctrTitle"/>
          </p:nvPr>
        </p:nvSpPr>
        <p:spPr/>
        <p:txBody>
          <a:bodyPr/>
          <a:lstStyle/>
          <a:p>
            <a:r>
              <a:rPr lang="en-GB" dirty="0"/>
              <a:t>#AskMe…Have the conversation </a:t>
            </a:r>
          </a:p>
        </p:txBody>
      </p:sp>
      <p:sp>
        <p:nvSpPr>
          <p:cNvPr id="3" name="Subtitle 2">
            <a:extLst>
              <a:ext uri="{FF2B5EF4-FFF2-40B4-BE49-F238E27FC236}">
                <a16:creationId xmlns:a16="http://schemas.microsoft.com/office/drawing/2014/main" id="{799D8430-847D-49C2-8E15-69D8532CEB3C}"/>
              </a:ext>
            </a:extLst>
          </p:cNvPr>
          <p:cNvSpPr>
            <a:spLocks noGrp="1"/>
          </p:cNvSpPr>
          <p:nvPr>
            <p:ph type="subTitle" idx="1"/>
          </p:nvPr>
        </p:nvSpPr>
        <p:spPr/>
        <p:txBody>
          <a:bodyPr/>
          <a:lstStyle/>
          <a:p>
            <a:pPr marL="285750" indent="-285750">
              <a:buFont typeface="Arial" panose="020B0604020202020204" pitchFamily="34" charset="0"/>
              <a:buChar char="•"/>
            </a:pPr>
            <a:r>
              <a:rPr lang="en-GB" dirty="0"/>
              <a:t>Campaign aimed at professionals across North Yorkshire </a:t>
            </a:r>
          </a:p>
          <a:p>
            <a:pPr marL="285750" indent="-285750">
              <a:buFont typeface="Arial" panose="020B0604020202020204" pitchFamily="34" charset="0"/>
              <a:buChar char="•"/>
            </a:pPr>
            <a:r>
              <a:rPr lang="en-GB" dirty="0"/>
              <a:t>Encouraging </a:t>
            </a:r>
            <a:r>
              <a:rPr lang="en-GB" b="1" dirty="0"/>
              <a:t>conversations</a:t>
            </a:r>
            <a:r>
              <a:rPr lang="en-GB" dirty="0"/>
              <a:t>  with new and expectant parents</a:t>
            </a:r>
          </a:p>
          <a:p>
            <a:pPr marL="285750" indent="-285750">
              <a:buFont typeface="Arial" panose="020B0604020202020204" pitchFamily="34" charset="0"/>
              <a:buChar char="•"/>
            </a:pPr>
            <a:r>
              <a:rPr lang="en-GB" dirty="0"/>
              <a:t>Collation of key resources and information alongside conversation starters. </a:t>
            </a:r>
          </a:p>
          <a:p>
            <a:pPr marL="742950" lvl="1" indent="-285750">
              <a:buFont typeface="Arial" panose="020B0604020202020204" pitchFamily="34" charset="0"/>
              <a:buChar char="•"/>
            </a:pPr>
            <a:r>
              <a:rPr lang="en-GB" dirty="0"/>
              <a:t>Safe sleep </a:t>
            </a:r>
          </a:p>
          <a:p>
            <a:pPr marL="742950" lvl="1" indent="-285750">
              <a:buFont typeface="Arial" panose="020B0604020202020204" pitchFamily="34" charset="0"/>
              <a:buChar char="•"/>
            </a:pPr>
            <a:r>
              <a:rPr lang="en-GB" dirty="0"/>
              <a:t>Icon </a:t>
            </a:r>
          </a:p>
          <a:p>
            <a:pPr marL="742950" lvl="1" indent="-285750">
              <a:buFont typeface="Arial" panose="020B0604020202020204" pitchFamily="34" charset="0"/>
              <a:buChar char="•"/>
            </a:pPr>
            <a:r>
              <a:rPr lang="en-GB" dirty="0"/>
              <a:t>Mental health </a:t>
            </a:r>
          </a:p>
          <a:p>
            <a:pPr marL="742950" lvl="1" indent="-285750">
              <a:buFont typeface="Arial" panose="020B0604020202020204" pitchFamily="34" charset="0"/>
              <a:buChar char="•"/>
            </a:pPr>
            <a:r>
              <a:rPr lang="en-GB" dirty="0"/>
              <a:t>Information for dads</a:t>
            </a:r>
          </a:p>
        </p:txBody>
      </p:sp>
      <p:pic>
        <p:nvPicPr>
          <p:cNvPr id="4" name="Picture 3">
            <a:extLst>
              <a:ext uri="{FF2B5EF4-FFF2-40B4-BE49-F238E27FC236}">
                <a16:creationId xmlns:a16="http://schemas.microsoft.com/office/drawing/2014/main" id="{B1DCB08A-E0EA-401B-AD3A-B44F9FFAF0D7}"/>
              </a:ext>
            </a:extLst>
          </p:cNvPr>
          <p:cNvPicPr>
            <a:picLocks noChangeAspect="1"/>
          </p:cNvPicPr>
          <p:nvPr/>
        </p:nvPicPr>
        <p:blipFill>
          <a:blip r:embed="rId3"/>
          <a:stretch>
            <a:fillRect/>
          </a:stretch>
        </p:blipFill>
        <p:spPr>
          <a:xfrm>
            <a:off x="5238950" y="3122103"/>
            <a:ext cx="2037477" cy="1977441"/>
          </a:xfrm>
          <a:prstGeom prst="rect">
            <a:avLst/>
          </a:prstGeom>
        </p:spPr>
      </p:pic>
      <p:pic>
        <p:nvPicPr>
          <p:cNvPr id="5" name="Picture 4">
            <a:extLst>
              <a:ext uri="{FF2B5EF4-FFF2-40B4-BE49-F238E27FC236}">
                <a16:creationId xmlns:a16="http://schemas.microsoft.com/office/drawing/2014/main" id="{46BBDA9D-9774-494B-9109-79A09EF15D86}"/>
              </a:ext>
            </a:extLst>
          </p:cNvPr>
          <p:cNvPicPr>
            <a:picLocks noChangeAspect="1"/>
          </p:cNvPicPr>
          <p:nvPr/>
        </p:nvPicPr>
        <p:blipFill>
          <a:blip r:embed="rId4"/>
          <a:stretch>
            <a:fillRect/>
          </a:stretch>
        </p:blipFill>
        <p:spPr>
          <a:xfrm>
            <a:off x="7553487" y="3122102"/>
            <a:ext cx="3899592" cy="1977441"/>
          </a:xfrm>
          <a:prstGeom prst="rect">
            <a:avLst/>
          </a:prstGeom>
        </p:spPr>
      </p:pic>
      <p:sp>
        <p:nvSpPr>
          <p:cNvPr id="6" name="TextBox 5">
            <a:extLst>
              <a:ext uri="{FF2B5EF4-FFF2-40B4-BE49-F238E27FC236}">
                <a16:creationId xmlns:a16="http://schemas.microsoft.com/office/drawing/2014/main" id="{78FDD120-ED7F-4131-86C2-BCAA7FFAA3CB}"/>
              </a:ext>
            </a:extLst>
          </p:cNvPr>
          <p:cNvSpPr txBox="1"/>
          <p:nvPr/>
        </p:nvSpPr>
        <p:spPr>
          <a:xfrm>
            <a:off x="9777009" y="481571"/>
            <a:ext cx="1836064" cy="147732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Arial" panose="020B0604020202020204"/>
                <a:ea typeface="+mn-ea"/>
                <a:cs typeface="+mn-cs"/>
              </a:rPr>
              <a:t>Masterclass 17</a:t>
            </a:r>
            <a:r>
              <a:rPr kumimoji="0" lang="en-GB" sz="1800" b="0" i="0" u="none" strike="noStrike" kern="1200" cap="none" spc="0" normalizeH="0" baseline="30000" noProof="0" dirty="0">
                <a:ln>
                  <a:noFill/>
                </a:ln>
                <a:solidFill>
                  <a:prstClr val="black"/>
                </a:solidFill>
                <a:effectLst/>
                <a:uLnTx/>
                <a:uFillTx/>
                <a:latin typeface="Arial" panose="020B0604020202020204"/>
                <a:ea typeface="+mn-ea"/>
                <a:cs typeface="+mn-cs"/>
              </a:rPr>
              <a:t>th</a:t>
            </a:r>
            <a:r>
              <a:rPr kumimoji="0" lang="en-GB" sz="1800" b="0" i="0" u="none" strike="noStrike" kern="1200" cap="none" spc="0" normalizeH="0" baseline="0" noProof="0" dirty="0">
                <a:ln>
                  <a:noFill/>
                </a:ln>
                <a:solidFill>
                  <a:prstClr val="black"/>
                </a:solidFill>
                <a:effectLst/>
                <a:uLnTx/>
                <a:uFillTx/>
                <a:latin typeface="Arial" panose="020B0604020202020204"/>
                <a:ea typeface="+mn-ea"/>
                <a:cs typeface="+mn-cs"/>
              </a:rPr>
              <a:t> April 2024 – Available via the NYSCP YouTube Channel </a:t>
            </a:r>
          </a:p>
        </p:txBody>
      </p:sp>
      <p:pic>
        <p:nvPicPr>
          <p:cNvPr id="7" name="Picture 6" descr="A blue and white logo&#10;&#10;Description automatically generated">
            <a:extLst>
              <a:ext uri="{FF2B5EF4-FFF2-40B4-BE49-F238E27FC236}">
                <a16:creationId xmlns:a16="http://schemas.microsoft.com/office/drawing/2014/main" id="{0703DB35-4EE2-4B4B-A9B8-BBAA615BA62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200274" y="5372100"/>
            <a:ext cx="7886701" cy="1485900"/>
          </a:xfrm>
          <a:prstGeom prst="rect">
            <a:avLst/>
          </a:prstGeom>
        </p:spPr>
      </p:pic>
    </p:spTree>
    <p:extLst>
      <p:ext uri="{BB962C8B-B14F-4D97-AF65-F5344CB8AC3E}">
        <p14:creationId xmlns:p14="http://schemas.microsoft.com/office/powerpoint/2010/main" val="29830002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49DE05-D5D3-45F7-8BC0-19A5B8681E4A}"/>
              </a:ext>
            </a:extLst>
          </p:cNvPr>
          <p:cNvSpPr>
            <a:spLocks noGrp="1"/>
          </p:cNvSpPr>
          <p:nvPr>
            <p:ph type="title"/>
          </p:nvPr>
        </p:nvSpPr>
        <p:spPr>
          <a:xfrm>
            <a:off x="609600" y="160336"/>
            <a:ext cx="10972800" cy="1143000"/>
          </a:xfrm>
        </p:spPr>
        <p:txBody>
          <a:bodyPr/>
          <a:lstStyle/>
          <a:p>
            <a:r>
              <a:rPr lang="en-GB" dirty="0"/>
              <a:t>VCSE – Key Safeguarding Messages  </a:t>
            </a:r>
          </a:p>
        </p:txBody>
      </p:sp>
      <p:sp>
        <p:nvSpPr>
          <p:cNvPr id="3" name="Content Placeholder 2">
            <a:extLst>
              <a:ext uri="{FF2B5EF4-FFF2-40B4-BE49-F238E27FC236}">
                <a16:creationId xmlns:a16="http://schemas.microsoft.com/office/drawing/2014/main" id="{A7A22C2B-5A1B-4975-90DD-922B475C7B03}"/>
              </a:ext>
            </a:extLst>
          </p:cNvPr>
          <p:cNvSpPr>
            <a:spLocks noGrp="1"/>
          </p:cNvSpPr>
          <p:nvPr>
            <p:ph sz="half" idx="1"/>
          </p:nvPr>
        </p:nvSpPr>
        <p:spPr/>
        <p:txBody>
          <a:bodyPr/>
          <a:lstStyle/>
          <a:p>
            <a:pPr algn="l" rtl="0" fontAlgn="base">
              <a:buFont typeface="Arial" panose="020B0604020202020204" pitchFamily="34" charset="0"/>
              <a:buChar char="•"/>
            </a:pPr>
            <a:r>
              <a:rPr lang="en-GB" sz="2200" b="0" i="0" u="none" strike="noStrike" dirty="0">
                <a:solidFill>
                  <a:srgbClr val="000000"/>
                </a:solidFill>
                <a:effectLst/>
                <a:latin typeface="Calibri" panose="020F0502020204030204" pitchFamily="34" charset="0"/>
              </a:rPr>
              <a:t>'Safeguarding Key Messages' campaign was proposed to include:</a:t>
            </a:r>
            <a:r>
              <a:rPr lang="en-US" sz="2200" b="0" i="0" dirty="0">
                <a:solidFill>
                  <a:srgbClr val="000000"/>
                </a:solidFill>
                <a:effectLst/>
                <a:latin typeface="Calibri" panose="020F0502020204030204" pitchFamily="34" charset="0"/>
              </a:rPr>
              <a:t>​</a:t>
            </a:r>
            <a:endParaRPr lang="en-US" sz="2200" b="0" i="0" dirty="0">
              <a:solidFill>
                <a:srgbClr val="000000"/>
              </a:solidFill>
              <a:effectLst/>
              <a:latin typeface="Arial" panose="020B0604020202020204" pitchFamily="34" charset="0"/>
            </a:endParaRPr>
          </a:p>
          <a:p>
            <a:pPr algn="l" rtl="0" fontAlgn="base">
              <a:buFont typeface="Arial" panose="020B0604020202020204" pitchFamily="34" charset="0"/>
              <a:buChar char="•"/>
            </a:pPr>
            <a:r>
              <a:rPr lang="en-GB" sz="2200" b="0" i="0" u="none" strike="noStrike" dirty="0">
                <a:solidFill>
                  <a:srgbClr val="000000"/>
                </a:solidFill>
                <a:effectLst/>
                <a:latin typeface="Calibri" panose="020F0502020204030204" pitchFamily="34" charset="0"/>
              </a:rPr>
              <a:t>Posters</a:t>
            </a:r>
            <a:r>
              <a:rPr lang="en-US" sz="2200" b="0" i="0" dirty="0">
                <a:solidFill>
                  <a:srgbClr val="000000"/>
                </a:solidFill>
                <a:effectLst/>
                <a:latin typeface="Calibri" panose="020F0502020204030204" pitchFamily="34" charset="0"/>
              </a:rPr>
              <a:t>​</a:t>
            </a:r>
            <a:endParaRPr lang="en-US" sz="2200" b="0" i="0" dirty="0">
              <a:solidFill>
                <a:srgbClr val="000000"/>
              </a:solidFill>
              <a:effectLst/>
              <a:latin typeface="Arial" panose="020B0604020202020204" pitchFamily="34" charset="0"/>
            </a:endParaRPr>
          </a:p>
          <a:p>
            <a:pPr algn="l" rtl="0" fontAlgn="base">
              <a:buFont typeface="Arial" panose="020B0604020202020204" pitchFamily="34" charset="0"/>
              <a:buChar char="•"/>
            </a:pPr>
            <a:r>
              <a:rPr lang="en-GB" sz="2200" b="0" i="0" u="none" strike="noStrike" dirty="0">
                <a:solidFill>
                  <a:srgbClr val="000000"/>
                </a:solidFill>
                <a:effectLst/>
                <a:latin typeface="Calibri" panose="020F0502020204030204" pitchFamily="34" charset="0"/>
              </a:rPr>
              <a:t>Information leaflets</a:t>
            </a:r>
            <a:r>
              <a:rPr lang="en-US" sz="2200" b="0" i="0" dirty="0">
                <a:solidFill>
                  <a:srgbClr val="000000"/>
                </a:solidFill>
                <a:effectLst/>
                <a:latin typeface="Calibri" panose="020F0502020204030204" pitchFamily="34" charset="0"/>
              </a:rPr>
              <a:t>​</a:t>
            </a:r>
            <a:endParaRPr lang="en-US" sz="2200" b="0" i="0" dirty="0">
              <a:solidFill>
                <a:srgbClr val="000000"/>
              </a:solidFill>
              <a:effectLst/>
              <a:latin typeface="Arial" panose="020B0604020202020204" pitchFamily="34" charset="0"/>
            </a:endParaRPr>
          </a:p>
          <a:p>
            <a:pPr algn="l" rtl="0" fontAlgn="base">
              <a:buFont typeface="Arial" panose="020B0604020202020204" pitchFamily="34" charset="0"/>
              <a:buChar char="•"/>
            </a:pPr>
            <a:r>
              <a:rPr lang="en-GB" sz="2200" b="0" i="0" u="none" strike="noStrike" dirty="0">
                <a:solidFill>
                  <a:srgbClr val="000000"/>
                </a:solidFill>
                <a:effectLst/>
                <a:latin typeface="Calibri" panose="020F0502020204030204" pitchFamily="34" charset="0"/>
              </a:rPr>
              <a:t>Social media assets to be ‘evergreen’</a:t>
            </a:r>
            <a:r>
              <a:rPr lang="en-US" sz="2200" b="0" i="0" dirty="0">
                <a:solidFill>
                  <a:srgbClr val="000000"/>
                </a:solidFill>
                <a:effectLst/>
                <a:latin typeface="Calibri" panose="020F0502020204030204" pitchFamily="34" charset="0"/>
              </a:rPr>
              <a:t>​</a:t>
            </a:r>
            <a:endParaRPr lang="en-US" sz="2200" b="0" i="0" dirty="0">
              <a:solidFill>
                <a:srgbClr val="000000"/>
              </a:solidFill>
              <a:effectLst/>
              <a:latin typeface="Arial" panose="020B0604020202020204" pitchFamily="34" charset="0"/>
            </a:endParaRPr>
          </a:p>
          <a:p>
            <a:pPr algn="l" rtl="0" fontAlgn="base">
              <a:buFont typeface="Arial" panose="020B0604020202020204" pitchFamily="34" charset="0"/>
              <a:buChar char="•"/>
            </a:pPr>
            <a:r>
              <a:rPr lang="en-GB" sz="2200" b="0" i="0" u="none" strike="noStrike" dirty="0">
                <a:solidFill>
                  <a:srgbClr val="000000"/>
                </a:solidFill>
                <a:effectLst/>
                <a:latin typeface="Calibri" panose="020F0502020204030204" pitchFamily="34" charset="0"/>
              </a:rPr>
              <a:t>These resources would be consolidated on one page on the NYSCP website for easy access</a:t>
            </a:r>
            <a:r>
              <a:rPr lang="en-US" sz="2200" b="0" i="0" dirty="0">
                <a:solidFill>
                  <a:srgbClr val="000000"/>
                </a:solidFill>
                <a:effectLst/>
                <a:latin typeface="Calibri" panose="020F0502020204030204" pitchFamily="34" charset="0"/>
              </a:rPr>
              <a:t>​</a:t>
            </a:r>
            <a:endParaRPr lang="en-US" sz="2200" b="0" i="0" dirty="0">
              <a:solidFill>
                <a:srgbClr val="000000"/>
              </a:solidFill>
              <a:effectLst/>
              <a:latin typeface="Arial" panose="020B0604020202020204" pitchFamily="34" charset="0"/>
            </a:endParaRPr>
          </a:p>
          <a:p>
            <a:pPr algn="l" rtl="0" fontAlgn="base">
              <a:buFont typeface="Arial" panose="020B0604020202020204" pitchFamily="34" charset="0"/>
              <a:buChar char="•"/>
            </a:pPr>
            <a:r>
              <a:rPr lang="en-GB" sz="2200" b="0" i="0" u="none" strike="noStrike" dirty="0">
                <a:solidFill>
                  <a:srgbClr val="000000"/>
                </a:solidFill>
                <a:effectLst/>
                <a:latin typeface="Calibri" panose="020F0502020204030204" pitchFamily="34" charset="0"/>
              </a:rPr>
              <a:t>The campaign is designed for professional and volunteer information and is not a public facing campaign</a:t>
            </a:r>
            <a:r>
              <a:rPr lang="en-US" sz="2200" b="0" i="0" dirty="0">
                <a:solidFill>
                  <a:srgbClr val="000000"/>
                </a:solidFill>
                <a:effectLst/>
                <a:latin typeface="Calibri" panose="020F0502020204030204" pitchFamily="34" charset="0"/>
              </a:rPr>
              <a:t>​</a:t>
            </a:r>
            <a:endParaRPr lang="en-US" sz="2200" b="0" i="0" dirty="0">
              <a:solidFill>
                <a:srgbClr val="000000"/>
              </a:solidFill>
              <a:effectLst/>
              <a:latin typeface="Arial" panose="020B0604020202020204" pitchFamily="34" charset="0"/>
            </a:endParaRPr>
          </a:p>
          <a:p>
            <a:pPr marL="0" indent="0">
              <a:buNone/>
            </a:pPr>
            <a:endParaRPr lang="en-GB" dirty="0"/>
          </a:p>
        </p:txBody>
      </p:sp>
      <p:sp>
        <p:nvSpPr>
          <p:cNvPr id="4" name="Content Placeholder 3">
            <a:extLst>
              <a:ext uri="{FF2B5EF4-FFF2-40B4-BE49-F238E27FC236}">
                <a16:creationId xmlns:a16="http://schemas.microsoft.com/office/drawing/2014/main" id="{2BC07B86-4B86-4E4E-9C50-66CDAE012199}"/>
              </a:ext>
            </a:extLst>
          </p:cNvPr>
          <p:cNvSpPr>
            <a:spLocks noGrp="1"/>
          </p:cNvSpPr>
          <p:nvPr>
            <p:ph sz="half" idx="2"/>
          </p:nvPr>
        </p:nvSpPr>
        <p:spPr/>
        <p:txBody>
          <a:bodyPr/>
          <a:lstStyle/>
          <a:p>
            <a:pPr marL="0" indent="0" algn="ctr">
              <a:buNone/>
            </a:pPr>
            <a:endParaRPr lang="en-GB" dirty="0"/>
          </a:p>
          <a:p>
            <a:pPr marL="0" indent="0" algn="ctr">
              <a:buNone/>
            </a:pPr>
            <a:endParaRPr lang="en-GB" dirty="0"/>
          </a:p>
          <a:p>
            <a:pPr marL="0" indent="0" algn="ctr">
              <a:buNone/>
            </a:pPr>
            <a:endParaRPr lang="en-GB" dirty="0"/>
          </a:p>
          <a:p>
            <a:pPr marL="0" indent="0" algn="ctr">
              <a:buNone/>
            </a:pPr>
            <a:r>
              <a:rPr lang="en-GB" sz="3600" dirty="0"/>
              <a:t>Masterclass </a:t>
            </a:r>
          </a:p>
          <a:p>
            <a:pPr marL="0" indent="0" algn="ctr">
              <a:buNone/>
            </a:pPr>
            <a:r>
              <a:rPr lang="en-GB" sz="3600" dirty="0"/>
              <a:t>7</a:t>
            </a:r>
            <a:r>
              <a:rPr lang="en-GB" sz="3600" baseline="30000" dirty="0"/>
              <a:t>th</a:t>
            </a:r>
            <a:r>
              <a:rPr lang="en-GB" sz="3600" dirty="0"/>
              <a:t> June 12:00 </a:t>
            </a:r>
          </a:p>
        </p:txBody>
      </p:sp>
    </p:spTree>
    <p:extLst>
      <p:ext uri="{BB962C8B-B14F-4D97-AF65-F5344CB8AC3E}">
        <p14:creationId xmlns:p14="http://schemas.microsoft.com/office/powerpoint/2010/main" val="12344954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E07F34-50F0-8D73-951C-4AB87221150C}"/>
              </a:ext>
            </a:extLst>
          </p:cNvPr>
          <p:cNvSpPr>
            <a:spLocks noGrp="1"/>
          </p:cNvSpPr>
          <p:nvPr>
            <p:ph type="title"/>
          </p:nvPr>
        </p:nvSpPr>
        <p:spPr/>
        <p:txBody>
          <a:bodyPr/>
          <a:lstStyle/>
          <a:p>
            <a:r>
              <a:rPr lang="en-GB" dirty="0"/>
              <a:t>Resources</a:t>
            </a:r>
          </a:p>
        </p:txBody>
      </p:sp>
      <p:pic>
        <p:nvPicPr>
          <p:cNvPr id="5" name="Picture 4" descr="A group of children lying in a circle&#10;&#10;Description automatically generated">
            <a:extLst>
              <a:ext uri="{FF2B5EF4-FFF2-40B4-BE49-F238E27FC236}">
                <a16:creationId xmlns:a16="http://schemas.microsoft.com/office/drawing/2014/main" id="{E81F30E1-2D17-7392-4FE3-59D056420DF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81352" y="1736032"/>
            <a:ext cx="3101047" cy="4403890"/>
          </a:xfrm>
          <a:prstGeom prst="rect">
            <a:avLst/>
          </a:prstGeom>
        </p:spPr>
      </p:pic>
      <p:pic>
        <p:nvPicPr>
          <p:cNvPr id="6" name="Picture 5" descr="A poster with qr code&#10;&#10;Description automatically generated">
            <a:extLst>
              <a:ext uri="{FF2B5EF4-FFF2-40B4-BE49-F238E27FC236}">
                <a16:creationId xmlns:a16="http://schemas.microsoft.com/office/drawing/2014/main" id="{873BB382-2853-FFE3-F590-4ABF2AB479E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8093" y="1863344"/>
            <a:ext cx="3003405" cy="4319328"/>
          </a:xfrm>
          <a:prstGeom prst="rect">
            <a:avLst/>
          </a:prstGeom>
        </p:spPr>
      </p:pic>
      <p:pic>
        <p:nvPicPr>
          <p:cNvPr id="10" name="Picture 9">
            <a:extLst>
              <a:ext uri="{FF2B5EF4-FFF2-40B4-BE49-F238E27FC236}">
                <a16:creationId xmlns:a16="http://schemas.microsoft.com/office/drawing/2014/main" id="{66D19CC0-811F-27A7-8F4B-ED6721B40BC3}"/>
              </a:ext>
            </a:extLst>
          </p:cNvPr>
          <p:cNvPicPr>
            <a:picLocks noChangeAspect="1"/>
          </p:cNvPicPr>
          <p:nvPr/>
        </p:nvPicPr>
        <p:blipFill>
          <a:blip r:embed="rId4"/>
          <a:stretch>
            <a:fillRect/>
          </a:stretch>
        </p:blipFill>
        <p:spPr>
          <a:xfrm>
            <a:off x="4454001" y="1736032"/>
            <a:ext cx="3624100" cy="2418337"/>
          </a:xfrm>
          <a:prstGeom prst="rect">
            <a:avLst/>
          </a:prstGeom>
        </p:spPr>
      </p:pic>
      <p:pic>
        <p:nvPicPr>
          <p:cNvPr id="1026" name="Picture 2">
            <a:extLst>
              <a:ext uri="{FF2B5EF4-FFF2-40B4-BE49-F238E27FC236}">
                <a16:creationId xmlns:a16="http://schemas.microsoft.com/office/drawing/2014/main" id="{8D88C318-6E18-1BC4-D266-C688A57F9843}"/>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957445" y="4967701"/>
            <a:ext cx="1870075" cy="1214971"/>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ADE29070-6A67-65CD-5388-41FA038B057F}"/>
              </a:ext>
            </a:extLst>
          </p:cNvPr>
          <p:cNvSpPr txBox="1"/>
          <p:nvPr/>
        </p:nvSpPr>
        <p:spPr>
          <a:xfrm>
            <a:off x="1366952" y="1412826"/>
            <a:ext cx="936967" cy="369332"/>
          </a:xfrm>
          <a:prstGeom prst="rect">
            <a:avLst/>
          </a:prstGeom>
          <a:noFill/>
        </p:spPr>
        <p:txBody>
          <a:bodyPr wrap="square" rtlCol="0">
            <a:spAutoFit/>
          </a:bodyPr>
          <a:lstStyle/>
          <a:p>
            <a:r>
              <a:rPr lang="en-GB" dirty="0"/>
              <a:t>Poster</a:t>
            </a:r>
          </a:p>
        </p:txBody>
      </p:sp>
      <p:sp>
        <p:nvSpPr>
          <p:cNvPr id="12" name="TextBox 11">
            <a:extLst>
              <a:ext uri="{FF2B5EF4-FFF2-40B4-BE49-F238E27FC236}">
                <a16:creationId xmlns:a16="http://schemas.microsoft.com/office/drawing/2014/main" id="{07C11156-1C31-AAE6-497F-20B369D36D9F}"/>
              </a:ext>
            </a:extLst>
          </p:cNvPr>
          <p:cNvSpPr txBox="1"/>
          <p:nvPr/>
        </p:nvSpPr>
        <p:spPr>
          <a:xfrm>
            <a:off x="5254383" y="1406308"/>
            <a:ext cx="1464309" cy="369332"/>
          </a:xfrm>
          <a:prstGeom prst="rect">
            <a:avLst/>
          </a:prstGeom>
          <a:noFill/>
        </p:spPr>
        <p:txBody>
          <a:bodyPr wrap="square" rtlCol="0">
            <a:spAutoFit/>
          </a:bodyPr>
          <a:lstStyle/>
          <a:p>
            <a:r>
              <a:rPr lang="en-GB" dirty="0"/>
              <a:t>Social Media</a:t>
            </a:r>
          </a:p>
        </p:txBody>
      </p:sp>
      <p:sp>
        <p:nvSpPr>
          <p:cNvPr id="13" name="TextBox 12">
            <a:extLst>
              <a:ext uri="{FF2B5EF4-FFF2-40B4-BE49-F238E27FC236}">
                <a16:creationId xmlns:a16="http://schemas.microsoft.com/office/drawing/2014/main" id="{B5C1ED29-CEB4-D486-4BE0-833F3A35EB1B}"/>
              </a:ext>
            </a:extLst>
          </p:cNvPr>
          <p:cNvSpPr txBox="1"/>
          <p:nvPr/>
        </p:nvSpPr>
        <p:spPr>
          <a:xfrm>
            <a:off x="4793994" y="4598369"/>
            <a:ext cx="2385086" cy="369332"/>
          </a:xfrm>
          <a:prstGeom prst="rect">
            <a:avLst/>
          </a:prstGeom>
          <a:noFill/>
        </p:spPr>
        <p:txBody>
          <a:bodyPr wrap="square" rtlCol="0">
            <a:spAutoFit/>
          </a:bodyPr>
          <a:lstStyle/>
          <a:p>
            <a:r>
              <a:rPr lang="en-GB" dirty="0"/>
              <a:t>Lanyard/Business Card</a:t>
            </a:r>
          </a:p>
        </p:txBody>
      </p:sp>
      <p:sp>
        <p:nvSpPr>
          <p:cNvPr id="14" name="TextBox 13">
            <a:extLst>
              <a:ext uri="{FF2B5EF4-FFF2-40B4-BE49-F238E27FC236}">
                <a16:creationId xmlns:a16="http://schemas.microsoft.com/office/drawing/2014/main" id="{5BAF8B17-48F9-A776-F407-E655639022BE}"/>
              </a:ext>
            </a:extLst>
          </p:cNvPr>
          <p:cNvSpPr txBox="1"/>
          <p:nvPr/>
        </p:nvSpPr>
        <p:spPr>
          <a:xfrm>
            <a:off x="9669156" y="1406308"/>
            <a:ext cx="1024184" cy="369332"/>
          </a:xfrm>
          <a:prstGeom prst="rect">
            <a:avLst/>
          </a:prstGeom>
          <a:noFill/>
        </p:spPr>
        <p:txBody>
          <a:bodyPr wrap="square" rtlCol="0">
            <a:spAutoFit/>
          </a:bodyPr>
          <a:lstStyle/>
          <a:p>
            <a:r>
              <a:rPr lang="en-GB" dirty="0"/>
              <a:t>Booklet</a:t>
            </a:r>
          </a:p>
        </p:txBody>
      </p:sp>
    </p:spTree>
    <p:extLst>
      <p:ext uri="{BB962C8B-B14F-4D97-AF65-F5344CB8AC3E}">
        <p14:creationId xmlns:p14="http://schemas.microsoft.com/office/powerpoint/2010/main" val="4912815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22F3DF-C4BE-476F-9971-48F655B4452B}"/>
              </a:ext>
            </a:extLst>
          </p:cNvPr>
          <p:cNvSpPr>
            <a:spLocks noGrp="1"/>
          </p:cNvSpPr>
          <p:nvPr>
            <p:ph type="title"/>
          </p:nvPr>
        </p:nvSpPr>
        <p:spPr/>
        <p:txBody>
          <a:bodyPr/>
          <a:lstStyle/>
          <a:p>
            <a:r>
              <a:rPr lang="en-GB" dirty="0"/>
              <a:t>Training and Learning </a:t>
            </a:r>
          </a:p>
        </p:txBody>
      </p:sp>
      <p:sp>
        <p:nvSpPr>
          <p:cNvPr id="3" name="Content Placeholder 2">
            <a:extLst>
              <a:ext uri="{FF2B5EF4-FFF2-40B4-BE49-F238E27FC236}">
                <a16:creationId xmlns:a16="http://schemas.microsoft.com/office/drawing/2014/main" id="{14C3AAC6-9E54-4B39-890F-D2ECB946FB20}"/>
              </a:ext>
            </a:extLst>
          </p:cNvPr>
          <p:cNvSpPr>
            <a:spLocks noGrp="1"/>
          </p:cNvSpPr>
          <p:nvPr>
            <p:ph sz="half" idx="1"/>
          </p:nvPr>
        </p:nvSpPr>
        <p:spPr/>
        <p:txBody>
          <a:bodyPr/>
          <a:lstStyle/>
          <a:p>
            <a:pPr marL="0" indent="0">
              <a:buNone/>
            </a:pPr>
            <a:r>
              <a:rPr lang="en-GB" dirty="0"/>
              <a:t>Procedures, practice guidance and OMGs. </a:t>
            </a:r>
          </a:p>
          <a:p>
            <a:pPr marL="0" indent="0">
              <a:buNone/>
            </a:pPr>
            <a:endParaRPr lang="en-GB" dirty="0"/>
          </a:p>
        </p:txBody>
      </p:sp>
      <p:sp>
        <p:nvSpPr>
          <p:cNvPr id="4" name="Content Placeholder 3">
            <a:extLst>
              <a:ext uri="{FF2B5EF4-FFF2-40B4-BE49-F238E27FC236}">
                <a16:creationId xmlns:a16="http://schemas.microsoft.com/office/drawing/2014/main" id="{42094012-D4FE-4F68-BD3B-7A3F0FB03B04}"/>
              </a:ext>
            </a:extLst>
          </p:cNvPr>
          <p:cNvSpPr>
            <a:spLocks noGrp="1"/>
          </p:cNvSpPr>
          <p:nvPr>
            <p:ph sz="half" idx="2"/>
          </p:nvPr>
        </p:nvSpPr>
        <p:spPr/>
        <p:txBody>
          <a:bodyPr/>
          <a:lstStyle/>
          <a:p>
            <a:pPr marL="0" indent="0">
              <a:buNone/>
            </a:pPr>
            <a:r>
              <a:rPr lang="en-GB" dirty="0"/>
              <a:t>Training Page: </a:t>
            </a:r>
          </a:p>
          <a:p>
            <a:endParaRPr lang="en-GB" dirty="0"/>
          </a:p>
          <a:p>
            <a:pPr marL="0" indent="0">
              <a:buNone/>
            </a:pPr>
            <a:endParaRPr lang="en-GB" dirty="0"/>
          </a:p>
        </p:txBody>
      </p:sp>
      <p:pic>
        <p:nvPicPr>
          <p:cNvPr id="6" name="Picture 5">
            <a:extLst>
              <a:ext uri="{FF2B5EF4-FFF2-40B4-BE49-F238E27FC236}">
                <a16:creationId xmlns:a16="http://schemas.microsoft.com/office/drawing/2014/main" id="{D0BF5DE7-40B5-4102-8E40-95A7214E31B8}"/>
              </a:ext>
            </a:extLst>
          </p:cNvPr>
          <p:cNvPicPr>
            <a:picLocks noChangeAspect="1"/>
          </p:cNvPicPr>
          <p:nvPr/>
        </p:nvPicPr>
        <p:blipFill>
          <a:blip r:embed="rId3"/>
          <a:stretch>
            <a:fillRect/>
          </a:stretch>
        </p:blipFill>
        <p:spPr>
          <a:xfrm>
            <a:off x="6773631" y="2215012"/>
            <a:ext cx="3983441" cy="3983441"/>
          </a:xfrm>
          <a:prstGeom prst="rect">
            <a:avLst/>
          </a:prstGeom>
        </p:spPr>
      </p:pic>
      <p:pic>
        <p:nvPicPr>
          <p:cNvPr id="8" name="Picture 7">
            <a:extLst>
              <a:ext uri="{FF2B5EF4-FFF2-40B4-BE49-F238E27FC236}">
                <a16:creationId xmlns:a16="http://schemas.microsoft.com/office/drawing/2014/main" id="{97C01C26-FC71-4D0F-B31D-78009BCF7503}"/>
              </a:ext>
            </a:extLst>
          </p:cNvPr>
          <p:cNvPicPr>
            <a:picLocks noChangeAspect="1"/>
          </p:cNvPicPr>
          <p:nvPr/>
        </p:nvPicPr>
        <p:blipFill>
          <a:blip r:embed="rId4"/>
          <a:stretch>
            <a:fillRect/>
          </a:stretch>
        </p:blipFill>
        <p:spPr>
          <a:xfrm>
            <a:off x="1324147" y="2699014"/>
            <a:ext cx="4048125" cy="3427150"/>
          </a:xfrm>
          <a:prstGeom prst="rect">
            <a:avLst/>
          </a:prstGeom>
        </p:spPr>
      </p:pic>
    </p:spTree>
    <p:extLst>
      <p:ext uri="{BB962C8B-B14F-4D97-AF65-F5344CB8AC3E}">
        <p14:creationId xmlns:p14="http://schemas.microsoft.com/office/powerpoint/2010/main" val="3056525413"/>
      </p:ext>
    </p:extLst>
  </p:cSld>
  <p:clrMapOvr>
    <a:masterClrMapping/>
  </p:clrMapOvr>
</p:sld>
</file>

<file path=ppt/theme/theme1.xml><?xml version="1.0" encoding="utf-8"?>
<a:theme xmlns:a="http://schemas.openxmlformats.org/drawingml/2006/main" name="1_NYSCB MAST Briefings March 17 - Version 4">
  <a:themeElements>
    <a:clrScheme name="nyscb">
      <a:dk1>
        <a:sysClr val="windowText" lastClr="000000"/>
      </a:dk1>
      <a:lt1>
        <a:sysClr val="window" lastClr="FFFFFF"/>
      </a:lt1>
      <a:dk2>
        <a:srgbClr val="3399FF"/>
      </a:dk2>
      <a:lt2>
        <a:srgbClr val="EEECE1"/>
      </a:lt2>
      <a:accent1>
        <a:srgbClr val="0059B5"/>
      </a:accent1>
      <a:accent2>
        <a:srgbClr val="F3621E"/>
      </a:accent2>
      <a:accent3>
        <a:srgbClr val="00B050"/>
      </a:accent3>
      <a:accent4>
        <a:srgbClr val="53A9FF"/>
      </a:accent4>
      <a:accent5>
        <a:srgbClr val="F8A884"/>
      </a:accent5>
      <a:accent6>
        <a:srgbClr val="47FF9A"/>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NYSCB MAST Briefings March 17 - Version 4">
  <a:themeElements>
    <a:clrScheme name="nyscb">
      <a:dk1>
        <a:sysClr val="windowText" lastClr="000000"/>
      </a:dk1>
      <a:lt1>
        <a:sysClr val="window" lastClr="FFFFFF"/>
      </a:lt1>
      <a:dk2>
        <a:srgbClr val="3399FF"/>
      </a:dk2>
      <a:lt2>
        <a:srgbClr val="EEECE1"/>
      </a:lt2>
      <a:accent1>
        <a:srgbClr val="0059B5"/>
      </a:accent1>
      <a:accent2>
        <a:srgbClr val="F3621E"/>
      </a:accent2>
      <a:accent3>
        <a:srgbClr val="00B050"/>
      </a:accent3>
      <a:accent4>
        <a:srgbClr val="53A9FF"/>
      </a:accent4>
      <a:accent5>
        <a:srgbClr val="F8A884"/>
      </a:accent5>
      <a:accent6>
        <a:srgbClr val="47FF9A"/>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NYSCB MAST Briefings March 17 - Version 4">
  <a:themeElements>
    <a:clrScheme name="nyscb">
      <a:dk1>
        <a:sysClr val="windowText" lastClr="000000"/>
      </a:dk1>
      <a:lt1>
        <a:sysClr val="window" lastClr="FFFFFF"/>
      </a:lt1>
      <a:dk2>
        <a:srgbClr val="3399FF"/>
      </a:dk2>
      <a:lt2>
        <a:srgbClr val="EEECE1"/>
      </a:lt2>
      <a:accent1>
        <a:srgbClr val="0059B5"/>
      </a:accent1>
      <a:accent2>
        <a:srgbClr val="F3621E"/>
      </a:accent2>
      <a:accent3>
        <a:srgbClr val="00B050"/>
      </a:accent3>
      <a:accent4>
        <a:srgbClr val="53A9FF"/>
      </a:accent4>
      <a:accent5>
        <a:srgbClr val="F8A884"/>
      </a:accent5>
      <a:accent6>
        <a:srgbClr val="47FF9A"/>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NYSCB MAST Briefings March 17 - Version 4">
  <a:themeElements>
    <a:clrScheme name="nyscb">
      <a:dk1>
        <a:sysClr val="windowText" lastClr="000000"/>
      </a:dk1>
      <a:lt1>
        <a:sysClr val="window" lastClr="FFFFFF"/>
      </a:lt1>
      <a:dk2>
        <a:srgbClr val="3399FF"/>
      </a:dk2>
      <a:lt2>
        <a:srgbClr val="EEECE1"/>
      </a:lt2>
      <a:accent1>
        <a:srgbClr val="0059B5"/>
      </a:accent1>
      <a:accent2>
        <a:srgbClr val="F3621E"/>
      </a:accent2>
      <a:accent3>
        <a:srgbClr val="00B050"/>
      </a:accent3>
      <a:accent4>
        <a:srgbClr val="53A9FF"/>
      </a:accent4>
      <a:accent5>
        <a:srgbClr val="F8A884"/>
      </a:accent5>
      <a:accent6>
        <a:srgbClr val="47FF9A"/>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a:lstStyle>
        <a:defPPr marL="0" marR="0" indent="0" algn="l" defTabSz="914400" rtl="0" eaLnBrk="1" fontAlgn="auto" latinLnBrk="0" hangingPunct="1">
          <a:lnSpc>
            <a:spcPct val="90000"/>
          </a:lnSpc>
          <a:spcBef>
            <a:spcPct val="0"/>
          </a:spcBef>
          <a:spcAft>
            <a:spcPts val="0"/>
          </a:spcAft>
          <a:buClrTx/>
          <a:buSzTx/>
          <a:buFontTx/>
          <a:buNone/>
          <a:tabLst/>
          <a:defRPr kumimoji="0" sz="4000" b="0" i="0" u="none" strike="noStrike" kern="1200" cap="none" spc="0" normalizeH="0" baseline="0" noProof="0" dirty="0" smtClean="0">
            <a:ln>
              <a:noFill/>
            </a:ln>
            <a:solidFill>
              <a:srgbClr val="00437B"/>
            </a:solidFill>
            <a:effectLst/>
            <a:uLnTx/>
            <a:uFillTx/>
            <a:latin typeface="Arial"/>
            <a:ea typeface="+mj-ea"/>
            <a:cs typeface="+mj-cs"/>
          </a:defRPr>
        </a:defPPr>
      </a:lstStyle>
    </a:txDef>
  </a:objectDefaults>
  <a:extraClrSchemeLst/>
  <a:extLst>
    <a:ext uri="{05A4C25C-085E-4340-85A3-A5531E510DB2}">
      <thm15:themeFamily xmlns:thm15="http://schemas.microsoft.com/office/thememl/2012/main" name="Presentation4_test for Ed and Mike" id="{B582FBF4-160B-4A70-81C4-69063785E380}" vid="{222CDA51-0ED6-4AA1-AB23-D9AE1DC3B1A7}"/>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Developments in Safeguarding Masterclass March 2022 Child Exploitation</Template>
  <TotalTime>1536</TotalTime>
  <Words>2815</Words>
  <Application>Microsoft Office PowerPoint</Application>
  <PresentationFormat>Widescreen</PresentationFormat>
  <Paragraphs>139</Paragraphs>
  <Slides>11</Slides>
  <Notes>10</Notes>
  <HiddenSlides>0</HiddenSlides>
  <MMClips>0</MMClips>
  <ScaleCrop>false</ScaleCrop>
  <HeadingPairs>
    <vt:vector size="6" baseType="variant">
      <vt:variant>
        <vt:lpstr>Fonts Used</vt:lpstr>
      </vt:variant>
      <vt:variant>
        <vt:i4>5</vt:i4>
      </vt:variant>
      <vt:variant>
        <vt:lpstr>Theme</vt:lpstr>
      </vt:variant>
      <vt:variant>
        <vt:i4>5</vt:i4>
      </vt:variant>
      <vt:variant>
        <vt:lpstr>Slide Titles</vt:lpstr>
      </vt:variant>
      <vt:variant>
        <vt:i4>11</vt:i4>
      </vt:variant>
    </vt:vector>
  </HeadingPairs>
  <TitlesOfParts>
    <vt:vector size="21" baseType="lpstr">
      <vt:lpstr>Arial</vt:lpstr>
      <vt:lpstr>Arial Black</vt:lpstr>
      <vt:lpstr>Calibri</vt:lpstr>
      <vt:lpstr>Lato</vt:lpstr>
      <vt:lpstr>Wingdings</vt:lpstr>
      <vt:lpstr>1_NYSCB MAST Briefings March 17 - Version 4</vt:lpstr>
      <vt:lpstr>2_NYSCB MAST Briefings March 17 - Version 4</vt:lpstr>
      <vt:lpstr>NYSCB MAST Briefings March 17 - Version 4</vt:lpstr>
      <vt:lpstr>3_NYSCB MAST Briefings March 17 - Version 4</vt:lpstr>
      <vt:lpstr>1_Office Theme</vt:lpstr>
      <vt:lpstr>North Yorkshire Safeguarding Children Partnership</vt:lpstr>
      <vt:lpstr>Headline updates: </vt:lpstr>
      <vt:lpstr>Professional Curiosity </vt:lpstr>
      <vt:lpstr>MACE Strategy </vt:lpstr>
      <vt:lpstr>MACE updates </vt:lpstr>
      <vt:lpstr>#AskMe…Have the conversation </vt:lpstr>
      <vt:lpstr>VCSE – Key Safeguarding Messages  </vt:lpstr>
      <vt:lpstr>Resources</vt:lpstr>
      <vt:lpstr>Training and Learning </vt:lpstr>
      <vt:lpstr>Safeguarding week </vt:lpstr>
      <vt:lpstr>Key Links</vt:lpstr>
    </vt:vector>
  </TitlesOfParts>
  <Company>NYCC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North Yorkshire Safeguarding Children Partnership</dc:title>
  <dc:creator>Haydn ReesJones</dc:creator>
  <cp:lastModifiedBy>Kathryn Morrison</cp:lastModifiedBy>
  <cp:revision>83</cp:revision>
  <dcterms:created xsi:type="dcterms:W3CDTF">2022-03-17T10:29:36Z</dcterms:created>
  <dcterms:modified xsi:type="dcterms:W3CDTF">2024-05-02T10:10:21Z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fed8f876-564b-4f76-8af5-3f8008623cd6_Enabled">
    <vt:lpwstr>true</vt:lpwstr>
  </property>
  <property fmtid="{D5CDD505-2E9C-101B-9397-08002B2CF9AE}" pid="3" name="MSIP_Label_fed8f876-564b-4f76-8af5-3f8008623cd6_SetDate">
    <vt:lpwstr>2022-09-22T09:55:36Z</vt:lpwstr>
  </property>
  <property fmtid="{D5CDD505-2E9C-101B-9397-08002B2CF9AE}" pid="4" name="MSIP_Label_fed8f876-564b-4f76-8af5-3f8008623cd6_Method">
    <vt:lpwstr>Privileged</vt:lpwstr>
  </property>
  <property fmtid="{D5CDD505-2E9C-101B-9397-08002B2CF9AE}" pid="5" name="MSIP_Label_fed8f876-564b-4f76-8af5-3f8008623cd6_Name">
    <vt:lpwstr>NOT PROTECTIVELY MARKED</vt:lpwstr>
  </property>
  <property fmtid="{D5CDD505-2E9C-101B-9397-08002B2CF9AE}" pid="6" name="MSIP_Label_fed8f876-564b-4f76-8af5-3f8008623cd6_SiteId">
    <vt:lpwstr>ad3d9c73-9830-44a1-b487-e1055441c70e</vt:lpwstr>
  </property>
  <property fmtid="{D5CDD505-2E9C-101B-9397-08002B2CF9AE}" pid="7" name="MSIP_Label_fed8f876-564b-4f76-8af5-3f8008623cd6_ActionId">
    <vt:lpwstr>36dcd0fd-6a61-4d3e-9575-8f2c3a078681</vt:lpwstr>
  </property>
  <property fmtid="{D5CDD505-2E9C-101B-9397-08002B2CF9AE}" pid="8" name="MSIP_Label_fed8f876-564b-4f76-8af5-3f8008623cd6_ContentBits">
    <vt:lpwstr>2</vt:lpwstr>
  </property>
</Properties>
</file>