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Lst>
  <p:notesMasterIdLst>
    <p:notesMasterId r:id="rId16"/>
  </p:notesMasterIdLst>
  <p:sldIdLst>
    <p:sldId id="256" r:id="rId5"/>
    <p:sldId id="260" r:id="rId6"/>
    <p:sldId id="268" r:id="rId7"/>
    <p:sldId id="265" r:id="rId8"/>
    <p:sldId id="262" r:id="rId9"/>
    <p:sldId id="261" r:id="rId10"/>
    <p:sldId id="266" r:id="rId11"/>
    <p:sldId id="267" r:id="rId12"/>
    <p:sldId id="263" r:id="rId13"/>
    <p:sldId id="25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C46F-DCC5-4DAA-94ED-B0AEEA94CD4F}" type="datetimeFigureOut">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7419B-8EC7-46C7-ADC2-C6FADBFC2ADB}" type="slidenum">
              <a:t>‹#›</a:t>
            </a:fld>
            <a:endParaRPr lang="en-US"/>
          </a:p>
        </p:txBody>
      </p:sp>
    </p:spTree>
    <p:extLst>
      <p:ext uri="{BB962C8B-B14F-4D97-AF65-F5344CB8AC3E}">
        <p14:creationId xmlns:p14="http://schemas.microsoft.com/office/powerpoint/2010/main" val="342244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1</a:t>
            </a:fld>
            <a:endParaRPr lang="en-US"/>
          </a:p>
        </p:txBody>
      </p:sp>
    </p:spTree>
    <p:extLst>
      <p:ext uri="{BB962C8B-B14F-4D97-AF65-F5344CB8AC3E}">
        <p14:creationId xmlns:p14="http://schemas.microsoft.com/office/powerpoint/2010/main" val="157652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10</a:t>
            </a:fld>
            <a:endParaRPr lang="en-US"/>
          </a:p>
        </p:txBody>
      </p:sp>
    </p:spTree>
    <p:extLst>
      <p:ext uri="{BB962C8B-B14F-4D97-AF65-F5344CB8AC3E}">
        <p14:creationId xmlns:p14="http://schemas.microsoft.com/office/powerpoint/2010/main" val="85533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11</a:t>
            </a:fld>
            <a:endParaRPr lang="en-US"/>
          </a:p>
        </p:txBody>
      </p:sp>
    </p:spTree>
    <p:extLst>
      <p:ext uri="{BB962C8B-B14F-4D97-AF65-F5344CB8AC3E}">
        <p14:creationId xmlns:p14="http://schemas.microsoft.com/office/powerpoint/2010/main" val="191270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2</a:t>
            </a:fld>
            <a:endParaRPr lang="en-US"/>
          </a:p>
        </p:txBody>
      </p:sp>
    </p:spTree>
    <p:extLst>
      <p:ext uri="{BB962C8B-B14F-4D97-AF65-F5344CB8AC3E}">
        <p14:creationId xmlns:p14="http://schemas.microsoft.com/office/powerpoint/2010/main" val="55479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3</a:t>
            </a:fld>
            <a:endParaRPr lang="en-US"/>
          </a:p>
        </p:txBody>
      </p:sp>
    </p:spTree>
    <p:extLst>
      <p:ext uri="{BB962C8B-B14F-4D97-AF65-F5344CB8AC3E}">
        <p14:creationId xmlns:p14="http://schemas.microsoft.com/office/powerpoint/2010/main" val="291942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4</a:t>
            </a:fld>
            <a:endParaRPr lang="en-US"/>
          </a:p>
        </p:txBody>
      </p:sp>
    </p:spTree>
    <p:extLst>
      <p:ext uri="{BB962C8B-B14F-4D97-AF65-F5344CB8AC3E}">
        <p14:creationId xmlns:p14="http://schemas.microsoft.com/office/powerpoint/2010/main" val="196551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5</a:t>
            </a:fld>
            <a:endParaRPr lang="en-US"/>
          </a:p>
        </p:txBody>
      </p:sp>
    </p:spTree>
    <p:extLst>
      <p:ext uri="{BB962C8B-B14F-4D97-AF65-F5344CB8AC3E}">
        <p14:creationId xmlns:p14="http://schemas.microsoft.com/office/powerpoint/2010/main" val="152308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6</a:t>
            </a:fld>
            <a:endParaRPr lang="en-US"/>
          </a:p>
        </p:txBody>
      </p:sp>
    </p:spTree>
    <p:extLst>
      <p:ext uri="{BB962C8B-B14F-4D97-AF65-F5344CB8AC3E}">
        <p14:creationId xmlns:p14="http://schemas.microsoft.com/office/powerpoint/2010/main" val="121112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7</a:t>
            </a:fld>
            <a:endParaRPr lang="en-US"/>
          </a:p>
        </p:txBody>
      </p:sp>
    </p:spTree>
    <p:extLst>
      <p:ext uri="{BB962C8B-B14F-4D97-AF65-F5344CB8AC3E}">
        <p14:creationId xmlns:p14="http://schemas.microsoft.com/office/powerpoint/2010/main" val="224265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8</a:t>
            </a:fld>
            <a:endParaRPr lang="en-US"/>
          </a:p>
        </p:txBody>
      </p:sp>
    </p:spTree>
    <p:extLst>
      <p:ext uri="{BB962C8B-B14F-4D97-AF65-F5344CB8AC3E}">
        <p14:creationId xmlns:p14="http://schemas.microsoft.com/office/powerpoint/2010/main" val="202494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7419B-8EC7-46C7-ADC2-C6FADBFC2ADB}" type="slidenum">
              <a:t>9</a:t>
            </a:fld>
            <a:endParaRPr lang="en-US"/>
          </a:p>
        </p:txBody>
      </p:sp>
    </p:spTree>
    <p:extLst>
      <p:ext uri="{BB962C8B-B14F-4D97-AF65-F5344CB8AC3E}">
        <p14:creationId xmlns:p14="http://schemas.microsoft.com/office/powerpoint/2010/main" val="28163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75A0-30CF-B4CC-BE02-894134D54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7530BE-F506-C7BE-A111-13DEA7C93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949A9A-18D2-3860-1070-A7924799CD35}"/>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5" name="Footer Placeholder 4">
            <a:extLst>
              <a:ext uri="{FF2B5EF4-FFF2-40B4-BE49-F238E27FC236}">
                <a16:creationId xmlns:a16="http://schemas.microsoft.com/office/drawing/2014/main" id="{39057541-6038-128C-02B5-6715EC384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CFEB5-67A9-B6F4-EA67-F90B0DC15455}"/>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71818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A83F-BE69-767A-9A31-3048911A44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6FD3A9-002C-D9D6-FF32-55E5C25A8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495C1-1BBF-2467-4870-58AB5D86EA33}"/>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5" name="Footer Placeholder 4">
            <a:extLst>
              <a:ext uri="{FF2B5EF4-FFF2-40B4-BE49-F238E27FC236}">
                <a16:creationId xmlns:a16="http://schemas.microsoft.com/office/drawing/2014/main" id="{1C445AB8-0FA5-A3D3-9BCA-EB70CD8B0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347D-7FE5-EB0C-977A-A2C406BD275A}"/>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1277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EC86B-8744-EF30-723D-9AA9094C9C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F3980E-1020-D93B-4032-1B06EE43C0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C88CFE-59CC-11B5-6939-603E02C02FE3}"/>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5" name="Footer Placeholder 4">
            <a:extLst>
              <a:ext uri="{FF2B5EF4-FFF2-40B4-BE49-F238E27FC236}">
                <a16:creationId xmlns:a16="http://schemas.microsoft.com/office/drawing/2014/main" id="{952966D9-77B0-1489-5822-3BC4FC05B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3BB54-6A9A-C96E-BCF1-F39724A4CD2D}"/>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7356667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4122-B4EB-DBCC-F8E5-391A6778DE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C679E-8CE0-B555-E573-E3C0764E0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7DB70-3741-965D-7C1C-7BCD7545FBA5}"/>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5" name="Footer Placeholder 4">
            <a:extLst>
              <a:ext uri="{FF2B5EF4-FFF2-40B4-BE49-F238E27FC236}">
                <a16:creationId xmlns:a16="http://schemas.microsoft.com/office/drawing/2014/main" id="{1B0A1EA7-FE50-7725-39D7-7E4CCE6EC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2F2BF-22B4-DA67-71CD-F1B3917F9A13}"/>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2568969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4A1F-200F-5D8A-34B0-37707CD7C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0773C-A905-D63C-1FC1-D96F7A10A2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B323E-06EE-FD64-672B-EA0BFE8AF443}"/>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5" name="Footer Placeholder 4">
            <a:extLst>
              <a:ext uri="{FF2B5EF4-FFF2-40B4-BE49-F238E27FC236}">
                <a16:creationId xmlns:a16="http://schemas.microsoft.com/office/drawing/2014/main" id="{73C877A6-2DA6-C70E-BBEE-285E95716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AF546-9CF4-480D-DC73-9C50215246AF}"/>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7534618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0F70-3448-0C8A-2FB6-92E1C3A178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F05F-FC77-5834-B79A-E77D90CE67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DC1F53-C6EE-A0D8-EC7A-1BCEFE1F8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DEAE36-37D2-6264-7B0D-9D95366E22AB}"/>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6" name="Footer Placeholder 5">
            <a:extLst>
              <a:ext uri="{FF2B5EF4-FFF2-40B4-BE49-F238E27FC236}">
                <a16:creationId xmlns:a16="http://schemas.microsoft.com/office/drawing/2014/main" id="{11226648-0DED-A97F-7E0B-30495E63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3D5D0-32AE-21A4-EAF4-993A4FCFB3EA}"/>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6470951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3E66-E9F9-C160-4C43-3A1A19C2C5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78C614-5CAF-32DF-0109-1EC15FE2D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38999-7D44-082F-B636-83C114C9BC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2454BC-741A-4580-8CF7-05017A4E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6786E-5F97-A2FB-7311-E52C7CE00D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39844A-D07B-2ADA-3FB8-947E184A1582}"/>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8" name="Footer Placeholder 7">
            <a:extLst>
              <a:ext uri="{FF2B5EF4-FFF2-40B4-BE49-F238E27FC236}">
                <a16:creationId xmlns:a16="http://schemas.microsoft.com/office/drawing/2014/main" id="{B59E9D4F-0EDB-1D47-3985-34A073AE20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2221F9-E1B4-D2A3-BF6A-773D8F39E036}"/>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783178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86C4-E817-B4DF-5B5F-0FD37D9EB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56C437-D89F-0B47-0430-A7BD7DDC09AB}"/>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4" name="Footer Placeholder 3">
            <a:extLst>
              <a:ext uri="{FF2B5EF4-FFF2-40B4-BE49-F238E27FC236}">
                <a16:creationId xmlns:a16="http://schemas.microsoft.com/office/drawing/2014/main" id="{ECB6FB42-5B53-CDDB-50D5-D7F78BBDF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ED3E7-46DE-E40E-14FA-3BB023BC9EA1}"/>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8508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3BDD-3C85-E13B-008A-564083548B4A}"/>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3" name="Footer Placeholder 2">
            <a:extLst>
              <a:ext uri="{FF2B5EF4-FFF2-40B4-BE49-F238E27FC236}">
                <a16:creationId xmlns:a16="http://schemas.microsoft.com/office/drawing/2014/main" id="{55146927-3220-7441-1EF0-CE97B8B8D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5B79E-B5D0-0A04-26CE-1E29AF43142F}"/>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763454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EBA7-C5DB-033A-18B2-783195AA7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4252-E55A-09EE-6FC3-B8B61FDA6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78272F-23A4-7DAF-B96E-FF1595EB0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279D8-4F00-DF6A-9516-EA9FFB3D7F36}"/>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6" name="Footer Placeholder 5">
            <a:extLst>
              <a:ext uri="{FF2B5EF4-FFF2-40B4-BE49-F238E27FC236}">
                <a16:creationId xmlns:a16="http://schemas.microsoft.com/office/drawing/2014/main" id="{6EF357E4-6C93-4D4A-886D-55BD8FEFE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5CE03-0159-691E-9037-2B44B87EA3FD}"/>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6536442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BAA3-F6C8-4B4F-78AF-058DE7FC5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DCC591-6119-E92D-7805-0F9503E09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0D5E45-001E-3C24-1EDA-D515C4EC9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0FF2A-44BC-EBEA-C324-77FEAC663695}"/>
              </a:ext>
            </a:extLst>
          </p:cNvPr>
          <p:cNvSpPr>
            <a:spLocks noGrp="1"/>
          </p:cNvSpPr>
          <p:nvPr>
            <p:ph type="dt" sz="half" idx="10"/>
          </p:nvPr>
        </p:nvSpPr>
        <p:spPr/>
        <p:txBody>
          <a:bodyPr/>
          <a:lstStyle/>
          <a:p>
            <a:fld id="{9D0D92BC-42A9-434B-8530-ADBF4485E407}" type="datetimeFigureOut">
              <a:rPr lang="en-US" smtClean="0"/>
              <a:t>5/23/2024</a:t>
            </a:fld>
            <a:endParaRPr lang="en-US"/>
          </a:p>
        </p:txBody>
      </p:sp>
      <p:sp>
        <p:nvSpPr>
          <p:cNvPr id="6" name="Footer Placeholder 5">
            <a:extLst>
              <a:ext uri="{FF2B5EF4-FFF2-40B4-BE49-F238E27FC236}">
                <a16:creationId xmlns:a16="http://schemas.microsoft.com/office/drawing/2014/main" id="{880D7555-1000-715D-6E85-BB94B686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23C4C-EE6C-0974-4BCE-17A824222CBB}"/>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274096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8231A-FB31-15D1-8DDD-1FAF9C82E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1AF31E-F508-74C3-23C8-C7E67735D7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F438F-DE68-61C4-00EA-C05C117F7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0D92BC-42A9-434B-8530-ADBF4485E407}" type="datetimeFigureOut">
              <a:rPr lang="en-US" smtClean="0"/>
              <a:pPr/>
              <a:t>5/23/2024</a:t>
            </a:fld>
            <a:endParaRPr lang="en-US"/>
          </a:p>
        </p:txBody>
      </p:sp>
      <p:sp>
        <p:nvSpPr>
          <p:cNvPr id="5" name="Footer Placeholder 4">
            <a:extLst>
              <a:ext uri="{FF2B5EF4-FFF2-40B4-BE49-F238E27FC236}">
                <a16:creationId xmlns:a16="http://schemas.microsoft.com/office/drawing/2014/main" id="{709B620A-FD5B-EB5B-55C8-D024827B9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A68D3D-882D-6A07-0D02-D0F9BA018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289F9E-9962-4B7B-BA18-A15907CCC6BF}" type="slidenum">
              <a:rPr lang="en-US" smtClean="0"/>
              <a:pPr/>
              <a:t>‹#›</a:t>
            </a:fld>
            <a:endParaRPr lang="en-US"/>
          </a:p>
        </p:txBody>
      </p:sp>
    </p:spTree>
    <p:extLst>
      <p:ext uri="{BB962C8B-B14F-4D97-AF65-F5344CB8AC3E}">
        <p14:creationId xmlns:p14="http://schemas.microsoft.com/office/powerpoint/2010/main" val="156004180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hyperlink" Target="https://www.canva.com/folder/FAF7pL7BAek?utm_source=foldershare&amp;utm_medium=email&amp;utm_campaign=soci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1" name="Group 1070">
            <a:extLst>
              <a:ext uri="{FF2B5EF4-FFF2-40B4-BE49-F238E27FC236}">
                <a16:creationId xmlns:a16="http://schemas.microsoft.com/office/drawing/2014/main" id="{5AC726A0-27B7-4B96-9E80-CBA87C29A7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72" name="Color">
              <a:extLst>
                <a:ext uri="{FF2B5EF4-FFF2-40B4-BE49-F238E27FC236}">
                  <a16:creationId xmlns:a16="http://schemas.microsoft.com/office/drawing/2014/main" id="{8ABF664A-E1B6-43F5-B927-C9DADC0845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Color">
              <a:extLst>
                <a:ext uri="{FF2B5EF4-FFF2-40B4-BE49-F238E27FC236}">
                  <a16:creationId xmlns:a16="http://schemas.microsoft.com/office/drawing/2014/main" id="{CEB9FAEB-82EA-493E-8C4E-5CC68EAF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Text Box">
            <a:extLst>
              <a:ext uri="{FF2B5EF4-FFF2-40B4-BE49-F238E27FC236}">
                <a16:creationId xmlns:a16="http://schemas.microsoft.com/office/drawing/2014/main" id="{4838F20A-889E-5130-F419-779D86519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718" b="3"/>
          <a:stretch/>
        </p:blipFill>
        <p:spPr bwMode="auto">
          <a:xfrm>
            <a:off x="10360890" y="1672452"/>
            <a:ext cx="1896869" cy="1896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unteering - Suffolk Mind">
            <a:extLst>
              <a:ext uri="{FF2B5EF4-FFF2-40B4-BE49-F238E27FC236}">
                <a16:creationId xmlns:a16="http://schemas.microsoft.com/office/drawing/2014/main" id="{A93C7235-2D84-B8F5-9B23-2510CF7C2E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53" r="18012" b="-1"/>
          <a:stretch/>
        </p:blipFill>
        <p:spPr bwMode="auto">
          <a:xfrm>
            <a:off x="7537953" y="1915142"/>
            <a:ext cx="1686130" cy="1896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ational Lottery Logo - Storia e significato dell'emblema del marchio">
            <a:extLst>
              <a:ext uri="{FF2B5EF4-FFF2-40B4-BE49-F238E27FC236}">
                <a16:creationId xmlns:a16="http://schemas.microsoft.com/office/drawing/2014/main" id="{2D226C72-FCCE-C40C-62F3-0B01A8B21D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3028" y="4636103"/>
            <a:ext cx="3372200" cy="1896863"/>
          </a:xfrm>
          <a:prstGeom prst="rect">
            <a:avLst/>
          </a:prstGeom>
          <a:noFill/>
          <a:extLst>
            <a:ext uri="{909E8E84-426E-40DD-AFC4-6F175D3DCCD1}">
              <a14:hiddenFill xmlns:a14="http://schemas.microsoft.com/office/drawing/2010/main">
                <a:solidFill>
                  <a:srgbClr val="FFFFFF"/>
                </a:solidFill>
              </a14:hiddenFill>
            </a:ext>
          </a:extLst>
        </p:spPr>
      </p:pic>
      <p:grpSp>
        <p:nvGrpSpPr>
          <p:cNvPr id="1074" name="Group 107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75" name="Freeform: Shape 107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6" name="Freeform: Shape 107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7" name="Freeform: Shape 107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8" name="Freeform: Shape 107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9" name="Freeform: Shape 107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0" name="Freeform: Shape 107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1" name="Freeform: Shape 108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4E40322-C554-129D-1AFE-01CD5437C72E}"/>
              </a:ext>
            </a:extLst>
          </p:cNvPr>
          <p:cNvSpPr>
            <a:spLocks noGrp="1"/>
          </p:cNvSpPr>
          <p:nvPr>
            <p:ph type="ctrTitle"/>
          </p:nvPr>
        </p:nvSpPr>
        <p:spPr>
          <a:xfrm>
            <a:off x="1012644" y="841664"/>
            <a:ext cx="6177282" cy="2970341"/>
          </a:xfrm>
        </p:spPr>
        <p:txBody>
          <a:bodyPr anchor="b">
            <a:normAutofit/>
          </a:bodyPr>
          <a:lstStyle/>
          <a:p>
            <a:r>
              <a:rPr lang="en-GB" sz="4800">
                <a:solidFill>
                  <a:schemeClr val="bg1"/>
                </a:solidFill>
                <a:latin typeface="Calibri" panose="020F0502020204030204" pitchFamily="34" charset="0"/>
                <a:ea typeface="Calibri" panose="020F0502020204030204" pitchFamily="34" charset="0"/>
                <a:cs typeface="Calibri" panose="020F0502020204030204" pitchFamily="34" charset="0"/>
              </a:rPr>
              <a:t>Supported Volunteering Network Toolkit Update  </a:t>
            </a:r>
            <a:br>
              <a:rPr lang="en-GB" sz="480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sz="4800">
                <a:solidFill>
                  <a:schemeClr val="bg1"/>
                </a:solidFill>
                <a:latin typeface="Calibri" panose="020F0502020204030204" pitchFamily="34" charset="0"/>
                <a:ea typeface="Calibri" panose="020F0502020204030204" pitchFamily="34" charset="0"/>
                <a:cs typeface="Calibri" panose="020F0502020204030204" pitchFamily="34" charset="0"/>
              </a:rPr>
              <a:t>North Yorkshire</a:t>
            </a:r>
          </a:p>
        </p:txBody>
      </p:sp>
      <p:sp>
        <p:nvSpPr>
          <p:cNvPr id="3" name="TextBox 2">
            <a:extLst>
              <a:ext uri="{FF2B5EF4-FFF2-40B4-BE49-F238E27FC236}">
                <a16:creationId xmlns:a16="http://schemas.microsoft.com/office/drawing/2014/main" id="{DF6696C8-321E-8FCF-945D-C20C30126559}"/>
              </a:ext>
            </a:extLst>
          </p:cNvPr>
          <p:cNvSpPr txBox="1"/>
          <p:nvPr/>
        </p:nvSpPr>
        <p:spPr>
          <a:xfrm>
            <a:off x="506772" y="4432974"/>
            <a:ext cx="6683154" cy="923330"/>
          </a:xfrm>
          <a:prstGeom prst="rect">
            <a:avLst/>
          </a:prstGeom>
          <a:noFill/>
        </p:spPr>
        <p:txBody>
          <a:bodyPr wrap="square" rtlCol="0">
            <a:spAutoFit/>
          </a:bodyPr>
          <a:lstStyle/>
          <a:p>
            <a:pPr algn="ctr"/>
            <a:r>
              <a:rPr lang="en-GB" sz="1800">
                <a:solidFill>
                  <a:srgbClr val="000000"/>
                </a:solidFill>
                <a:effectLst/>
                <a:highlight>
                  <a:srgbClr val="FFFF00"/>
                </a:highlight>
                <a:latin typeface="Microsoft Sans Serif" panose="020B0604020202020204" pitchFamily="34" charset="0"/>
                <a:ea typeface="Microsoft Sans Serif" panose="020B0604020202020204" pitchFamily="34" charset="0"/>
              </a:rPr>
              <a:t>Volunteering is for all’ and ‘anybody can be a volunteer’ – those are the mottos used by Volunteer </a:t>
            </a:r>
            <a:r>
              <a:rPr lang="en-GB" sz="1800" err="1">
                <a:solidFill>
                  <a:srgbClr val="000000"/>
                </a:solidFill>
                <a:effectLst/>
                <a:highlight>
                  <a:srgbClr val="FFFF00"/>
                </a:highlight>
                <a:latin typeface="Microsoft Sans Serif" panose="020B0604020202020204" pitchFamily="34" charset="0"/>
                <a:ea typeface="Microsoft Sans Serif" panose="020B0604020202020204" pitchFamily="34" charset="0"/>
              </a:rPr>
              <a:t>Centers</a:t>
            </a:r>
            <a:r>
              <a:rPr lang="en-GB" sz="1800">
                <a:solidFill>
                  <a:srgbClr val="000000"/>
                </a:solidFill>
                <a:effectLst/>
                <a:highlight>
                  <a:srgbClr val="FFFF00"/>
                </a:highlight>
                <a:latin typeface="Microsoft Sans Serif" panose="020B0604020202020204" pitchFamily="34" charset="0"/>
                <a:ea typeface="Microsoft Sans Serif" panose="020B0604020202020204" pitchFamily="34" charset="0"/>
              </a:rPr>
              <a:t> and volunteer involving organisations (VIOs</a:t>
            </a:r>
            <a:endParaRPr lang="en-GB"/>
          </a:p>
        </p:txBody>
      </p:sp>
    </p:spTree>
    <p:extLst>
      <p:ext uri="{BB962C8B-B14F-4D97-AF65-F5344CB8AC3E}">
        <p14:creationId xmlns:p14="http://schemas.microsoft.com/office/powerpoint/2010/main" val="21928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A136B9F-FEAF-445D-88E4-7D69EDBF4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96886571-1553-4F14-B847-99BF7B625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301ACB83-6234-46D1-803C-5D5077727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F691F0-6C04-7A4B-BE52-8A57AA4DB66C}"/>
              </a:ext>
            </a:extLst>
          </p:cNvPr>
          <p:cNvSpPr>
            <a:spLocks noGrp="1"/>
          </p:cNvSpPr>
          <p:nvPr>
            <p:ph type="title"/>
          </p:nvPr>
        </p:nvSpPr>
        <p:spPr>
          <a:xfrm>
            <a:off x="92769" y="383456"/>
            <a:ext cx="11585291" cy="5087312"/>
          </a:xfrm>
        </p:spPr>
        <p:txBody>
          <a:bodyPr anchor="b">
            <a:normAutofit/>
          </a:bodyPr>
          <a:lstStyle/>
          <a:p>
            <a:pPr marL="285750" indent="-285750" algn="ctr">
              <a:buFont typeface="Arial"/>
              <a:buChar char="•"/>
            </a:pPr>
            <a:br>
              <a:rPr lang="en-GB" sz="2000" b="1" dirty="0"/>
            </a:br>
            <a:r>
              <a:rPr lang="en-GB" sz="3200" b="1" i="1" dirty="0">
                <a:solidFill>
                  <a:schemeClr val="bg1"/>
                </a:solidFill>
                <a:latin typeface="Segoe UI"/>
                <a:ea typeface="+mj-lt"/>
                <a:cs typeface="+mj-lt"/>
              </a:rPr>
              <a:t>Discussions Questions: We are going to break into groups for 15 minutes and feedback your ideas to all.</a:t>
            </a:r>
            <a:br>
              <a:rPr lang="en-GB" sz="3200" b="1" i="1" dirty="0">
                <a:latin typeface="Segoe UI"/>
                <a:ea typeface="+mj-lt"/>
                <a:cs typeface="+mj-lt"/>
              </a:rPr>
            </a:br>
            <a:endParaRPr lang="en-GB" sz="1600" b="1" i="1" dirty="0">
              <a:solidFill>
                <a:schemeClr val="bg1"/>
              </a:solidFill>
              <a:latin typeface="Segoe UI"/>
              <a:cs typeface="Segoe UI"/>
            </a:endParaRPr>
          </a:p>
          <a:p>
            <a:pPr marL="285750" indent="-285750">
              <a:buFont typeface="Arial"/>
              <a:buChar char="•"/>
            </a:pPr>
            <a:r>
              <a:rPr lang="en-GB" sz="2000" dirty="0">
                <a:solidFill>
                  <a:schemeClr val="bg1"/>
                </a:solidFill>
                <a:latin typeface="Calibri"/>
                <a:ea typeface="Calibri"/>
                <a:cs typeface="Calibri"/>
              </a:rPr>
              <a:t>What has worked well?</a:t>
            </a:r>
            <a:r>
              <a:rPr lang="en-US" sz="2000" dirty="0">
                <a:solidFill>
                  <a:schemeClr val="bg1"/>
                </a:solidFill>
                <a:latin typeface="Calibri"/>
                <a:ea typeface="Calibri"/>
                <a:cs typeface="Calibri"/>
              </a:rPr>
              <a:t> </a:t>
            </a:r>
            <a:endParaRPr lang="en-GB" dirty="0">
              <a:solidFill>
                <a:schemeClr val="bg1"/>
              </a:solidFill>
            </a:endParaRPr>
          </a:p>
          <a:p>
            <a:pPr marL="285750" indent="-285750">
              <a:buFont typeface="Arial"/>
              <a:buChar char="•"/>
            </a:pPr>
            <a:r>
              <a:rPr lang="en-GB" sz="2000" dirty="0">
                <a:solidFill>
                  <a:schemeClr val="bg1"/>
                </a:solidFill>
                <a:latin typeface="Calibri"/>
                <a:ea typeface="Calibri"/>
                <a:cs typeface="Calibri"/>
              </a:rPr>
              <a:t>What challenges have organisations faced in hosting supported volunteers?</a:t>
            </a:r>
            <a:r>
              <a:rPr lang="en-US" sz="2000" dirty="0">
                <a:solidFill>
                  <a:schemeClr val="bg1"/>
                </a:solidFill>
                <a:latin typeface="Calibri"/>
                <a:ea typeface="Calibri"/>
                <a:cs typeface="Calibri"/>
              </a:rPr>
              <a:t> </a:t>
            </a:r>
            <a:endParaRPr lang="en-GB" dirty="0">
              <a:solidFill>
                <a:schemeClr val="bg1"/>
              </a:solidFill>
            </a:endParaRPr>
          </a:p>
          <a:p>
            <a:pPr marL="285750" indent="-285750">
              <a:buFont typeface="Arial"/>
              <a:buChar char="•"/>
            </a:pPr>
            <a:r>
              <a:rPr lang="en-US" sz="2000" dirty="0">
                <a:solidFill>
                  <a:schemeClr val="bg1"/>
                </a:solidFill>
                <a:latin typeface="Calibri"/>
                <a:ea typeface="Calibri"/>
                <a:cs typeface="Calibri"/>
              </a:rPr>
              <a:t>If you already host supported volunteers, what resources would be helpful?</a:t>
            </a:r>
            <a:endParaRPr lang="en-GB" dirty="0">
              <a:solidFill>
                <a:schemeClr val="bg1"/>
              </a:solidFill>
            </a:endParaRPr>
          </a:p>
          <a:p>
            <a:pPr marL="285750" indent="-285750">
              <a:buFont typeface="Arial"/>
              <a:buChar char="•"/>
            </a:pPr>
            <a:r>
              <a:rPr lang="en-GB" sz="2000" dirty="0">
                <a:solidFill>
                  <a:schemeClr val="bg1"/>
                </a:solidFill>
                <a:latin typeface="Calibri"/>
                <a:ea typeface="Calibri"/>
                <a:cs typeface="Calibri"/>
              </a:rPr>
              <a:t>If you don't currently host supported volunteers, what would make it easier/more attractive for you to do so?</a:t>
            </a:r>
            <a:r>
              <a:rPr lang="en-US" sz="2000" dirty="0">
                <a:solidFill>
                  <a:schemeClr val="bg1"/>
                </a:solidFill>
                <a:latin typeface="Calibri"/>
                <a:ea typeface="Calibri"/>
                <a:cs typeface="Calibri"/>
              </a:rPr>
              <a:t> </a:t>
            </a:r>
            <a:endParaRPr lang="en-GB" dirty="0">
              <a:solidFill>
                <a:schemeClr val="bg1"/>
              </a:solidFill>
            </a:endParaRPr>
          </a:p>
          <a:p>
            <a:pPr marL="285750" indent="-285750">
              <a:buFont typeface="Arial"/>
              <a:buChar char="•"/>
            </a:pPr>
            <a:r>
              <a:rPr lang="en-GB" sz="2000" dirty="0">
                <a:solidFill>
                  <a:schemeClr val="bg1"/>
                </a:solidFill>
                <a:latin typeface="Calibri"/>
                <a:ea typeface="Calibri"/>
                <a:cs typeface="Calibri"/>
              </a:rPr>
              <a:t>How would you want to access resources on supported volunteering as a one stop shop for North Yorkshire?</a:t>
            </a:r>
            <a:endParaRPr lang="en-GB" dirty="0">
              <a:solidFill>
                <a:schemeClr val="bg1"/>
              </a:solidFill>
            </a:endParaRPr>
          </a:p>
          <a:p>
            <a:pPr marL="285750" indent="-285750">
              <a:buFont typeface="Arial"/>
              <a:buChar char="•"/>
            </a:pPr>
            <a:r>
              <a:rPr lang="en-GB" sz="2000" dirty="0">
                <a:solidFill>
                  <a:schemeClr val="bg1"/>
                </a:solidFill>
                <a:latin typeface="Calibri"/>
                <a:ea typeface="Calibri"/>
                <a:cs typeface="Calibri"/>
              </a:rPr>
              <a:t>Would you be willing to be part of a network to support other organisations?</a:t>
            </a:r>
            <a:endParaRPr lang="en-GB" dirty="0">
              <a:solidFill>
                <a:schemeClr val="bg1"/>
              </a:solidFill>
            </a:endParaRPr>
          </a:p>
          <a:p>
            <a:pPr algn="ctr"/>
            <a:br>
              <a:rPr lang="en-GB" sz="2000" b="1" dirty="0"/>
            </a:br>
            <a:endParaRPr lang="en-GB" sz="2000" b="1" dirty="0"/>
          </a:p>
          <a:p>
            <a:pPr algn="ctr"/>
            <a:endParaRPr lang="en-GB" sz="2000" dirty="0">
              <a:solidFill>
                <a:schemeClr val="bg1"/>
              </a:solidFill>
            </a:endParaRPr>
          </a:p>
        </p:txBody>
      </p:sp>
      <p:sp>
        <p:nvSpPr>
          <p:cNvPr id="3" name="Content Placeholder 2">
            <a:extLst>
              <a:ext uri="{FF2B5EF4-FFF2-40B4-BE49-F238E27FC236}">
                <a16:creationId xmlns:a16="http://schemas.microsoft.com/office/drawing/2014/main" id="{9CFD4FC3-C675-3148-B0DF-53EEE7C295FD}"/>
              </a:ext>
            </a:extLst>
          </p:cNvPr>
          <p:cNvSpPr>
            <a:spLocks noGrp="1"/>
          </p:cNvSpPr>
          <p:nvPr>
            <p:ph idx="1"/>
          </p:nvPr>
        </p:nvSpPr>
        <p:spPr>
          <a:xfrm>
            <a:off x="786384" y="3555833"/>
            <a:ext cx="10158984" cy="2722137"/>
          </a:xfrm>
        </p:spPr>
        <p:txBody>
          <a:bodyPr anchor="t">
            <a:normAutofit/>
          </a:bodyPr>
          <a:lstStyle/>
          <a:p>
            <a:pPr algn="ctr" rtl="0" fontAlgn="base"/>
            <a:endParaRPr lang="en-GB" sz="1400" b="1">
              <a:solidFill>
                <a:schemeClr val="bg1"/>
              </a:solidFill>
              <a:highlight>
                <a:srgbClr val="FFFFFF"/>
              </a:highlight>
              <a:latin typeface="Microsoft Sans Serif"/>
              <a:ea typeface="Microsoft Sans Serif"/>
              <a:cs typeface="Microsoft Sans Serif"/>
            </a:endParaRPr>
          </a:p>
          <a:p>
            <a:pPr marL="0" indent="0" algn="ctr">
              <a:buNone/>
            </a:pPr>
            <a:endParaRPr lang="en-GB" sz="1400">
              <a:solidFill>
                <a:schemeClr val="bg1"/>
              </a:solidFill>
            </a:endParaRPr>
          </a:p>
        </p:txBody>
      </p:sp>
    </p:spTree>
    <p:extLst>
      <p:ext uri="{BB962C8B-B14F-4D97-AF65-F5344CB8AC3E}">
        <p14:creationId xmlns:p14="http://schemas.microsoft.com/office/powerpoint/2010/main" val="21824997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66"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70"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74" name="Freeform: Shape 7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Freeform: Shape 7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69BC4A2-2C2D-522E-BAB0-5B8B9AA8F556}"/>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Q &amp; A</a:t>
            </a:r>
            <a:endParaRPr lang="en-US" sz="4800">
              <a:solidFill>
                <a:schemeClr val="bg1"/>
              </a:solidFill>
            </a:endParaRPr>
          </a:p>
        </p:txBody>
      </p:sp>
      <p:sp>
        <p:nvSpPr>
          <p:cNvPr id="3" name="Content Placeholder 2">
            <a:extLst>
              <a:ext uri="{FF2B5EF4-FFF2-40B4-BE49-F238E27FC236}">
                <a16:creationId xmlns:a16="http://schemas.microsoft.com/office/drawing/2014/main" id="{A63A1027-8BEA-B072-0378-1FB2BB809D4D}"/>
              </a:ext>
            </a:extLst>
          </p:cNvPr>
          <p:cNvSpPr>
            <a:spLocks noGrp="1"/>
          </p:cNvSpPr>
          <p:nvPr>
            <p:ph idx="1"/>
          </p:nvPr>
        </p:nvSpPr>
        <p:spPr>
          <a:xfrm>
            <a:off x="3569456" y="891713"/>
            <a:ext cx="7427728" cy="5160790"/>
          </a:xfrm>
        </p:spPr>
        <p:txBody>
          <a:bodyPr vert="horz" lIns="91440" tIns="45720" rIns="91440" bIns="45720" rtlCol="0" anchor="ctr">
            <a:normAutofit/>
          </a:bodyPr>
          <a:lstStyle/>
          <a:p>
            <a:pPr marL="0" indent="0">
              <a:buNone/>
            </a:pPr>
            <a:endParaRPr lang="en-GB" sz="1700" dirty="0">
              <a:solidFill>
                <a:schemeClr val="bg1"/>
              </a:solidFill>
            </a:endParaRPr>
          </a:p>
          <a:p>
            <a:pPr marL="0" indent="0">
              <a:buNone/>
            </a:pPr>
            <a:r>
              <a:rPr lang="en-GB" sz="1700" b="1" dirty="0">
                <a:solidFill>
                  <a:schemeClr val="bg1"/>
                </a:solidFill>
              </a:rPr>
              <a:t>Next Steps......</a:t>
            </a:r>
          </a:p>
          <a:p>
            <a:pPr marL="0" indent="0">
              <a:buNone/>
            </a:pPr>
            <a:r>
              <a:rPr lang="en-GB" sz="1700" b="1" dirty="0">
                <a:solidFill>
                  <a:schemeClr val="bg1"/>
                </a:solidFill>
              </a:rPr>
              <a:t>Please can we have a chat with your volunteers... to share their experiences and what they would find helpful to help shape the tool kit? And what would you want to see as our next steps</a:t>
            </a:r>
          </a:p>
          <a:p>
            <a:pPr marL="0" indent="0">
              <a:buNone/>
            </a:pPr>
            <a:endParaRPr lang="en-GB" sz="1700" dirty="0">
              <a:solidFill>
                <a:schemeClr val="bg1"/>
              </a:solidFill>
              <a:latin typeface="Aptos" panose="02110004020202020204"/>
              <a:ea typeface="Calibri"/>
              <a:cs typeface="Calibri"/>
            </a:endParaRPr>
          </a:p>
          <a:p>
            <a:pPr marL="0" indent="0">
              <a:spcBef>
                <a:spcPct val="0"/>
              </a:spcBef>
              <a:buNone/>
            </a:pPr>
            <a:endParaRPr lang="en-GB" sz="1700" dirty="0">
              <a:solidFill>
                <a:schemeClr val="bg1"/>
              </a:solidFill>
              <a:latin typeface="Aptos" panose="02110004020202020204"/>
              <a:ea typeface="Calibri"/>
              <a:cs typeface="Calibri"/>
            </a:endParaRPr>
          </a:p>
          <a:p>
            <a:pPr marL="0" indent="0">
              <a:spcBef>
                <a:spcPct val="0"/>
              </a:spcBef>
              <a:buNone/>
            </a:pPr>
            <a:endParaRPr lang="en-GB" sz="1700" dirty="0">
              <a:solidFill>
                <a:schemeClr val="bg1"/>
              </a:solidFill>
              <a:latin typeface="Aptos" panose="02110004020202020204"/>
              <a:ea typeface="Calibri"/>
              <a:cs typeface="Calibri"/>
            </a:endParaRPr>
          </a:p>
          <a:p>
            <a:pPr marL="0" indent="0" algn="ctr">
              <a:spcBef>
                <a:spcPct val="0"/>
              </a:spcBef>
              <a:buNone/>
            </a:pPr>
            <a:r>
              <a:rPr lang="en-GB" sz="2400" dirty="0">
                <a:solidFill>
                  <a:schemeClr val="bg1"/>
                </a:solidFill>
                <a:latin typeface="Aptos"/>
                <a:ea typeface="Calibri"/>
                <a:cs typeface="Calibri"/>
              </a:rPr>
              <a:t>THANK</a:t>
            </a:r>
            <a:r>
              <a:rPr lang="en-GB" sz="2400" dirty="0">
                <a:solidFill>
                  <a:schemeClr val="bg1"/>
                </a:solidFill>
              </a:rPr>
              <a:t> YOU!!!</a:t>
            </a:r>
          </a:p>
        </p:txBody>
      </p:sp>
    </p:spTree>
    <p:extLst>
      <p:ext uri="{BB962C8B-B14F-4D97-AF65-F5344CB8AC3E}">
        <p14:creationId xmlns:p14="http://schemas.microsoft.com/office/powerpoint/2010/main" val="17561980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3"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FF677AD-2499-32C9-09C2-4D85F27E4DF6}"/>
              </a:ext>
            </a:extLst>
          </p:cNvPr>
          <p:cNvSpPr>
            <a:spLocks noGrp="1"/>
          </p:cNvSpPr>
          <p:nvPr>
            <p:ph type="title"/>
          </p:nvPr>
        </p:nvSpPr>
        <p:spPr>
          <a:xfrm>
            <a:off x="789708" y="871505"/>
            <a:ext cx="4452637" cy="4832103"/>
          </a:xfrm>
        </p:spPr>
        <p:txBody>
          <a:bodyPr vert="horz" lIns="91440" tIns="45720" rIns="91440" bIns="45720" rtlCol="0" anchor="b">
            <a:normAutofit fontScale="90000"/>
          </a:bodyPr>
          <a:lstStyle/>
          <a:p>
            <a:pPr algn="ctr"/>
            <a:r>
              <a:rPr lang="en-US" sz="3200" b="1" u="sng" dirty="0">
                <a:solidFill>
                  <a:schemeClr val="bg1"/>
                </a:solidFill>
              </a:rPr>
              <a:t>What is Supported</a:t>
            </a:r>
            <a:r>
              <a:rPr lang="en-US" sz="3200" b="1" u="sng" kern="1200" dirty="0">
                <a:solidFill>
                  <a:schemeClr val="bg1"/>
                </a:solidFill>
                <a:latin typeface="+mj-lt"/>
                <a:ea typeface="+mj-ea"/>
                <a:cs typeface="+mj-cs"/>
              </a:rPr>
              <a:t> Volunteering</a:t>
            </a:r>
            <a:r>
              <a:rPr lang="en-US" sz="3200" b="1" u="sng" dirty="0">
                <a:solidFill>
                  <a:schemeClr val="bg1"/>
                </a:solidFill>
              </a:rPr>
              <a:t>?</a:t>
            </a:r>
            <a:br>
              <a:rPr lang="en-US" sz="3200" kern="1200" dirty="0"/>
            </a:br>
            <a:r>
              <a:rPr lang="en-US" sz="3200" b="1" dirty="0">
                <a:solidFill>
                  <a:schemeClr val="bg1"/>
                </a:solidFill>
              </a:rPr>
              <a:t>Supported volunteering refers to projects that help to create volunteering opportunities that have specific structures and support in place to respond to individuals with support needs, who want to volunteer.</a:t>
            </a:r>
            <a:endParaRPr lang="en-US" sz="3200" kern="1200" dirty="0">
              <a:solidFill>
                <a:schemeClr val="bg1"/>
              </a:solidFill>
              <a:latin typeface="+mj-lt"/>
            </a:endParaRPr>
          </a:p>
        </p:txBody>
      </p:sp>
      <p:sp>
        <p:nvSpPr>
          <p:cNvPr id="3" name="TextBox 2">
            <a:extLst>
              <a:ext uri="{FF2B5EF4-FFF2-40B4-BE49-F238E27FC236}">
                <a16:creationId xmlns:a16="http://schemas.microsoft.com/office/drawing/2014/main" id="{486A4ABB-1D61-4117-AEDB-B712C4CCC407}"/>
              </a:ext>
            </a:extLst>
          </p:cNvPr>
          <p:cNvSpPr txBox="1"/>
          <p:nvPr/>
        </p:nvSpPr>
        <p:spPr>
          <a:xfrm>
            <a:off x="5469793" y="1268045"/>
            <a:ext cx="5810736" cy="424290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solidFill>
                  <a:schemeClr val="bg1"/>
                </a:solidFill>
              </a:rPr>
              <a:t>Examples of Support needs of potential volunteers</a:t>
            </a:r>
            <a:endParaRPr lang="en-US" dirty="0">
              <a:solidFill>
                <a:schemeClr val="bg1"/>
              </a:solidFill>
            </a:endParaRPr>
          </a:p>
          <a:p>
            <a:pPr marL="342900" indent="-342900">
              <a:buFont typeface="Wingdings"/>
              <a:buChar char="Ø"/>
            </a:pPr>
            <a:r>
              <a:rPr lang="en-US" sz="2400" b="1" dirty="0">
                <a:solidFill>
                  <a:schemeClr val="bg1"/>
                </a:solidFill>
              </a:rPr>
              <a:t>May be lacking in confidence</a:t>
            </a:r>
          </a:p>
          <a:p>
            <a:pPr marL="342900" indent="-342900">
              <a:buFont typeface="Wingdings"/>
              <a:buChar char="Ø"/>
            </a:pPr>
            <a:r>
              <a:rPr lang="en-US" sz="2400" b="1" dirty="0">
                <a:solidFill>
                  <a:schemeClr val="bg1"/>
                </a:solidFill>
              </a:rPr>
              <a:t>May have physical disabilities or long-term health conditions</a:t>
            </a:r>
          </a:p>
          <a:p>
            <a:pPr marL="342900" indent="-342900">
              <a:buFont typeface="Wingdings"/>
              <a:buChar char="Ø"/>
            </a:pPr>
            <a:r>
              <a:rPr lang="en-US" sz="2400" b="1" dirty="0">
                <a:solidFill>
                  <a:schemeClr val="bg1"/>
                </a:solidFill>
              </a:rPr>
              <a:t>Have mental health issues</a:t>
            </a:r>
          </a:p>
          <a:p>
            <a:pPr marL="342900" indent="-342900">
              <a:buFont typeface="Wingdings"/>
              <a:buChar char="Ø"/>
            </a:pPr>
            <a:r>
              <a:rPr lang="en-US" sz="2400" b="1" dirty="0">
                <a:solidFill>
                  <a:schemeClr val="bg1"/>
                </a:solidFill>
              </a:rPr>
              <a:t>Trying to break patterns of negative behavior</a:t>
            </a:r>
          </a:p>
          <a:p>
            <a:pPr marL="342900" indent="-342900">
              <a:buFont typeface="Wingdings"/>
              <a:buChar char="Ø"/>
            </a:pPr>
            <a:r>
              <a:rPr lang="en-US" sz="2400" b="1" dirty="0">
                <a:solidFill>
                  <a:schemeClr val="bg1"/>
                </a:solidFill>
              </a:rPr>
              <a:t>May be a single parent or carer</a:t>
            </a:r>
          </a:p>
          <a:p>
            <a:pPr marL="342900" indent="-342900">
              <a:buFont typeface="Wingdings"/>
              <a:buChar char="Ø"/>
            </a:pPr>
            <a:r>
              <a:rPr lang="en-US" sz="2400" b="1" dirty="0">
                <a:solidFill>
                  <a:schemeClr val="bg1"/>
                </a:solidFill>
              </a:rPr>
              <a:t>Have a history of offending etc.</a:t>
            </a:r>
          </a:p>
          <a:p>
            <a:endParaRPr lang="en-US" sz="2400" dirty="0"/>
          </a:p>
        </p:txBody>
      </p:sp>
      <p:sp>
        <p:nvSpPr>
          <p:cNvPr id="4" name="TextBox 3">
            <a:extLst>
              <a:ext uri="{FF2B5EF4-FFF2-40B4-BE49-F238E27FC236}">
                <a16:creationId xmlns:a16="http://schemas.microsoft.com/office/drawing/2014/main" id="{F1F2A110-C1CD-CAF6-D1B1-8757484FB7B8}"/>
              </a:ext>
            </a:extLst>
          </p:cNvPr>
          <p:cNvSpPr txBox="1"/>
          <p:nvPr/>
        </p:nvSpPr>
        <p:spPr>
          <a:xfrm>
            <a:off x="3870745" y="609792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Barnsley </a:t>
            </a:r>
            <a:r>
              <a:rPr lang="en-US" dirty="0" err="1"/>
              <a:t>cvs</a:t>
            </a:r>
            <a:endParaRPr lang="en-US" dirty="0"/>
          </a:p>
        </p:txBody>
      </p:sp>
    </p:spTree>
    <p:extLst>
      <p:ext uri="{BB962C8B-B14F-4D97-AF65-F5344CB8AC3E}">
        <p14:creationId xmlns:p14="http://schemas.microsoft.com/office/powerpoint/2010/main" val="1299771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4C42016-34C0-4D37-91CF-4830826960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 name="Color">
              <a:extLst>
                <a:ext uri="{FF2B5EF4-FFF2-40B4-BE49-F238E27FC236}">
                  <a16:creationId xmlns:a16="http://schemas.microsoft.com/office/drawing/2014/main" id="{4EB45A5E-A300-4C79-A5AE-A78AB7C68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a:extLst>
                <a:ext uri="{FF2B5EF4-FFF2-40B4-BE49-F238E27FC236}">
                  <a16:creationId xmlns:a16="http://schemas.microsoft.com/office/drawing/2014/main" id="{A4B8AED9-E236-44C8-A286-D5FAC4AC8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A7DBA8A-AFD3-4A43-8CFF-101BE55E4E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4" name="Freeform: Shape 13">
              <a:extLst>
                <a:ext uri="{FF2B5EF4-FFF2-40B4-BE49-F238E27FC236}">
                  <a16:creationId xmlns:a16="http://schemas.microsoft.com/office/drawing/2014/main" id="{19812AD9-E6DC-4032-9634-F8BE9C8B3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D2AFB4EC-2587-41C9-94B0-4F78DFB04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03F997D7-F70D-41BF-9C5D-E357217C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035684B1-1016-4CA6-AA4F-40CF7D9FC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DA0F1A9E-BA7D-4BF5-8200-1A9DB79A4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E9E0FC27-B989-41F5-AAAA-539EA3DFF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E6054A11-21E3-4D56-91DB-7E98A6256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11BAF1E-1A47-02DB-4A4A-0C2958384487}"/>
              </a:ext>
            </a:extLst>
          </p:cNvPr>
          <p:cNvSpPr>
            <a:spLocks noGrp="1"/>
          </p:cNvSpPr>
          <p:nvPr>
            <p:ph type="title"/>
          </p:nvPr>
        </p:nvSpPr>
        <p:spPr>
          <a:xfrm>
            <a:off x="779939" y="516343"/>
            <a:ext cx="10227609" cy="4983889"/>
          </a:xfrm>
        </p:spPr>
        <p:txBody>
          <a:bodyPr vert="horz" lIns="91440" tIns="45720" rIns="91440" bIns="45720" rtlCol="0" anchor="t">
            <a:normAutofit fontScale="90000"/>
          </a:bodyPr>
          <a:lstStyle/>
          <a:p>
            <a:br>
              <a:rPr lang="en-US" sz="1600" kern="1200" dirty="0"/>
            </a:br>
            <a:r>
              <a:rPr lang="en-US" sz="2800" b="1" u="sng" kern="1200" dirty="0">
                <a:solidFill>
                  <a:schemeClr val="bg1"/>
                </a:solidFill>
                <a:latin typeface="+mj-lt"/>
                <a:ea typeface="+mj-ea"/>
                <a:cs typeface="+mj-cs"/>
              </a:rPr>
              <a:t>Benefits of providing support to Volunteers</a:t>
            </a:r>
            <a:br>
              <a:rPr lang="en-US" sz="2800" b="1" u="sng" kern="1200" dirty="0"/>
            </a:br>
            <a:br>
              <a:rPr lang="en-US" sz="2800" b="1" u="sng" kern="1200" dirty="0"/>
            </a:br>
            <a:r>
              <a:rPr lang="en-US" sz="2800" dirty="0">
                <a:solidFill>
                  <a:schemeClr val="bg1"/>
                </a:solidFill>
              </a:rPr>
              <a:t>1. Improve</a:t>
            </a:r>
            <a:r>
              <a:rPr lang="en-US" sz="2800" kern="1200" dirty="0">
                <a:solidFill>
                  <a:schemeClr val="bg1"/>
                </a:solidFill>
                <a:latin typeface="+mj-lt"/>
                <a:ea typeface="+mj-ea"/>
                <a:cs typeface="+mj-cs"/>
              </a:rPr>
              <a:t> connection to &amp; awareness of community &amp; social issues </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2. </a:t>
            </a:r>
            <a:r>
              <a:rPr lang="en-US" sz="2800" dirty="0">
                <a:solidFill>
                  <a:schemeClr val="bg1"/>
                </a:solidFill>
              </a:rPr>
              <a:t>Creating</a:t>
            </a:r>
            <a:r>
              <a:rPr lang="en-US" sz="2800" kern="1200" dirty="0">
                <a:solidFill>
                  <a:schemeClr val="bg1"/>
                </a:solidFill>
                <a:latin typeface="+mj-lt"/>
                <a:ea typeface="+mj-ea"/>
                <a:cs typeface="+mj-cs"/>
              </a:rPr>
              <a:t> employment and long-term volunteering</a:t>
            </a:r>
            <a:br>
              <a:rPr lang="en-US" sz="2800" kern="1200" dirty="0"/>
            </a:br>
            <a:r>
              <a:rPr lang="en-US" sz="2800" kern="1200" dirty="0">
                <a:solidFill>
                  <a:schemeClr val="bg1"/>
                </a:solidFill>
              </a:rPr>
              <a:t>3</a:t>
            </a:r>
            <a:r>
              <a:rPr lang="en-US" sz="2800" dirty="0">
                <a:solidFill>
                  <a:schemeClr val="bg1"/>
                </a:solidFill>
              </a:rPr>
              <a:t>.  </a:t>
            </a:r>
            <a:r>
              <a:rPr lang="en-US" sz="2800" kern="1200" dirty="0">
                <a:solidFill>
                  <a:schemeClr val="bg1"/>
                </a:solidFill>
                <a:latin typeface="+mj-lt"/>
                <a:ea typeface="+mj-ea"/>
                <a:cs typeface="+mj-cs"/>
              </a:rPr>
              <a:t>Offers relevant work experience, enhancing skills &amp; career prospects </a:t>
            </a:r>
            <a:br>
              <a:rPr lang="en-US" sz="2800" kern="1200" dirty="0"/>
            </a:br>
            <a:r>
              <a:rPr lang="en-US" sz="2800" kern="1200" dirty="0">
                <a:solidFill>
                  <a:schemeClr val="bg1"/>
                </a:solidFill>
              </a:rPr>
              <a:t>4</a:t>
            </a:r>
            <a:r>
              <a:rPr lang="en-US" sz="2800" dirty="0">
                <a:solidFill>
                  <a:schemeClr val="bg1"/>
                </a:solidFill>
              </a:rPr>
              <a:t>. </a:t>
            </a:r>
            <a:r>
              <a:rPr lang="en-US" sz="2800" kern="1200" dirty="0">
                <a:solidFill>
                  <a:schemeClr val="bg1"/>
                </a:solidFill>
                <a:latin typeface="+mj-lt"/>
                <a:ea typeface="+mj-ea"/>
                <a:cs typeface="+mj-cs"/>
              </a:rPr>
              <a:t>Raises aspirations &amp; promotion of personal resilience </a:t>
            </a:r>
            <a:endParaRPr lang="en-US" dirty="0">
              <a:solidFill>
                <a:schemeClr val="bg1"/>
              </a:solidFill>
            </a:endParaRPr>
          </a:p>
          <a:p>
            <a:r>
              <a:rPr lang="en-US" sz="2800" dirty="0">
                <a:solidFill>
                  <a:schemeClr val="bg1"/>
                </a:solidFill>
              </a:rPr>
              <a:t>5. </a:t>
            </a:r>
            <a:r>
              <a:rPr lang="en-US" sz="2800" kern="1200" dirty="0">
                <a:solidFill>
                  <a:schemeClr val="bg1"/>
                </a:solidFill>
                <a:latin typeface="+mj-lt"/>
                <a:ea typeface="+mj-ea"/>
                <a:cs typeface="+mj-cs"/>
              </a:rPr>
              <a:t>Build new skills &amp; networks </a:t>
            </a:r>
            <a:endParaRPr lang="en-US" sz="2800" kern="1200" dirty="0">
              <a:solidFill>
                <a:schemeClr val="bg1"/>
              </a:solidFill>
              <a:latin typeface="+mj-lt"/>
            </a:endParaRPr>
          </a:p>
          <a:p>
            <a:r>
              <a:rPr lang="en-US" sz="2800" dirty="0">
                <a:solidFill>
                  <a:schemeClr val="bg1"/>
                </a:solidFill>
              </a:rPr>
              <a:t>6. </a:t>
            </a:r>
            <a:r>
              <a:rPr lang="en-US" sz="2800" kern="1200" dirty="0">
                <a:solidFill>
                  <a:schemeClr val="bg1"/>
                </a:solidFill>
                <a:latin typeface="+mj-lt"/>
                <a:ea typeface="+mj-ea"/>
                <a:cs typeface="+mj-cs"/>
              </a:rPr>
              <a:t>Gives opportunity to meet a wider range of people  </a:t>
            </a:r>
            <a:br>
              <a:rPr lang="en-US" sz="2800" kern="1200" dirty="0"/>
            </a:br>
            <a:r>
              <a:rPr lang="en-US" sz="2800" kern="1200" dirty="0">
                <a:solidFill>
                  <a:schemeClr val="bg1"/>
                </a:solidFill>
              </a:rPr>
              <a:t>7</a:t>
            </a:r>
            <a:r>
              <a:rPr lang="en-US" sz="2800" dirty="0">
                <a:solidFill>
                  <a:schemeClr val="bg1"/>
                </a:solidFill>
              </a:rPr>
              <a:t>. Increased</a:t>
            </a:r>
            <a:r>
              <a:rPr lang="en-US" sz="2800" kern="1200" dirty="0">
                <a:solidFill>
                  <a:schemeClr val="bg1"/>
                </a:solidFill>
                <a:latin typeface="+mj-lt"/>
                <a:ea typeface="+mj-ea"/>
                <a:cs typeface="+mj-cs"/>
              </a:rPr>
              <a:t> self-esteem and confidence</a:t>
            </a:r>
            <a:br>
              <a:rPr lang="en-US" sz="2800" kern="1200" dirty="0"/>
            </a:br>
            <a:r>
              <a:rPr lang="en-US" sz="2800" kern="1200" dirty="0">
                <a:solidFill>
                  <a:schemeClr val="bg1"/>
                </a:solidFill>
              </a:rPr>
              <a:t>8</a:t>
            </a:r>
            <a:r>
              <a:rPr lang="en-US" sz="2800" dirty="0">
                <a:solidFill>
                  <a:schemeClr val="bg1"/>
                </a:solidFill>
              </a:rPr>
              <a:t>. </a:t>
            </a:r>
            <a:r>
              <a:rPr lang="en-US" sz="2800" kern="1200" dirty="0">
                <a:solidFill>
                  <a:schemeClr val="bg1"/>
                </a:solidFill>
                <a:latin typeface="+mj-lt"/>
                <a:ea typeface="+mj-ea"/>
                <a:cs typeface="+mj-cs"/>
              </a:rPr>
              <a:t>Higher levels of life satisfaction.</a:t>
            </a:r>
            <a:br>
              <a:rPr lang="en-US" sz="2800" kern="1200" dirty="0"/>
            </a:br>
            <a:r>
              <a:rPr lang="en-US" sz="2800" kern="1200" dirty="0">
                <a:solidFill>
                  <a:schemeClr val="bg1"/>
                </a:solidFill>
              </a:rPr>
              <a:t>9</a:t>
            </a:r>
            <a:r>
              <a:rPr lang="en-US" sz="2800" dirty="0">
                <a:solidFill>
                  <a:schemeClr val="bg1"/>
                </a:solidFill>
              </a:rPr>
              <a:t>. </a:t>
            </a:r>
            <a:r>
              <a:rPr lang="en-US" sz="2800" kern="1200" dirty="0">
                <a:solidFill>
                  <a:schemeClr val="bg1"/>
                </a:solidFill>
                <a:latin typeface="+mj-lt"/>
                <a:ea typeface="+mj-ea"/>
                <a:cs typeface="+mj-cs"/>
              </a:rPr>
              <a:t>Contributes to their total wellbeing</a:t>
            </a:r>
            <a:br>
              <a:rPr lang="en-US" sz="2800" dirty="0"/>
            </a:br>
            <a:r>
              <a:rPr lang="en-US" sz="2800" dirty="0">
                <a:solidFill>
                  <a:schemeClr val="bg1"/>
                </a:solidFill>
              </a:rPr>
              <a:t>10. </a:t>
            </a:r>
            <a:r>
              <a:rPr lang="en-US" sz="2800" kern="1200" dirty="0">
                <a:solidFill>
                  <a:schemeClr val="bg1"/>
                </a:solidFill>
                <a:latin typeface="+mj-lt"/>
                <a:ea typeface="+mj-ea"/>
                <a:cs typeface="+mj-cs"/>
              </a:rPr>
              <a:t>Promote their independence and a sense of responsibility.</a:t>
            </a:r>
            <a:br>
              <a:rPr lang="en-US" sz="2800" kern="1200" dirty="0"/>
            </a:br>
            <a:r>
              <a:rPr lang="en-US" sz="2800" dirty="0">
                <a:solidFill>
                  <a:schemeClr val="bg1"/>
                </a:solidFill>
              </a:rPr>
              <a:t>11.  A </a:t>
            </a:r>
            <a:r>
              <a:rPr lang="en-US" sz="2800" kern="1200" dirty="0">
                <a:solidFill>
                  <a:schemeClr val="bg1"/>
                </a:solidFill>
                <a:latin typeface="+mj-lt"/>
                <a:ea typeface="+mj-ea"/>
                <a:cs typeface="+mj-cs"/>
              </a:rPr>
              <a:t>sense of self-worth and belonging to a community</a:t>
            </a:r>
            <a:br>
              <a:rPr lang="en-US" sz="2800" kern="1200" dirty="0"/>
            </a:br>
            <a:r>
              <a:rPr lang="en-US" sz="2800" dirty="0">
                <a:solidFill>
                  <a:schemeClr val="bg1"/>
                </a:solidFill>
              </a:rPr>
              <a:t>12. Promoting</a:t>
            </a:r>
            <a:r>
              <a:rPr lang="en-US" sz="2800" kern="1200" dirty="0">
                <a:solidFill>
                  <a:schemeClr val="bg1"/>
                </a:solidFill>
                <a:latin typeface="+mj-lt"/>
                <a:ea typeface="+mj-ea"/>
                <a:cs typeface="+mj-cs"/>
              </a:rPr>
              <a:t> independence and empowerment of volunteers to enjoy what they do</a:t>
            </a:r>
            <a:br>
              <a:rPr lang="en-US" sz="2800" kern="1200" dirty="0"/>
            </a:br>
            <a:endParaRPr lang="en-US" sz="2800" kern="1200" dirty="0">
              <a:solidFill>
                <a:schemeClr val="bg1"/>
              </a:solidFill>
              <a:latin typeface="+mj-lt"/>
            </a:endParaRPr>
          </a:p>
          <a:p>
            <a:br>
              <a:rPr lang="en-US" sz="1600" b="1" u="sng" kern="1200" dirty="0"/>
            </a:br>
            <a:endParaRPr lang="en-US" sz="1600" kern="1200" dirty="0">
              <a:solidFill>
                <a:schemeClr val="bg1"/>
              </a:solidFill>
              <a:latin typeface="+mj-lt"/>
            </a:endParaRPr>
          </a:p>
        </p:txBody>
      </p:sp>
    </p:spTree>
    <p:extLst>
      <p:ext uri="{BB962C8B-B14F-4D97-AF65-F5344CB8AC3E}">
        <p14:creationId xmlns:p14="http://schemas.microsoft.com/office/powerpoint/2010/main" val="33160959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A136B9F-FEAF-445D-88E4-7D69EDBF4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96886571-1553-4F14-B847-99BF7B625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301ACB83-6234-46D1-803C-5D5077727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9AEAF63-5B81-23ED-7DBC-864C0643B480}"/>
              </a:ext>
            </a:extLst>
          </p:cNvPr>
          <p:cNvSpPr>
            <a:spLocks noGrp="1"/>
          </p:cNvSpPr>
          <p:nvPr>
            <p:ph type="title"/>
          </p:nvPr>
        </p:nvSpPr>
        <p:spPr>
          <a:xfrm>
            <a:off x="1693888" y="383456"/>
            <a:ext cx="9251479" cy="980141"/>
          </a:xfrm>
        </p:spPr>
        <p:txBody>
          <a:bodyPr anchor="b">
            <a:normAutofit/>
          </a:bodyPr>
          <a:lstStyle/>
          <a:p>
            <a:pPr algn="ctr"/>
            <a:r>
              <a:rPr lang="en-GB" sz="4800" dirty="0">
                <a:solidFill>
                  <a:schemeClr val="bg1"/>
                </a:solidFill>
              </a:rPr>
              <a:t>Benefits of the network to Members</a:t>
            </a:r>
          </a:p>
        </p:txBody>
      </p:sp>
      <p:sp>
        <p:nvSpPr>
          <p:cNvPr id="3" name="Content Placeholder 2">
            <a:extLst>
              <a:ext uri="{FF2B5EF4-FFF2-40B4-BE49-F238E27FC236}">
                <a16:creationId xmlns:a16="http://schemas.microsoft.com/office/drawing/2014/main" id="{EAA8D432-8A49-29E1-1E19-BA79820D21F5}"/>
              </a:ext>
            </a:extLst>
          </p:cNvPr>
          <p:cNvSpPr>
            <a:spLocks noGrp="1"/>
          </p:cNvSpPr>
          <p:nvPr>
            <p:ph idx="1"/>
          </p:nvPr>
        </p:nvSpPr>
        <p:spPr>
          <a:xfrm>
            <a:off x="786384" y="1343767"/>
            <a:ext cx="10158984" cy="4934204"/>
          </a:xfrm>
        </p:spPr>
        <p:txBody>
          <a:bodyPr vert="horz" lIns="91440" tIns="45720" rIns="91440" bIns="45720" rtlCol="0" anchor="t">
            <a:noAutofit/>
          </a:bodyPr>
          <a:lstStyle/>
          <a:p>
            <a:pPr>
              <a:buFont typeface="Wingdings" panose="05000000000000000000" pitchFamily="2" charset="2"/>
              <a:buChar char="Ø"/>
            </a:pPr>
            <a:endParaRPr lang="en-GB" sz="1800">
              <a:solidFill>
                <a:schemeClr val="bg1"/>
              </a:solidFill>
            </a:endParaRPr>
          </a:p>
          <a:p>
            <a:pPr>
              <a:buFont typeface="Wingdings" panose="05000000000000000000" pitchFamily="2" charset="2"/>
              <a:buChar char="Ø"/>
            </a:pPr>
            <a:r>
              <a:rPr lang="en-GB" sz="2400" dirty="0">
                <a:solidFill>
                  <a:schemeClr val="bg1"/>
                </a:solidFill>
              </a:rPr>
              <a:t>To share experiences and help to develop best practices for the wider community.</a:t>
            </a:r>
          </a:p>
          <a:p>
            <a:pPr>
              <a:buFont typeface="Wingdings" panose="05000000000000000000" pitchFamily="2" charset="2"/>
              <a:buChar char="Ø"/>
            </a:pPr>
            <a:r>
              <a:rPr lang="en-GB" sz="2400" dirty="0">
                <a:solidFill>
                  <a:schemeClr val="bg1"/>
                </a:solidFill>
              </a:rPr>
              <a:t>All members will have access to resources such as the good idea tool kit approved by experts and links to useful resources on supported volunteering in one place.</a:t>
            </a:r>
          </a:p>
          <a:p>
            <a:pPr>
              <a:buFont typeface="Wingdings" panose="05000000000000000000" pitchFamily="2" charset="2"/>
              <a:buChar char="Ø"/>
            </a:pPr>
            <a:r>
              <a:rPr lang="en-GB" sz="2400" dirty="0">
                <a:solidFill>
                  <a:schemeClr val="bg1"/>
                </a:solidFill>
              </a:rPr>
              <a:t>There is the potential to recruit and retain more volunteers as more people chose to volunteer where they feel supported. </a:t>
            </a:r>
          </a:p>
          <a:p>
            <a:pPr>
              <a:buFont typeface="Wingdings" panose="05000000000000000000" pitchFamily="2" charset="2"/>
              <a:buChar char="Ø"/>
            </a:pPr>
            <a:r>
              <a:rPr lang="en-GB" sz="2400" dirty="0">
                <a:solidFill>
                  <a:schemeClr val="bg1"/>
                </a:solidFill>
              </a:rPr>
              <a:t>Embracing supported volunteering could open doors for future project proposals, resulting in a more enriched community.</a:t>
            </a:r>
            <a:endParaRPr lang="en-GB" sz="2400" dirty="0">
              <a:solidFill>
                <a:schemeClr val="bg1"/>
              </a:solidFill>
              <a:ea typeface="+mn-lt"/>
              <a:cs typeface="+mn-lt"/>
            </a:endParaRPr>
          </a:p>
          <a:p>
            <a:pPr>
              <a:buFont typeface="Wingdings" panose="05000000000000000000" pitchFamily="2" charset="2"/>
              <a:buChar char="Ø"/>
            </a:pPr>
            <a:r>
              <a:rPr lang="en-GB" sz="2400" dirty="0">
                <a:solidFill>
                  <a:schemeClr val="bg1"/>
                </a:solidFill>
                <a:ea typeface="+mn-lt"/>
                <a:cs typeface="+mn-lt"/>
              </a:rPr>
              <a:t>Develop a long-term connection with the group.</a:t>
            </a:r>
          </a:p>
          <a:p>
            <a:pPr>
              <a:buFont typeface="Wingdings" panose="05000000000000000000" pitchFamily="2" charset="2"/>
              <a:buChar char="Ø"/>
            </a:pPr>
            <a:r>
              <a:rPr lang="en-GB" sz="2400" dirty="0">
                <a:solidFill>
                  <a:schemeClr val="bg1"/>
                </a:solidFill>
                <a:ea typeface="+mn-lt"/>
                <a:cs typeface="+mn-lt"/>
              </a:rPr>
              <a:t>Help develop partnership &amp; networks with other organisations that support community members in volunteering no matter their background.</a:t>
            </a:r>
          </a:p>
          <a:p>
            <a:pPr marL="0" indent="0">
              <a:buNone/>
            </a:pPr>
            <a:endParaRPr lang="en-GB" sz="1800">
              <a:solidFill>
                <a:schemeClr val="bg1"/>
              </a:solidFill>
            </a:endParaRPr>
          </a:p>
          <a:p>
            <a:pPr>
              <a:buFont typeface="Wingdings" panose="05000000000000000000" pitchFamily="2" charset="2"/>
              <a:buChar char="Ø"/>
            </a:pPr>
            <a:endParaRPr lang="en-GB" sz="1800">
              <a:solidFill>
                <a:schemeClr val="bg1"/>
              </a:solidFill>
            </a:endParaRPr>
          </a:p>
          <a:p>
            <a:pPr>
              <a:buFont typeface="Wingdings" panose="05000000000000000000" pitchFamily="2" charset="2"/>
              <a:buChar char="Ø"/>
            </a:pPr>
            <a:endParaRPr lang="en-GB" sz="1800">
              <a:solidFill>
                <a:schemeClr val="bg1"/>
              </a:solidFill>
            </a:endParaRPr>
          </a:p>
        </p:txBody>
      </p:sp>
    </p:spTree>
    <p:extLst>
      <p:ext uri="{BB962C8B-B14F-4D97-AF65-F5344CB8AC3E}">
        <p14:creationId xmlns:p14="http://schemas.microsoft.com/office/powerpoint/2010/main" val="40895757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9"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3"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8D199CF-C0E7-C15B-10AE-A5FCBDB2F5D4}"/>
              </a:ext>
            </a:extLst>
          </p:cNvPr>
          <p:cNvSpPr>
            <a:spLocks noGrp="1"/>
          </p:cNvSpPr>
          <p:nvPr>
            <p:ph type="title"/>
          </p:nvPr>
        </p:nvSpPr>
        <p:spPr>
          <a:xfrm>
            <a:off x="2343827" y="773541"/>
            <a:ext cx="5140333" cy="475160"/>
          </a:xfrm>
        </p:spPr>
        <p:txBody>
          <a:bodyPr vert="horz" lIns="91440" tIns="45720" rIns="91440" bIns="45720" rtlCol="0" anchor="ctr">
            <a:normAutofit fontScale="90000"/>
          </a:bodyPr>
          <a:lstStyle/>
          <a:p>
            <a:r>
              <a:rPr lang="en-US" sz="4800">
                <a:solidFill>
                  <a:schemeClr val="bg1"/>
                </a:solidFill>
              </a:rPr>
              <a:t>Outcomes:</a:t>
            </a:r>
            <a:endParaRPr lang="en-US" sz="4800" kern="1200">
              <a:solidFill>
                <a:schemeClr val="bg1"/>
              </a:solidFill>
              <a:latin typeface="+mj-lt"/>
            </a:endParaRPr>
          </a:p>
        </p:txBody>
      </p:sp>
      <p:sp>
        <p:nvSpPr>
          <p:cNvPr id="5" name="TextBox 4">
            <a:extLst>
              <a:ext uri="{FF2B5EF4-FFF2-40B4-BE49-F238E27FC236}">
                <a16:creationId xmlns:a16="http://schemas.microsoft.com/office/drawing/2014/main" id="{0E7E0E0A-2C08-A436-A132-D2529EA34110}"/>
              </a:ext>
            </a:extLst>
          </p:cNvPr>
          <p:cNvSpPr txBox="1"/>
          <p:nvPr/>
        </p:nvSpPr>
        <p:spPr>
          <a:xfrm>
            <a:off x="1538278" y="1780731"/>
            <a:ext cx="8764717" cy="3785652"/>
          </a:xfrm>
          <a:prstGeom prst="rect">
            <a:avLst/>
          </a:prstGeom>
          <a:noFill/>
        </p:spPr>
        <p:txBody>
          <a:bodyPr wrap="square" lIns="91440" tIns="45720" rIns="91440" bIns="45720" rtlCol="0" anchor="t">
            <a:spAutoFit/>
          </a:bodyPr>
          <a:lstStyle/>
          <a:p>
            <a:pPr>
              <a:buFont typeface="Wingdings" panose="05000000000000000000" pitchFamily="2" charset="2"/>
              <a:buChar char="Ø"/>
            </a:pPr>
            <a:r>
              <a:rPr lang="en-GB" sz="2000" dirty="0">
                <a:solidFill>
                  <a:schemeClr val="bg1"/>
                </a:solidFill>
              </a:rPr>
              <a:t>Good IDEAS Toolkit- A guide to support organisations in offering more support for their volunteers which offers tips on how to make your organisation more accessible and how to make a more person-centred approach when it comes to volunteering. </a:t>
            </a:r>
          </a:p>
          <a:p>
            <a:endParaRPr lang="en-GB" sz="2000" dirty="0">
              <a:solidFill>
                <a:schemeClr val="bg1"/>
              </a:solidFill>
            </a:endParaRPr>
          </a:p>
          <a:p>
            <a:pPr>
              <a:buFont typeface="Wingdings" panose="05000000000000000000" pitchFamily="2" charset="2"/>
              <a:buChar char="Ø"/>
            </a:pPr>
            <a:r>
              <a:rPr lang="en-GB" sz="2000" dirty="0">
                <a:solidFill>
                  <a:schemeClr val="bg1"/>
                </a:solidFill>
              </a:rPr>
              <a:t>Be part of a network meeting quarterly to discuss different topics around supported volunteering and to connect with others across the county and help each other with best practice. </a:t>
            </a:r>
          </a:p>
          <a:p>
            <a:pPr>
              <a:buFont typeface="Wingdings" panose="05000000000000000000" pitchFamily="2" charset="2"/>
              <a:buChar char="Ø"/>
            </a:pPr>
            <a:endParaRPr lang="en-GB" sz="2000" dirty="0">
              <a:solidFill>
                <a:schemeClr val="bg1"/>
              </a:solidFill>
            </a:endParaRPr>
          </a:p>
          <a:p>
            <a:pPr>
              <a:buFont typeface="Wingdings" panose="05000000000000000000" pitchFamily="2" charset="2"/>
              <a:buChar char="Ø"/>
            </a:pPr>
            <a:r>
              <a:rPr lang="en-GB" sz="2000" dirty="0">
                <a:solidFill>
                  <a:schemeClr val="bg1"/>
                </a:solidFill>
              </a:rPr>
              <a:t>Help Desk: Question and Answers service among network members to help to bring on more volunteers to help them to receive all the benefits that come with volunteering. A one stop shop for North Yorkshire.</a:t>
            </a:r>
          </a:p>
        </p:txBody>
      </p:sp>
    </p:spTree>
    <p:extLst>
      <p:ext uri="{BB962C8B-B14F-4D97-AF65-F5344CB8AC3E}">
        <p14:creationId xmlns:p14="http://schemas.microsoft.com/office/powerpoint/2010/main" val="15914336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C42016-34C0-4D37-91CF-4830826960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4EB45A5E-A300-4C79-A5AE-A78AB7C68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A4B8AED9-E236-44C8-A286-D5FAC4AC8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A7DBA8A-AFD3-4A43-8CFF-101BE55E4E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19812AD9-E6DC-4032-9634-F8BE9C8B3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D2AFB4EC-2587-41C9-94B0-4F78DFB04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03F997D7-F70D-41BF-9C5D-E357217C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035684B1-1016-4CA6-AA4F-40CF7D9FC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DA0F1A9E-BA7D-4BF5-8200-1A9DB79A4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E9E0FC27-B989-41F5-AAAA-539EA3DFF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E6054A11-21E3-4D56-91DB-7E98A6256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C0F942C-CF12-0AD7-7B00-069C55D5DF52}"/>
              </a:ext>
            </a:extLst>
          </p:cNvPr>
          <p:cNvSpPr>
            <a:spLocks noGrp="1"/>
          </p:cNvSpPr>
          <p:nvPr>
            <p:ph type="title"/>
          </p:nvPr>
        </p:nvSpPr>
        <p:spPr>
          <a:xfrm>
            <a:off x="-1661" y="3107"/>
            <a:ext cx="12190610" cy="6721231"/>
          </a:xfrm>
        </p:spPr>
        <p:txBody>
          <a:bodyPr vert="horz" lIns="91440" tIns="45720" rIns="91440" bIns="45720" rtlCol="0" anchor="t">
            <a:normAutofit/>
          </a:bodyPr>
          <a:lstStyle/>
          <a:p>
            <a:pPr algn="ctr"/>
            <a:br>
              <a:rPr lang="en-US" sz="4800" dirty="0">
                <a:solidFill>
                  <a:schemeClr val="bg1"/>
                </a:solidFill>
              </a:rPr>
            </a:br>
            <a:br>
              <a:rPr lang="en-US" sz="4800" dirty="0">
                <a:solidFill>
                  <a:schemeClr val="bg1"/>
                </a:solidFill>
              </a:rPr>
            </a:br>
            <a:r>
              <a:rPr lang="en-US" sz="4800" dirty="0">
                <a:solidFill>
                  <a:schemeClr val="bg1"/>
                </a:solidFill>
              </a:rPr>
              <a:t>What does the acronym; IDEAS stand for?</a:t>
            </a:r>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endParaRPr lang="en-US" sz="4800" kern="1200" dirty="0">
              <a:solidFill>
                <a:schemeClr val="bg1"/>
              </a:solidFill>
              <a:latin typeface="+mj-lt"/>
            </a:endParaRPr>
          </a:p>
        </p:txBody>
      </p:sp>
      <p:sp>
        <p:nvSpPr>
          <p:cNvPr id="5" name="TextBox 4">
            <a:extLst>
              <a:ext uri="{FF2B5EF4-FFF2-40B4-BE49-F238E27FC236}">
                <a16:creationId xmlns:a16="http://schemas.microsoft.com/office/drawing/2014/main" id="{9ED2F72A-7C7D-244A-D2F9-71F1211CD3BD}"/>
              </a:ext>
            </a:extLst>
          </p:cNvPr>
          <p:cNvSpPr txBox="1"/>
          <p:nvPr/>
        </p:nvSpPr>
        <p:spPr>
          <a:xfrm>
            <a:off x="667238" y="2322146"/>
            <a:ext cx="3192583"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latin typeface="Aptos"/>
                <a:ea typeface="+mn-lt"/>
                <a:cs typeface="+mn-lt"/>
              </a:rPr>
              <a:t>•</a:t>
            </a:r>
            <a:r>
              <a:rPr lang="en-US" sz="2800" b="1" dirty="0">
                <a:solidFill>
                  <a:schemeClr val="bg1"/>
                </a:solidFill>
                <a:latin typeface="Aptos"/>
                <a:ea typeface="+mn-lt"/>
                <a:cs typeface="+mn-lt"/>
              </a:rPr>
              <a:t>Inclusion</a:t>
            </a:r>
            <a:r>
              <a:rPr lang="en-US" sz="1400" b="1" dirty="0">
                <a:solidFill>
                  <a:schemeClr val="bg1"/>
                </a:solidFill>
                <a:latin typeface="Aptos"/>
                <a:ea typeface="+mn-lt"/>
                <a:cs typeface="+mn-lt"/>
              </a:rPr>
              <a:t>:</a:t>
            </a:r>
            <a:r>
              <a:rPr lang="en-US" sz="1400" dirty="0">
                <a:solidFill>
                  <a:schemeClr val="bg1"/>
                </a:solidFill>
                <a:latin typeface="Aptos"/>
                <a:ea typeface="+mn-lt"/>
                <a:cs typeface="+mn-lt"/>
              </a:rPr>
              <a:t> “When it comes to activities, we try to provide something for everyone.” Making volunteering opportunities that are available to all regardless of any potential support they may need.</a:t>
            </a:r>
          </a:p>
          <a:p>
            <a:br>
              <a:rPr lang="en-US" sz="4800" dirty="0">
                <a:ea typeface="+mn-lt"/>
                <a:cs typeface="+mn-lt"/>
              </a:rPr>
            </a:br>
            <a:endParaRPr lang="en-US" sz="4800">
              <a:ea typeface="+mn-lt"/>
              <a:cs typeface="+mn-lt"/>
            </a:endParaRPr>
          </a:p>
        </p:txBody>
      </p:sp>
      <p:sp>
        <p:nvSpPr>
          <p:cNvPr id="7" name="TextBox 6">
            <a:extLst>
              <a:ext uri="{FF2B5EF4-FFF2-40B4-BE49-F238E27FC236}">
                <a16:creationId xmlns:a16="http://schemas.microsoft.com/office/drawing/2014/main" id="{21FC97F4-7369-C393-705A-EB78BF72F8A6}"/>
              </a:ext>
            </a:extLst>
          </p:cNvPr>
          <p:cNvSpPr txBox="1"/>
          <p:nvPr/>
        </p:nvSpPr>
        <p:spPr>
          <a:xfrm>
            <a:off x="555869" y="4001476"/>
            <a:ext cx="340750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ea typeface="+mn-lt"/>
                <a:cs typeface="+mn-lt"/>
              </a:rPr>
              <a:t>Diversity:</a:t>
            </a:r>
            <a:r>
              <a:rPr lang="en-US" sz="1400" dirty="0">
                <a:solidFill>
                  <a:schemeClr val="bg1"/>
                </a:solidFill>
                <a:ea typeface="+mn-lt"/>
                <a:cs typeface="+mn-lt"/>
              </a:rPr>
              <a:t> •“The people we look after all come from all different walks of life.” Involvement of migrants ensures there is diversity among volunteers and will allow the </a:t>
            </a:r>
            <a:r>
              <a:rPr lang="en-US" sz="1400" err="1">
                <a:solidFill>
                  <a:schemeClr val="bg1"/>
                </a:solidFill>
                <a:ea typeface="+mn-lt"/>
                <a:cs typeface="+mn-lt"/>
              </a:rPr>
              <a:t>orgnisation</a:t>
            </a:r>
            <a:r>
              <a:rPr lang="en-US" sz="1400" dirty="0">
                <a:solidFill>
                  <a:schemeClr val="bg1"/>
                </a:solidFill>
                <a:ea typeface="+mn-lt"/>
                <a:cs typeface="+mn-lt"/>
              </a:rPr>
              <a:t> to reflect the diversity within the larger society.  </a:t>
            </a:r>
          </a:p>
          <a:p>
            <a:endParaRPr lang="en-US" sz="1400">
              <a:solidFill>
                <a:schemeClr val="bg1"/>
              </a:solidFill>
            </a:endParaRPr>
          </a:p>
        </p:txBody>
      </p:sp>
      <p:sp>
        <p:nvSpPr>
          <p:cNvPr id="9" name="TextBox 8">
            <a:extLst>
              <a:ext uri="{FF2B5EF4-FFF2-40B4-BE49-F238E27FC236}">
                <a16:creationId xmlns:a16="http://schemas.microsoft.com/office/drawing/2014/main" id="{E2235709-07C0-599C-1012-545B93E7535B}"/>
              </a:ext>
            </a:extLst>
          </p:cNvPr>
          <p:cNvSpPr txBox="1"/>
          <p:nvPr/>
        </p:nvSpPr>
        <p:spPr>
          <a:xfrm>
            <a:off x="6424245" y="2477476"/>
            <a:ext cx="27431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ea typeface="+mn-lt"/>
                <a:cs typeface="+mn-lt"/>
              </a:rPr>
              <a:t>Equality:</a:t>
            </a:r>
            <a:r>
              <a:rPr lang="en-US" sz="1400" dirty="0">
                <a:solidFill>
                  <a:schemeClr val="bg1"/>
                </a:solidFill>
                <a:ea typeface="+mn-lt"/>
                <a:cs typeface="+mn-lt"/>
              </a:rPr>
              <a:t> “We try to meet each person’s different needs as fully as possible.” </a:t>
            </a:r>
          </a:p>
          <a:p>
            <a:endParaRPr lang="en-US" sz="1400" dirty="0">
              <a:solidFill>
                <a:schemeClr val="bg1"/>
              </a:solidFill>
            </a:endParaRPr>
          </a:p>
        </p:txBody>
      </p:sp>
      <p:sp>
        <p:nvSpPr>
          <p:cNvPr id="13" name="TextBox 12">
            <a:extLst>
              <a:ext uri="{FF2B5EF4-FFF2-40B4-BE49-F238E27FC236}">
                <a16:creationId xmlns:a16="http://schemas.microsoft.com/office/drawing/2014/main" id="{E5DA98DE-A619-2A06-5F71-4FDEF2EF665B}"/>
              </a:ext>
            </a:extLst>
          </p:cNvPr>
          <p:cNvSpPr txBox="1"/>
          <p:nvPr/>
        </p:nvSpPr>
        <p:spPr>
          <a:xfrm>
            <a:off x="6333392" y="3558931"/>
            <a:ext cx="38080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ea typeface="+mn-lt"/>
                <a:cs typeface="+mn-lt"/>
              </a:rPr>
              <a:t>Access</a:t>
            </a:r>
            <a:r>
              <a:rPr lang="en-US" sz="1400" b="1" dirty="0">
                <a:solidFill>
                  <a:schemeClr val="bg1"/>
                </a:solidFill>
                <a:ea typeface="+mn-lt"/>
                <a:cs typeface="+mn-lt"/>
              </a:rPr>
              <a:t>:</a:t>
            </a:r>
            <a:r>
              <a:rPr lang="en-US" sz="1400" dirty="0">
                <a:solidFill>
                  <a:schemeClr val="bg1"/>
                </a:solidFill>
                <a:ea typeface="+mn-lt"/>
                <a:cs typeface="+mn-lt"/>
              </a:rPr>
              <a:t> •Lack of access to education, assistive technology or accessible environments. </a:t>
            </a:r>
          </a:p>
          <a:p>
            <a:endParaRPr lang="en-US" sz="1400">
              <a:solidFill>
                <a:schemeClr val="bg1"/>
              </a:solidFill>
            </a:endParaRPr>
          </a:p>
          <a:p>
            <a:endParaRPr lang="en-US" sz="1400">
              <a:solidFill>
                <a:schemeClr val="bg1"/>
              </a:solidFill>
            </a:endParaRPr>
          </a:p>
        </p:txBody>
      </p:sp>
      <p:sp>
        <p:nvSpPr>
          <p:cNvPr id="22" name="TextBox 21">
            <a:extLst>
              <a:ext uri="{FF2B5EF4-FFF2-40B4-BE49-F238E27FC236}">
                <a16:creationId xmlns:a16="http://schemas.microsoft.com/office/drawing/2014/main" id="{466B4CDF-3314-78A2-6F21-8CAD26BEB21B}"/>
              </a:ext>
            </a:extLst>
          </p:cNvPr>
          <p:cNvSpPr txBox="1"/>
          <p:nvPr/>
        </p:nvSpPr>
        <p:spPr>
          <a:xfrm>
            <a:off x="6335345" y="4741984"/>
            <a:ext cx="36321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ea typeface="+mn-lt"/>
                <a:cs typeface="+mn-lt"/>
              </a:rPr>
              <a:t>Suggestions</a:t>
            </a:r>
            <a:r>
              <a:rPr lang="en-US" sz="1200" b="1" dirty="0">
                <a:solidFill>
                  <a:schemeClr val="bg1"/>
                </a:solidFill>
                <a:ea typeface="+mn-lt"/>
                <a:cs typeface="+mn-lt"/>
              </a:rPr>
              <a:t>: </a:t>
            </a:r>
            <a:r>
              <a:rPr lang="en-US" sz="1200" dirty="0">
                <a:solidFill>
                  <a:schemeClr val="bg1"/>
                </a:solidFill>
                <a:ea typeface="+mn-lt"/>
                <a:cs typeface="+mn-lt"/>
              </a:rPr>
              <a:t>•On suitable volunteer activities, how to communicate effectively with a person who has mobility impairment, how to keep older volunteers motivated e.g. provide feedback, regular reviews etc.</a:t>
            </a:r>
            <a:endParaRPr lang="en-US" dirty="0">
              <a:solidFill>
                <a:schemeClr val="bg1"/>
              </a:solidFill>
            </a:endParaRPr>
          </a:p>
          <a:p>
            <a:endParaRPr lang="en-US" sz="1200">
              <a:solidFill>
                <a:schemeClr val="bg1"/>
              </a:solidFill>
              <a:ea typeface="+mn-lt"/>
              <a:cs typeface="+mn-lt"/>
            </a:endParaRPr>
          </a:p>
        </p:txBody>
      </p:sp>
    </p:spTree>
    <p:extLst>
      <p:ext uri="{BB962C8B-B14F-4D97-AF65-F5344CB8AC3E}">
        <p14:creationId xmlns:p14="http://schemas.microsoft.com/office/powerpoint/2010/main" val="22637774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1CCEAFF-9028-F982-9D74-DDF12C666E26}"/>
              </a:ext>
            </a:extLst>
          </p:cNvPr>
          <p:cNvSpPr>
            <a:spLocks noGrp="1"/>
          </p:cNvSpPr>
          <p:nvPr>
            <p:ph type="title"/>
          </p:nvPr>
        </p:nvSpPr>
        <p:spPr>
          <a:xfrm>
            <a:off x="1483324" y="1545582"/>
            <a:ext cx="8780404" cy="3054105"/>
          </a:xfrm>
        </p:spPr>
        <p:txBody>
          <a:bodyPr vert="horz" lIns="91440" tIns="45720" rIns="91440" bIns="45720" rtlCol="0" anchor="b">
            <a:normAutofit fontScale="90000"/>
          </a:bodyPr>
          <a:lstStyle/>
          <a:p>
            <a:r>
              <a:rPr lang="en-US" sz="4000" b="1" u="sng" dirty="0">
                <a:solidFill>
                  <a:schemeClr val="bg1"/>
                </a:solidFill>
              </a:rPr>
              <a:t>Challenges Faced by </a:t>
            </a:r>
            <a:r>
              <a:rPr lang="en-US" sz="4000" b="1" u="sng" dirty="0" err="1">
                <a:solidFill>
                  <a:schemeClr val="bg1"/>
                </a:solidFill>
              </a:rPr>
              <a:t>organisations</a:t>
            </a:r>
            <a:br>
              <a:rPr lang="en-US" sz="4000" b="1" u="sng" dirty="0"/>
            </a:br>
            <a:br>
              <a:rPr lang="en-US" sz="4000" b="1" u="sng" dirty="0"/>
            </a:br>
            <a:r>
              <a:rPr lang="en-US" sz="2000" b="1" dirty="0">
                <a:solidFill>
                  <a:schemeClr val="bg1"/>
                </a:solidFill>
              </a:rPr>
              <a:t>1. Funding constraints</a:t>
            </a:r>
            <a:br>
              <a:rPr lang="en-US" sz="2000" b="1" dirty="0"/>
            </a:br>
            <a:r>
              <a:rPr lang="en-US" sz="2000" b="1" dirty="0">
                <a:solidFill>
                  <a:schemeClr val="bg1"/>
                </a:solidFill>
              </a:rPr>
              <a:t>2. Insufficient Time </a:t>
            </a:r>
            <a:br>
              <a:rPr lang="en-US" sz="2000" b="1" dirty="0"/>
            </a:br>
            <a:r>
              <a:rPr lang="en-US" sz="2000" b="1" dirty="0">
                <a:solidFill>
                  <a:schemeClr val="bg1"/>
                </a:solidFill>
              </a:rPr>
              <a:t>3. Resources or knowledge of the individual needs of prospective volunteers and how to manage them effectively. Etc.</a:t>
            </a:r>
            <a:br>
              <a:rPr lang="en-US" sz="2000" b="1" dirty="0"/>
            </a:br>
            <a:br>
              <a:rPr lang="en-US" sz="2000" b="1" dirty="0"/>
            </a:br>
            <a:br>
              <a:rPr lang="en-US" sz="2000" b="1" dirty="0"/>
            </a:br>
            <a:br>
              <a:rPr lang="en-US" sz="2000" b="1" dirty="0"/>
            </a:br>
            <a:r>
              <a:rPr lang="en-US" sz="2000" b="1" dirty="0">
                <a:solidFill>
                  <a:schemeClr val="bg1"/>
                </a:solidFill>
              </a:rPr>
              <a:t>Time to Plan the way forward.....</a:t>
            </a:r>
            <a:endParaRPr lang="en-US" dirty="0">
              <a:solidFill>
                <a:schemeClr val="bg1"/>
              </a:solidFill>
            </a:endParaRPr>
          </a:p>
        </p:txBody>
      </p:sp>
    </p:spTree>
    <p:extLst>
      <p:ext uri="{BB962C8B-B14F-4D97-AF65-F5344CB8AC3E}">
        <p14:creationId xmlns:p14="http://schemas.microsoft.com/office/powerpoint/2010/main" val="450031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User Network">
            <a:extLst>
              <a:ext uri="{FF2B5EF4-FFF2-40B4-BE49-F238E27FC236}">
                <a16:creationId xmlns:a16="http://schemas.microsoft.com/office/drawing/2014/main" id="{619A9495-C7B5-1E34-21B8-4D61587429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385" y="2197387"/>
            <a:ext cx="3903162" cy="3903162"/>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24B551C-7018-C72D-5EB6-BEABADE9EE06}"/>
              </a:ext>
            </a:extLst>
          </p:cNvPr>
          <p:cNvSpPr>
            <a:spLocks noGrp="1"/>
          </p:cNvSpPr>
          <p:nvPr>
            <p:ph type="title"/>
          </p:nvPr>
        </p:nvSpPr>
        <p:spPr>
          <a:xfrm>
            <a:off x="786384" y="576072"/>
            <a:ext cx="10377484" cy="1546533"/>
          </a:xfrm>
        </p:spPr>
        <p:txBody>
          <a:bodyPr anchor="t">
            <a:normAutofit/>
          </a:bodyPr>
          <a:lstStyle/>
          <a:p>
            <a:r>
              <a:rPr lang="en-US" sz="4800" dirty="0">
                <a:solidFill>
                  <a:schemeClr val="bg1"/>
                </a:solidFill>
              </a:rPr>
              <a:t>Case Study Presentation</a:t>
            </a:r>
          </a:p>
        </p:txBody>
      </p:sp>
      <p:sp>
        <p:nvSpPr>
          <p:cNvPr id="3" name="Content Placeholder 2">
            <a:extLst>
              <a:ext uri="{FF2B5EF4-FFF2-40B4-BE49-F238E27FC236}">
                <a16:creationId xmlns:a16="http://schemas.microsoft.com/office/drawing/2014/main" id="{7545C023-7EDE-C853-26DD-146246BA2AA2}"/>
              </a:ext>
            </a:extLst>
          </p:cNvPr>
          <p:cNvSpPr>
            <a:spLocks noGrp="1"/>
          </p:cNvSpPr>
          <p:nvPr>
            <p:ph idx="1"/>
          </p:nvPr>
        </p:nvSpPr>
        <p:spPr>
          <a:xfrm>
            <a:off x="4803640" y="1347464"/>
            <a:ext cx="6760765" cy="5182931"/>
          </a:xfrm>
        </p:spPr>
        <p:txBody>
          <a:bodyPr vert="horz" lIns="91440" tIns="45720" rIns="91440" bIns="45720" rtlCol="0" anchor="ctr">
            <a:noAutofit/>
          </a:bodyPr>
          <a:lstStyle/>
          <a:p>
            <a:pPr marL="0" indent="0" algn="ctr">
              <a:lnSpc>
                <a:spcPts val="1265"/>
              </a:lnSpc>
              <a:spcAft>
                <a:spcPts val="1000"/>
              </a:spcAft>
              <a:buNone/>
            </a:pPr>
            <a:r>
              <a:rPr lang="en-US" sz="1600" b="1" dirty="0">
                <a:solidFill>
                  <a:schemeClr val="bg1"/>
                </a:solidFill>
              </a:rPr>
              <a:t>By: Becca Briggs</a:t>
            </a:r>
          </a:p>
          <a:p>
            <a:pPr marL="0" indent="0" algn="ctr">
              <a:lnSpc>
                <a:spcPts val="1265"/>
              </a:lnSpc>
              <a:spcAft>
                <a:spcPts val="1000"/>
              </a:spcAft>
              <a:buNone/>
            </a:pPr>
            <a:r>
              <a:rPr lang="en-US" sz="1600" b="1" dirty="0">
                <a:solidFill>
                  <a:schemeClr val="bg1"/>
                </a:solidFill>
              </a:rPr>
              <a:t>Volunteering Support officer</a:t>
            </a:r>
          </a:p>
          <a:p>
            <a:pPr marL="0" indent="0" algn="ctr">
              <a:lnSpc>
                <a:spcPts val="1265"/>
              </a:lnSpc>
              <a:spcAft>
                <a:spcPts val="1000"/>
              </a:spcAft>
              <a:buNone/>
            </a:pPr>
            <a:r>
              <a:rPr lang="en-US" sz="1600" b="1" dirty="0">
                <a:solidFill>
                  <a:schemeClr val="bg1"/>
                </a:solidFill>
              </a:rPr>
              <a:t>Hambleton Community Action</a:t>
            </a:r>
          </a:p>
          <a:p>
            <a:pPr marL="0" indent="0">
              <a:buNone/>
            </a:pPr>
            <a:endParaRPr lang="en-US" sz="1600" dirty="0">
              <a:solidFill>
                <a:schemeClr val="bg1"/>
              </a:solidFill>
            </a:endParaRPr>
          </a:p>
        </p:txBody>
      </p:sp>
    </p:spTree>
    <p:extLst>
      <p:ext uri="{BB962C8B-B14F-4D97-AF65-F5344CB8AC3E}">
        <p14:creationId xmlns:p14="http://schemas.microsoft.com/office/powerpoint/2010/main" val="20878692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184E16-B6EE-C8FB-05D2-E59E97BADBA9}"/>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a:solidFill>
                  <a:schemeClr val="bg1"/>
                </a:solidFill>
              </a:rPr>
              <a:t>A demonstration of how the good idea toolkit will look like.</a:t>
            </a:r>
            <a:br>
              <a:rPr lang="en-US" sz="4800">
                <a:solidFill>
                  <a:schemeClr val="bg1"/>
                </a:solidFill>
              </a:rPr>
            </a:br>
            <a:br>
              <a:rPr lang="en-US" sz="4800"/>
            </a:br>
            <a:r>
              <a:rPr lang="en-US" sz="4800">
                <a:ea typeface="+mj-lt"/>
                <a:cs typeface="+mj-lt"/>
                <a:hlinkClick r:id="rId3"/>
              </a:rPr>
              <a:t>Supported Volunteering - Canva</a:t>
            </a:r>
            <a:endParaRPr lang="en-US" sz="4800" kern="1200">
              <a:ea typeface="+mj-lt"/>
              <a:cs typeface="+mj-lt"/>
            </a:endParaRPr>
          </a:p>
        </p:txBody>
      </p:sp>
    </p:spTree>
    <p:extLst>
      <p:ext uri="{BB962C8B-B14F-4D97-AF65-F5344CB8AC3E}">
        <p14:creationId xmlns:p14="http://schemas.microsoft.com/office/powerpoint/2010/main" val="251084168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c82671-add9-4f8a-b753-a678f9bf8835" xsi:nil="true"/>
    <lcf76f155ced4ddcb4097134ff3c332f xmlns="76cba944-017d-414d-9244-bb42017913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3F3C9A325BD24F9FDADA4094C1E89E" ma:contentTypeVersion="18" ma:contentTypeDescription="Create a new document." ma:contentTypeScope="" ma:versionID="9e735ab1ca4f5e2179bc14f76bdc4dc0">
  <xsd:schema xmlns:xsd="http://www.w3.org/2001/XMLSchema" xmlns:xs="http://www.w3.org/2001/XMLSchema" xmlns:p="http://schemas.microsoft.com/office/2006/metadata/properties" xmlns:ns2="76cba944-017d-414d-9244-bb4201791357" xmlns:ns3="bbc82671-add9-4f8a-b753-a678f9bf8835" targetNamespace="http://schemas.microsoft.com/office/2006/metadata/properties" ma:root="true" ma:fieldsID="87970838796c8da5dccc31925091a2e5" ns2:_="" ns3:_="">
    <xsd:import namespace="76cba944-017d-414d-9244-bb4201791357"/>
    <xsd:import namespace="bbc82671-add9-4f8a-b753-a678f9bf88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ba944-017d-414d-9244-bb4201791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29ba2d-e0c3-4415-88ac-e75ad8e70a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82671-add9-4f8a-b753-a678f9bf88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49d5c5-9b56-49a0-9352-a0f423dde737}" ma:internalName="TaxCatchAll" ma:showField="CatchAllData" ma:web="bbc82671-add9-4f8a-b753-a678f9bf88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B82F5-3089-4D80-BA41-E31D2F8FD44E}">
  <ds:schemaRefs>
    <ds:schemaRef ds:uri="76cba944-017d-414d-9244-bb4201791357"/>
    <ds:schemaRef ds:uri="bbc82671-add9-4f8a-b753-a678f9bf88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10B8EE-E851-4432-9B7B-8EEBA427444E}">
  <ds:schemaRefs>
    <ds:schemaRef ds:uri="http://schemas.microsoft.com/sharepoint/v3/contenttype/forms"/>
  </ds:schemaRefs>
</ds:datastoreItem>
</file>

<file path=customXml/itemProps3.xml><?xml version="1.0" encoding="utf-8"?>
<ds:datastoreItem xmlns:ds="http://schemas.openxmlformats.org/officeDocument/2006/customXml" ds:itemID="{A2E49830-16A8-4255-8339-338705D76490}">
  <ds:schemaRefs>
    <ds:schemaRef ds:uri="76cba944-017d-414d-9244-bb4201791357"/>
    <ds:schemaRef ds:uri="bbc82671-add9-4f8a-b753-a678f9bf88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71</TotalTime>
  <Words>887</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Microsoft Sans Serif</vt:lpstr>
      <vt:lpstr>Segoe UI</vt:lpstr>
      <vt:lpstr>Wingdings</vt:lpstr>
      <vt:lpstr>Office Theme</vt:lpstr>
      <vt:lpstr>Supported Volunteering Network Toolkit Update   North Yorkshire</vt:lpstr>
      <vt:lpstr>What is Supported Volunteering? Supported volunteering refers to projects that help to create volunteering opportunities that have specific structures and support in place to respond to individuals with support needs, who want to volunteer.</vt:lpstr>
      <vt:lpstr> Benefits of providing support to Volunteers  1. Improve connection to &amp; awareness of community &amp; social issues  2. Creating employment and long-term volunteering 3.  Offers relevant work experience, enhancing skills &amp; career prospects  4. Raises aspirations &amp; promotion of personal resilience  5. Build new skills &amp; networks  6. Gives opportunity to meet a wider range of people   7. Increased self-esteem and confidence 8. Higher levels of life satisfaction. 9. Contributes to their total wellbeing 10. Promote their independence and a sense of responsibility. 11.  A sense of self-worth and belonging to a community 12. Promoting independence and empowerment of volunteers to enjoy what they do   </vt:lpstr>
      <vt:lpstr>Benefits of the network to Members</vt:lpstr>
      <vt:lpstr>Outcomes:</vt:lpstr>
      <vt:lpstr>  What does the acronym; IDEAS stand for?      </vt:lpstr>
      <vt:lpstr>Challenges Faced by organisations  1. Funding constraints 2. Insufficient Time  3. Resources or knowledge of the individual needs of prospective volunteers and how to manage them effectively. Etc.    Time to Plan the way forward.....</vt:lpstr>
      <vt:lpstr>Case Study Presentation</vt:lpstr>
      <vt:lpstr>A demonstration of how the good idea toolkit will look like.  Supported Volunteering - Canva</vt:lpstr>
      <vt:lpstr> Discussions Questions: We are going to break into groups for 15 minutes and feedback your ideas to all.  What has worked well?  What challenges have organisations faced in hosting supported volunteers?  If you already host supported volunteers, what resources would be helpful? If you don't currently host supported volunteers, what would make it easier/more attractive for you to do so?  How would you want to access resources on supported volunteering as a one stop shop for North Yorkshire? Would you be willing to be part of a network to support other organisations?   </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Hetty Nanor</dc:creator>
  <cp:lastModifiedBy>Hetty Nanor</cp:lastModifiedBy>
  <cp:revision>63</cp:revision>
  <dcterms:created xsi:type="dcterms:W3CDTF">2024-04-18T11:14:34Z</dcterms:created>
  <dcterms:modified xsi:type="dcterms:W3CDTF">2024-05-23T09:44:05Z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0x010100CC3F3C9A325BD24F9FDADA4094C1E89E</vt:lpwstr>
  </property>
  <property fmtid="{D5CDD505-2E9C-101B-9397-08002B2CF9AE}" pid="3" name="MediaServiceImageTags">
    <vt:lpwstr/>
  </property>
</Properties>
</file>