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4" r:id="rId3"/>
    <p:sldMasterId id="2147483695" r:id="rId4"/>
  </p:sldMasterIdLst>
  <p:notesMasterIdLst>
    <p:notesMasterId r:id="rId13"/>
  </p:notesMasterIdLst>
  <p:sldIdLst>
    <p:sldId id="256" r:id="rId5"/>
    <p:sldId id="465" r:id="rId6"/>
    <p:sldId id="469" r:id="rId7"/>
    <p:sldId id="468" r:id="rId8"/>
    <p:sldId id="470" r:id="rId9"/>
    <p:sldId id="472" r:id="rId10"/>
    <p:sldId id="29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023" autoAdjust="0"/>
  </p:normalViewPr>
  <p:slideViewPr>
    <p:cSldViewPr snapToGrid="0">
      <p:cViewPr varScale="1">
        <p:scale>
          <a:sx n="45" d="100"/>
          <a:sy n="45" d="100"/>
        </p:scale>
        <p:origin x="14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1F805-DF41-4837-B93E-2B378BCFB09C}" type="datetimeFigureOut">
              <a:rPr lang="en-GB" smtClean="0"/>
              <a:t>05/09/2024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02E09-5A40-4F7E-9267-6845D7A6A9DF}" type="slidenum">
              <a:rPr lang="en-GB" smtClean="0"/>
              <a:t>‹#›</a:t>
            </a:fld>
            <a:endParaRPr lang="en-GB"/>
          </a:p>
        </p:txBody>
      </p:sp>
    </p:spTree>
    <p:extLst>
      <p:ext uri="{BB962C8B-B14F-4D97-AF65-F5344CB8AC3E}">
        <p14:creationId xmlns:p14="http://schemas.microsoft.com/office/powerpoint/2010/main" val="208437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afeguardingchildren.co.uk/professionals/procedures-practice-guidance-and-one-minute-guid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feguardingchildren.co.uk/information-for-school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afeguardingchildren.co.uk/professionals/strength-in-relationships-practice-model/" TargetMode="External"/><Relationship Id="rId4" Type="http://schemas.openxmlformats.org/officeDocument/2006/relationships/hyperlink" Target="https://www.safeguardingchildren.co.uk/professionals/procedures-practice-guidance-and-one-minute-guides/managing-allegations-against-those-who-work-or-volunteer-with-childr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mm0dj30.r.us-west-2.awstrack.me/L0/https:%2F%2Fwww.saferchildrenyork.org.uk%2F/2/01010191500f22a1-7482c26a-032d-473e-8479-a1a634416da0-000000/RWZsBTeRCAu955qOygHTI0ELo1Y=38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vmm0dj30.r.us-west-2.awstrack.me/L0/https:%2F%2Fwww.safeguardingchildren.co.uk%2F/1/01010191500f22a1-7482c26a-032d-473e-8479-a1a634416da0-000000/mcGOyIRxy2CDQNQui_s1GgGUVPg=38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the North Yorkshire Safeguarding Children Partnership LSP update for February 2024. My name is Kathryn Morrison and I am a policy and development officer in the partnership business unit. </a:t>
            </a:r>
          </a:p>
        </p:txBody>
      </p:sp>
      <p:sp>
        <p:nvSpPr>
          <p:cNvPr id="4" name="Slide Number Placeholder 3"/>
          <p:cNvSpPr>
            <a:spLocks noGrp="1"/>
          </p:cNvSpPr>
          <p:nvPr>
            <p:ph type="sldNum" sz="quarter" idx="5"/>
          </p:nvPr>
        </p:nvSpPr>
        <p:spPr/>
        <p:txBody>
          <a:bodyPr/>
          <a:lstStyle/>
          <a:p>
            <a:fld id="{32102E09-5A40-4F7E-9267-6845D7A6A9DF}" type="slidenum">
              <a:rPr lang="en-GB" smtClean="0"/>
              <a:t>1</a:t>
            </a:fld>
            <a:endParaRPr lang="en-GB"/>
          </a:p>
        </p:txBody>
      </p:sp>
    </p:spTree>
    <p:extLst>
      <p:ext uri="{BB962C8B-B14F-4D97-AF65-F5344CB8AC3E}">
        <p14:creationId xmlns:p14="http://schemas.microsoft.com/office/powerpoint/2010/main" val="361081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There continues to be monthly meetings with operational partners to look at the implementation of changes to the Working Together Document. A reminder that these need to be reported on nationally to the DFE alongside a copy of the updated Multi agency safeguarding arrangements in December 2024. </a:t>
            </a:r>
          </a:p>
          <a:p>
            <a:r>
              <a:rPr lang="en-GB" sz="800" dirty="0"/>
              <a:t>All the information in relation to the changes has been collated on the NYSCP webpage (easily accessible in the ‘about us’ drop down – to share with teams and wider workforce – this includes what WT is, why it's important in all our roles, a summary of the changes and what the changes mean in North Yorkshire and for individual practice. There are OMGs accessible for professionals and parents and carers as well as a recorded briefing of the changes. A reminder that this will all be presented in a learning event (alongside partner updates) on 4</a:t>
            </a:r>
            <a:r>
              <a:rPr lang="en-GB" sz="800" baseline="30000" dirty="0"/>
              <a:t>th</a:t>
            </a:r>
            <a:r>
              <a:rPr lang="en-GB" sz="800" dirty="0"/>
              <a:t> December. </a:t>
            </a:r>
          </a:p>
          <a:p>
            <a:r>
              <a:rPr lang="en-GB" sz="800" dirty="0"/>
              <a:t>The business unit are currently working through all the NYSCP documents (OMGs and Practice guidance) to ensure it is in line with the WT changes – at the bottom of every page now we have included the date it is reviewed so you if you have the most up to date version – a reminder to encourage partners to access the documents via the weblink rather than saving a document to their own files which could become outdated. </a:t>
            </a:r>
          </a:p>
          <a:p>
            <a:endParaRPr lang="en-GB" sz="1000" dirty="0"/>
          </a:p>
        </p:txBody>
      </p:sp>
      <p:sp>
        <p:nvSpPr>
          <p:cNvPr id="4" name="Slide Number Placeholder 3"/>
          <p:cNvSpPr>
            <a:spLocks noGrp="1"/>
          </p:cNvSpPr>
          <p:nvPr>
            <p:ph type="sldNum" sz="quarter" idx="5"/>
          </p:nvPr>
        </p:nvSpPr>
        <p:spPr/>
        <p:txBody>
          <a:bodyPr/>
          <a:lstStyle/>
          <a:p>
            <a:fld id="{75B2C2AF-BA5C-42E1-8609-E482BD1713DF}" type="slidenum">
              <a:rPr lang="en-GB" smtClean="0"/>
              <a:t>2</a:t>
            </a:fld>
            <a:endParaRPr lang="en-GB"/>
          </a:p>
        </p:txBody>
      </p:sp>
    </p:spTree>
    <p:extLst>
      <p:ext uri="{BB962C8B-B14F-4D97-AF65-F5344CB8AC3E}">
        <p14:creationId xmlns:p14="http://schemas.microsoft.com/office/powerpoint/2010/main" val="174839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already mentioned, the BY have been working through the review of all documents in light of the changes to WT – there are some where minimal changes have been made e.g. changes to reference documents, terminology </a:t>
            </a:r>
            <a:r>
              <a:rPr lang="en-GB" dirty="0" err="1"/>
              <a:t>ect</a:t>
            </a:r>
            <a:r>
              <a:rPr lang="en-GB" dirty="0"/>
              <a:t>. But there are some where more significant reviews/changes have been made. Linked above.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TriX</a:t>
            </a:r>
            <a:r>
              <a:rPr lang="en-GB" dirty="0"/>
              <a:t>: </a:t>
            </a:r>
            <a:r>
              <a:rPr lang="en-GB" sz="1800" dirty="0">
                <a:effectLst/>
                <a:latin typeface="Calibri" panose="020F0502020204030204" pitchFamily="34" charset="0"/>
                <a:ea typeface="Calibri" panose="020F0502020204030204" pitchFamily="34" charset="0"/>
                <a:cs typeface="Calibri" panose="020F0502020204030204" pitchFamily="34" charset="0"/>
              </a:rPr>
              <a:t>Partner are reminded that alongside the North Yorkshire centric practice guidance, the partnership also work with Tri X who provide national practice guidance that is relevant to North Yorkshire Practice. All of this is clearly marked on the NYSCP professionals page </a:t>
            </a:r>
            <a:r>
              <a:rPr lang="en-GB"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NYSCP (safeguardingchildren.co.uk)</a:t>
            </a:r>
            <a:r>
              <a:rPr lang="en-GB" sz="1800" dirty="0">
                <a:effectLst/>
                <a:latin typeface="Calibri" panose="020F0502020204030204" pitchFamily="34" charset="0"/>
                <a:ea typeface="Calibri" panose="020F0502020204030204" pitchFamily="34" charset="0"/>
                <a:cs typeface="Times New Roman" panose="02020603050405020304" pitchFamily="18" charset="0"/>
              </a:rPr>
              <a:t>, but can also be accessed via Tri X:</a:t>
            </a:r>
            <a:endParaRPr lang="en-GB" dirty="0"/>
          </a:p>
          <a:p>
            <a:endParaRPr lang="en-GB" dirty="0"/>
          </a:p>
        </p:txBody>
      </p:sp>
      <p:sp>
        <p:nvSpPr>
          <p:cNvPr id="4" name="Slide Number Placeholder 3"/>
          <p:cNvSpPr>
            <a:spLocks noGrp="1"/>
          </p:cNvSpPr>
          <p:nvPr>
            <p:ph type="sldNum" sz="quarter" idx="5"/>
          </p:nvPr>
        </p:nvSpPr>
        <p:spPr/>
        <p:txBody>
          <a:bodyPr/>
          <a:lstStyle/>
          <a:p>
            <a:fld id="{75B2C2AF-BA5C-42E1-8609-E482BD1713DF}" type="slidenum">
              <a:rPr lang="en-GB" smtClean="0"/>
              <a:t>3</a:t>
            </a:fld>
            <a:endParaRPr lang="en-GB"/>
          </a:p>
        </p:txBody>
      </p:sp>
    </p:spTree>
    <p:extLst>
      <p:ext uri="{BB962C8B-B14F-4D97-AF65-F5344CB8AC3E}">
        <p14:creationId xmlns:p14="http://schemas.microsoft.com/office/powerpoint/2010/main" val="187286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EH &amp; </a:t>
            </a:r>
            <a:r>
              <a:rPr lang="en-GB" b="1" dirty="0" err="1"/>
              <a:t>BYinNY</a:t>
            </a:r>
            <a:endParaRPr lang="en-GB" b="1"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Attendees showed an appetite in wanting to be involved in the consultation process, with strong attendance from colleagues across the </a:t>
            </a:r>
            <a:r>
              <a:rPr lang="en-GB" dirty="0"/>
              <a:t>three separate consultation events. There was attendance from all three statutory partners, from senior leadership to frontline practitioners as well as representatives from the education sector (early years to FE), and VCSE organisations. Events were planned at different times of the day to ensure that partners had the opportunity to attend – questions were circulated in advance of the sessions and discussions facilitated in break out groups. The events provided insight into current use of the strategies and how they are understood by practitioners as well as how they impact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partner feedback clear themes have emerged and the strategies for both </a:t>
            </a:r>
            <a:r>
              <a:rPr lang="en-GB" dirty="0" err="1"/>
              <a:t>BYinNY</a:t>
            </a:r>
            <a:r>
              <a:rPr lang="en-GB" dirty="0"/>
              <a:t> and EH are ongoing with the understanding that they will be underpinned by the feedback received and a vision to develop a trauma informed approach and way of working. The strategies will provide a framework in which practitioners can support children ,young people, and their families.  Both and all future strategies will share the same consistent language and approaches, however each with their own strategic areas of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HSB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The partnership executive has made it a strategic priority to better understand the issues surrounding Harmful Sexual Behaviour (HSB) among children and young people in North Yorkshire. An audit commissioned by the NSPCC and funded by the Community Fund from the OPFCC has been completed. The findings from this audit have been disseminated among partners and are informing the development of the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rPr>
              <a:t>The strategy is built upon the foundations of the </a:t>
            </a:r>
            <a:r>
              <a:rPr lang="en-GB" sz="1800" i="0" dirty="0">
                <a:solidFill>
                  <a:srgbClr val="000000"/>
                </a:solidFill>
                <a:effectLst/>
                <a:latin typeface="Calibri" panose="020F0502020204030204" pitchFamily="34" charset="0"/>
                <a:ea typeface="Times New Roman" panose="02020603050405020304" pitchFamily="18" charset="0"/>
              </a:rPr>
              <a:t>Being Young in North Yorkshire Strategy and follows the principals of using the same consistent language (as mentioned previously) with a focus on a partnership approach to understand sexualised behaviour in children and young people, what is developmentally appropriate and what is deemed as harmful.   Documentation and support materials will be clear in their  message that all sexualised activity requires a response; however, it needs to be understood that behaviours are part of a continuum, and the appropriate actions are required.  Support information will help practitioners with usable information and support.</a:t>
            </a:r>
            <a:endParaRPr lang="en-GB"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We are currently developing new materials for a dedicated and soon-to-be-updated specialist section of the NYSCP website, which will include a One Minute Guide linking to a support toolkit for practitioners. There is a recognition that there are increasing worries about online sexualised behaviours and how virtual and real lives can overlap becoming undisguisable for some young people.  The strategy considers this as will the actions arising from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Discussions with the steering group lead and CYPS leadership are ongoing in respect of endorsement and involvement from prof S Hackett as a critical friend and partner. With the opportunity of CFS becoming involved in a pilot scheme for a new HSB continuum. These discussions are ongoing with the CFS strategic lead (SW), CYPS leadership (MH) and Prof Hackett.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strategy is due for presentation at the Executive board in early 2025.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1" dirty="0"/>
          </a:p>
          <a:p>
            <a:endParaRPr lang="en-GB" dirty="0"/>
          </a:p>
          <a:p>
            <a:endParaRPr lang="en-GB" dirty="0"/>
          </a:p>
        </p:txBody>
      </p:sp>
      <p:sp>
        <p:nvSpPr>
          <p:cNvPr id="4" name="Slide Number Placeholder 3"/>
          <p:cNvSpPr>
            <a:spLocks noGrp="1"/>
          </p:cNvSpPr>
          <p:nvPr>
            <p:ph type="sldNum" sz="quarter" idx="5"/>
          </p:nvPr>
        </p:nvSpPr>
        <p:spPr/>
        <p:txBody>
          <a:bodyPr/>
          <a:lstStyle/>
          <a:p>
            <a:fld id="{75B2C2AF-BA5C-42E1-8609-E482BD1713DF}" type="slidenum">
              <a:rPr lang="en-GB" smtClean="0"/>
              <a:t>4</a:t>
            </a:fld>
            <a:endParaRPr lang="en-GB"/>
          </a:p>
        </p:txBody>
      </p:sp>
    </p:spTree>
    <p:extLst>
      <p:ext uri="{BB962C8B-B14F-4D97-AF65-F5344CB8AC3E}">
        <p14:creationId xmlns:p14="http://schemas.microsoft.com/office/powerpoint/2010/main" val="327289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Website updates: Link to walk through of website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Over the summer period the business unit have taken time to review the content and structure of the NYSCP website and have made changes to improve accessibility and navigation across the site.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i="1" dirty="0">
                <a:effectLst/>
                <a:latin typeface="Calibri" panose="020F0502020204030204" pitchFamily="34" charset="0"/>
                <a:ea typeface="Calibri" panose="020F0502020204030204" pitchFamily="34" charset="0"/>
                <a:cs typeface="Calibri" panose="020F0502020204030204" pitchFamily="34" charset="0"/>
              </a:rPr>
              <a:t>Homepage: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homepage has been simplified with clear entry links for professionals, children and young people, parents and carers and community members. Quick links to useful forms have also been added to the homepage for ease. </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An additional page has been added with information for Schools and Early Years Professionals </a:t>
            </a:r>
            <a:r>
              <a:rPr lang="en-GB"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NYSCP (safeguardingchildren.co.uk)</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 consolidation of all LADO resources has also been added to the drop-down menu for ease of access. </a:t>
            </a:r>
            <a:r>
              <a:rPr lang="en-GB"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NYSCP (safeguardingchildren.co.uk)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Strength in Relationships Practice Model page has all been reviewed. </a:t>
            </a:r>
            <a:r>
              <a:rPr lang="en-GB"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NYSCP (safeguardingchildren.co.uk)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i="1" dirty="0">
                <a:effectLst/>
                <a:latin typeface="Calibri" panose="020F0502020204030204" pitchFamily="34" charset="0"/>
                <a:ea typeface="Calibri" panose="020F0502020204030204" pitchFamily="34" charset="0"/>
                <a:cs typeface="Calibri" panose="020F0502020204030204" pitchFamily="34" charset="0"/>
              </a:rPr>
              <a:t>Children &amp; Young People Page: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information has been consolidated to one, easy access, page for children and young people with clear topics and links to keeping safe.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This page will be reviewed by the OPFCC Youth Forum in September 2024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i="1" dirty="0">
                <a:effectLst/>
                <a:latin typeface="Calibri" panose="020F0502020204030204" pitchFamily="34" charset="0"/>
                <a:ea typeface="Calibri" panose="020F0502020204030204" pitchFamily="34" charset="0"/>
                <a:cs typeface="Calibri" panose="020F0502020204030204" pitchFamily="34" charset="0"/>
              </a:rPr>
              <a:t>Parents and Carers Page: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All information has been consolidated onto one page with clear links to further support or information around key safeguarding areas.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This page will be reviewed by the CFS parents with lived experience group in September 2024.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i="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i="1" dirty="0">
                <a:effectLst/>
                <a:latin typeface="Calibri" panose="020F0502020204030204" pitchFamily="34" charset="0"/>
                <a:ea typeface="Calibri" panose="020F0502020204030204" pitchFamily="34" charset="0"/>
                <a:cs typeface="Calibri" panose="020F0502020204030204" pitchFamily="34" charset="0"/>
              </a:rPr>
              <a:t>Communities Page: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is a new page with key information for communities in relation to safeguarding children.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i="1"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n-GB" sz="1800" b="1" i="1" dirty="0">
                <a:effectLst/>
                <a:latin typeface="Calibri" panose="020F0502020204030204" pitchFamily="34" charset="0"/>
                <a:ea typeface="Calibri" panose="020F0502020204030204" pitchFamily="34" charset="0"/>
                <a:cs typeface="Calibri" panose="020F0502020204030204" pitchFamily="34" charset="0"/>
              </a:rPr>
              <a:t>Welcome feedback – any further information e.g. links to communities pages.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5B2C2AF-BA5C-42E1-8609-E482BD1713DF}" type="slidenum">
              <a:rPr lang="en-GB" smtClean="0"/>
              <a:t>5</a:t>
            </a:fld>
            <a:endParaRPr lang="en-GB"/>
          </a:p>
        </p:txBody>
      </p:sp>
    </p:spTree>
    <p:extLst>
      <p:ext uri="{BB962C8B-B14F-4D97-AF65-F5344CB8AC3E}">
        <p14:creationId xmlns:p14="http://schemas.microsoft.com/office/powerpoint/2010/main" val="132488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205CAA"/>
                </a:solidFill>
                <a:effectLst/>
                <a:latin typeface="Lato" panose="020F0502020204030203" pitchFamily="34" charset="0"/>
                <a:hlinkClick r:id="rId3"/>
              </a:rPr>
              <a:t>York</a:t>
            </a:r>
            <a:r>
              <a:rPr lang="en-GB" b="0" i="0" dirty="0">
                <a:solidFill>
                  <a:srgbClr val="535353"/>
                </a:solidFill>
                <a:effectLst/>
                <a:latin typeface="Lato" panose="020F0502020204030203" pitchFamily="34" charset="0"/>
              </a:rPr>
              <a:t> and </a:t>
            </a:r>
            <a:r>
              <a:rPr lang="en-GB" b="0" i="0" u="none" strike="noStrike" dirty="0">
                <a:solidFill>
                  <a:srgbClr val="205CAA"/>
                </a:solidFill>
                <a:effectLst/>
                <a:latin typeface="Lato" panose="020F0502020204030203" pitchFamily="34" charset="0"/>
                <a:hlinkClick r:id="rId4"/>
              </a:rPr>
              <a:t>North Yorkshire’s</a:t>
            </a:r>
            <a:r>
              <a:rPr lang="en-GB" b="0" i="0" dirty="0">
                <a:solidFill>
                  <a:srgbClr val="535353"/>
                </a:solidFill>
                <a:effectLst/>
                <a:latin typeface="Lato" panose="020F0502020204030203" pitchFamily="34" charset="0"/>
              </a:rPr>
              <a:t> safeguarding partnerships are raising awareness of who’s in charge when you’ve had drink or drugs?</a:t>
            </a:r>
          </a:p>
          <a:p>
            <a:pPr algn="l"/>
            <a:r>
              <a:rPr lang="en-GB" b="0" i="0" dirty="0">
                <a:solidFill>
                  <a:srgbClr val="535353"/>
                </a:solidFill>
                <a:effectLst/>
                <a:latin typeface="Lato" panose="020F0502020204030203" pitchFamily="34" charset="0"/>
              </a:rPr>
              <a:t>In 2020, 80 pedestrians were killed or seriously injured by drink drivers. 20 children (0-15) were killed or seriously injured by drink drivers that year.</a:t>
            </a:r>
          </a:p>
          <a:p>
            <a:pPr algn="l"/>
            <a:r>
              <a:rPr lang="en-GB" b="0" i="0" dirty="0">
                <a:solidFill>
                  <a:srgbClr val="535353"/>
                </a:solidFill>
                <a:effectLst/>
                <a:latin typeface="Lato" panose="020F0502020204030203" pitchFamily="34" charset="0"/>
              </a:rPr>
              <a:t>The campaign also highlights safe sleeping and the affects that alcohol and drugs have on your body and how drinking alcohol and drug use may make you less aware of your child’s needs.</a:t>
            </a:r>
          </a:p>
          <a:p>
            <a:pPr algn="l"/>
            <a:r>
              <a:rPr lang="en-GB" b="0" i="0" dirty="0">
                <a:solidFill>
                  <a:srgbClr val="535353"/>
                </a:solidFill>
                <a:effectLst/>
                <a:latin typeface="Lato" panose="020F0502020204030203" pitchFamily="34" charset="0"/>
              </a:rPr>
              <a:t>Below are images and text that can be shared via social media platforms:</a:t>
            </a:r>
          </a:p>
          <a:p>
            <a:endParaRPr lang="en-GB" dirty="0"/>
          </a:p>
        </p:txBody>
      </p:sp>
      <p:sp>
        <p:nvSpPr>
          <p:cNvPr id="4" name="Slide Number Placeholder 3"/>
          <p:cNvSpPr>
            <a:spLocks noGrp="1"/>
          </p:cNvSpPr>
          <p:nvPr>
            <p:ph type="sldNum" sz="quarter" idx="5"/>
          </p:nvPr>
        </p:nvSpPr>
        <p:spPr/>
        <p:txBody>
          <a:bodyPr/>
          <a:lstStyle/>
          <a:p>
            <a:fld id="{75B2C2AF-BA5C-42E1-8609-E482BD1713DF}" type="slidenum">
              <a:rPr lang="en-GB" smtClean="0"/>
              <a:t>6</a:t>
            </a:fld>
            <a:endParaRPr lang="en-GB"/>
          </a:p>
        </p:txBody>
      </p:sp>
    </p:spTree>
    <p:extLst>
      <p:ext uri="{BB962C8B-B14F-4D97-AF65-F5344CB8AC3E}">
        <p14:creationId xmlns:p14="http://schemas.microsoft.com/office/powerpoint/2010/main" val="175315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to partners that you can access all of our procedures, practice guidance and one minute guides on our website and I've added the QR for you to scan for convenience. We know it can be hard to hold all the safeguarding information, but its key to remember that if you do want to find out more about a particular topic or theme the relevant and up to date e guidance will be available to you here. </a:t>
            </a:r>
          </a:p>
          <a:p>
            <a:endParaRPr lang="en-GB" dirty="0"/>
          </a:p>
          <a:p>
            <a:r>
              <a:rPr lang="en-GB" dirty="0"/>
              <a:t>Similarly, I've added a link to our Training page where you can access information about all upcoming training courses available to partners. </a:t>
            </a:r>
          </a:p>
          <a:p>
            <a:r>
              <a:rPr lang="en-GB" dirty="0"/>
              <a:t>A reminder that all the masterclasses are also recorded and available on our YouTube channel for you to watch back. </a:t>
            </a:r>
          </a:p>
          <a:p>
            <a:r>
              <a:rPr lang="en-GB" dirty="0"/>
              <a:t>We are in the process of planning our schedule of masterclasses for the rest of 2025 so if partners have anything they would like to see please get in touch. </a:t>
            </a:r>
          </a:p>
          <a:p>
            <a:r>
              <a:rPr lang="en-GB" dirty="0"/>
              <a:t>* Just a note – are moving away from calling the sessions “masterclasses” so if you are struggling to find the course vis NYES – search for NYSCP and they all come up. </a:t>
            </a:r>
          </a:p>
          <a:p>
            <a:endParaRPr lang="en-GB" dirty="0"/>
          </a:p>
        </p:txBody>
      </p:sp>
      <p:sp>
        <p:nvSpPr>
          <p:cNvPr id="4" name="Slide Number Placeholder 3"/>
          <p:cNvSpPr>
            <a:spLocks noGrp="1"/>
          </p:cNvSpPr>
          <p:nvPr>
            <p:ph type="sldNum" sz="quarter" idx="5"/>
          </p:nvPr>
        </p:nvSpPr>
        <p:spPr/>
        <p:txBody>
          <a:bodyPr/>
          <a:lstStyle/>
          <a:p>
            <a:fld id="{32102E09-5A40-4F7E-9267-6845D7A6A9DF}" type="slidenum">
              <a:rPr lang="en-GB" smtClean="0"/>
              <a:t>7</a:t>
            </a:fld>
            <a:endParaRPr lang="en-GB"/>
          </a:p>
        </p:txBody>
      </p:sp>
    </p:spTree>
    <p:extLst>
      <p:ext uri="{BB962C8B-B14F-4D97-AF65-F5344CB8AC3E}">
        <p14:creationId xmlns:p14="http://schemas.microsoft.com/office/powerpoint/2010/main" val="1412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to partners of all our key links including our social media channels, YouTube page and how you can access podcasts. </a:t>
            </a:r>
            <a:r>
              <a:rPr lang="en-GB" dirty="0" err="1"/>
              <a:t>Ive</a:t>
            </a:r>
            <a:r>
              <a:rPr lang="en-GB" dirty="0"/>
              <a:t> also included a QR code to scan to sign up to our monthly e-bulletin where we share key safeguarding updates with partners. For example in January we focused on online safety and shared key ways for partners to support children to stay safe online – especially as a lot of young people may have received new devices over the Christmas period. </a:t>
            </a:r>
          </a:p>
          <a:p>
            <a:endParaRPr lang="en-GB" dirty="0"/>
          </a:p>
          <a:p>
            <a:r>
              <a:rPr lang="en-GB" dirty="0"/>
              <a:t>Please as always continue to share key information across your teams and networks and get in touch with us if there is any further information we can provide you with. </a:t>
            </a:r>
          </a:p>
        </p:txBody>
      </p:sp>
      <p:sp>
        <p:nvSpPr>
          <p:cNvPr id="4" name="Slide Number Placeholder 3"/>
          <p:cNvSpPr>
            <a:spLocks noGrp="1"/>
          </p:cNvSpPr>
          <p:nvPr>
            <p:ph type="sldNum" sz="quarter" idx="5"/>
          </p:nvPr>
        </p:nvSpPr>
        <p:spPr/>
        <p:txBody>
          <a:bodyPr/>
          <a:lstStyle/>
          <a:p>
            <a:fld id="{32102E09-5A40-4F7E-9267-6845D7A6A9DF}" type="slidenum">
              <a:rPr lang="en-GB" smtClean="0"/>
              <a:t>8</a:t>
            </a:fld>
            <a:endParaRPr lang="en-GB"/>
          </a:p>
        </p:txBody>
      </p:sp>
    </p:spTree>
    <p:extLst>
      <p:ext uri="{BB962C8B-B14F-4D97-AF65-F5344CB8AC3E}">
        <p14:creationId xmlns:p14="http://schemas.microsoft.com/office/powerpoint/2010/main" val="16646027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7"/>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23204" y="168928"/>
            <a:ext cx="4545590" cy="991657"/>
          </a:xfrm>
          <a:prstGeom prst="rect">
            <a:avLst/>
          </a:prstGeom>
        </p:spPr>
      </p:pic>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83347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342901" y="4860310"/>
            <a:ext cx="11518900" cy="553998"/>
          </a:xfrm>
          <a:prstGeom prst="rect">
            <a:avLst/>
          </a:prstGeom>
        </p:spPr>
        <p:txBody>
          <a:bodyPr>
            <a:spAutoFit/>
          </a:bodyPr>
          <a:lstStyle>
            <a:lvl1pPr algn="ctr">
              <a:defRPr sz="3000" b="1">
                <a:solidFill>
                  <a:srgbClr val="144D8E"/>
                </a:solidFill>
                <a:latin typeface="Arial" panose="020B0604020202020204" pitchFamily="34" charset="0"/>
                <a:cs typeface="Arial" panose="020B0604020202020204" pitchFamily="34" charset="0"/>
              </a:defRPr>
            </a:lvl1pPr>
          </a:lstStyle>
          <a:p>
            <a:pPr lvl="0"/>
            <a:r>
              <a:rPr lang="en-US" altLang="en-US" noProof="0" dirty="0"/>
              <a:t>Click to edit title</a:t>
            </a:r>
          </a:p>
        </p:txBody>
      </p:sp>
    </p:spTree>
    <p:extLst>
      <p:ext uri="{BB962C8B-B14F-4D97-AF65-F5344CB8AC3E}">
        <p14:creationId xmlns:p14="http://schemas.microsoft.com/office/powerpoint/2010/main" val="3193054742"/>
      </p:ext>
    </p:extLst>
  </p:cSld>
  <p:clrMapOvr>
    <a:masterClrMapping/>
  </p:clrMapOvr>
  <p:extLst>
    <p:ext uri="{DCECCB84-F9BA-43D5-87BE-67443E8EF086}">
      <p15:sldGuideLst xmlns:p15="http://schemas.microsoft.com/office/powerpoint/2012/main">
        <p15:guide id="1" orient="horz" pos="2160">
          <p15:clr>
            <a:srgbClr val="FBAE40"/>
          </p15:clr>
        </p15:guide>
        <p15:guide id="2" pos="2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2"/>
          <p:cNvSpPr>
            <a:spLocks noGrp="1" noChangeArrowheads="1"/>
          </p:cNvSpPr>
          <p:nvPr>
            <p:ph type="ctrTitle" hasCustomPrompt="1"/>
          </p:nvPr>
        </p:nvSpPr>
        <p:spPr>
          <a:xfrm>
            <a:off x="355721" y="2137207"/>
            <a:ext cx="11506077" cy="553998"/>
          </a:xfrm>
          <a:prstGeom prst="rect">
            <a:avLst/>
          </a:prstGeom>
        </p:spPr>
        <p:txBody>
          <a:bodyPr>
            <a:spAutoFit/>
          </a:bodyPr>
          <a:lstStyle>
            <a:lvl1pPr>
              <a:defRPr sz="3000" b="0">
                <a:solidFill>
                  <a:srgbClr val="144D8E"/>
                </a:solidFill>
                <a:latin typeface="Arial" panose="020B0604020202020204" pitchFamily="34" charset="0"/>
                <a:cs typeface="Arial" panose="020B0604020202020204" pitchFamily="34" charset="0"/>
              </a:defRPr>
            </a:lvl1pPr>
          </a:lstStyle>
          <a:p>
            <a:pPr lvl="0"/>
            <a:r>
              <a:rPr lang="en-US" altLang="en-US" noProof="0" dirty="0"/>
              <a:t>Click to edit main title</a:t>
            </a:r>
          </a:p>
        </p:txBody>
      </p:sp>
      <p:sp>
        <p:nvSpPr>
          <p:cNvPr id="14" name="Rectangle 3"/>
          <p:cNvSpPr>
            <a:spLocks noGrp="1" noChangeArrowheads="1"/>
          </p:cNvSpPr>
          <p:nvPr>
            <p:ph type="subTitle" idx="1" hasCustomPrompt="1"/>
          </p:nvPr>
        </p:nvSpPr>
        <p:spPr>
          <a:xfrm>
            <a:off x="355720" y="2857499"/>
            <a:ext cx="11506079" cy="369332"/>
          </a:xfrm>
          <a:prstGeom prst="rect">
            <a:avLst/>
          </a:prstGeom>
        </p:spPr>
        <p:txBody>
          <a:bodyPr>
            <a:spAutoFit/>
          </a:bodyPr>
          <a:lstStyle>
            <a:lvl1pPr marL="257175" marR="0" indent="-257175" algn="just" defTabSz="685800" rtl="0" eaLnBrk="1" fontAlgn="base" latinLnBrk="0" hangingPunct="1">
              <a:lnSpc>
                <a:spcPct val="100000"/>
              </a:lnSpc>
              <a:spcBef>
                <a:spcPct val="20000"/>
              </a:spcBef>
              <a:spcAft>
                <a:spcPct val="0"/>
              </a:spcAft>
              <a:buClr>
                <a:srgbClr val="2C4592"/>
              </a:buClr>
              <a:buSzPct val="50000"/>
              <a:buFont typeface="Wingdings" pitchFamily="2" charset="2"/>
              <a:buNone/>
              <a:tabLst/>
              <a:defRPr kumimoji="0" lang="en-GB" altLang="en-US" sz="1800" b="0" i="0" u="none" strike="noStrike" kern="1200" cap="none" spc="0" normalizeH="0" baseline="0" noProof="0">
                <a:ln>
                  <a:noFill/>
                </a:ln>
                <a:solidFill>
                  <a:srgbClr val="000000"/>
                </a:solidFill>
                <a:effectLst/>
                <a:uLnTx/>
                <a:uFillTx/>
                <a:latin typeface="Arial"/>
              </a:defRPr>
            </a:lvl1pPr>
            <a:lvl2pPr marL="557213" marR="0" indent="-214313" algn="just" defTabSz="685800" rtl="0" eaLnBrk="1" fontAlgn="base" latinLnBrk="0" hangingPunct="1">
              <a:lnSpc>
                <a:spcPct val="100000"/>
              </a:lnSpc>
              <a:spcBef>
                <a:spcPct val="20000"/>
              </a:spcBef>
              <a:spcAft>
                <a:spcPct val="0"/>
              </a:spcAft>
              <a:buClr>
                <a:srgbClr val="2C4592"/>
              </a:buClr>
              <a:buSzPct val="50000"/>
              <a:buFont typeface="Wingdings" pitchFamily="2" charset="2"/>
              <a:buChar char="l"/>
              <a:tabLst/>
              <a:defRPr/>
            </a:lvl2pPr>
          </a:lstStyle>
          <a:p>
            <a:pPr lvl="0"/>
            <a:r>
              <a:rPr lang="en-US" altLang="en-US" noProof="0" dirty="0"/>
              <a:t>Click to edit subtitle</a:t>
            </a:r>
            <a:endParaRPr kumimoji="0" lang="en-GB" altLang="en-US" sz="1050" b="0" i="0" u="none" strike="noStrike" kern="1200" cap="none" spc="0" normalizeH="0" baseline="0" noProof="0" dirty="0">
              <a:ln>
                <a:noFill/>
              </a:ln>
              <a:solidFill>
                <a:srgbClr val="000000"/>
              </a:solidFill>
              <a:effectLst/>
              <a:uLnTx/>
              <a:uFillTx/>
              <a:latin typeface="+mn-lt"/>
              <a:ea typeface="+mn-ea"/>
              <a:cs typeface="+mn-cs"/>
            </a:endParaRPr>
          </a:p>
        </p:txBody>
      </p:sp>
      <p:sp>
        <p:nvSpPr>
          <p:cNvPr id="3" name="Text Placeholder 2"/>
          <p:cNvSpPr>
            <a:spLocks noGrp="1"/>
          </p:cNvSpPr>
          <p:nvPr>
            <p:ph type="body" sz="quarter" idx="10" hasCustomPrompt="1"/>
          </p:nvPr>
        </p:nvSpPr>
        <p:spPr>
          <a:xfrm>
            <a:off x="355600" y="3482985"/>
            <a:ext cx="11506200" cy="892552"/>
          </a:xfrm>
          <a:prstGeom prst="rect">
            <a:avLst/>
          </a:prstGeom>
        </p:spPr>
        <p:txBody>
          <a:bodyPr>
            <a:spAutoFit/>
          </a:bodyPr>
          <a:lstStyle>
            <a:lvl1pPr marL="0" indent="0">
              <a:buNone/>
              <a:defRPr sz="1600"/>
            </a:lvl1pPr>
            <a:lvl2pPr>
              <a:defRPr sz="1600"/>
            </a:lvl2pPr>
            <a:lvl3pPr>
              <a:defRPr sz="1400"/>
            </a:lvl3pPr>
          </a:lstStyle>
          <a:p>
            <a:pPr lvl="0"/>
            <a:r>
              <a:rPr lang="en-US" dirty="0"/>
              <a:t>Click to edit body text</a:t>
            </a:r>
          </a:p>
          <a:p>
            <a:pPr lvl="1"/>
            <a:r>
              <a:rPr lang="en-US" dirty="0"/>
              <a:t>Second level</a:t>
            </a:r>
          </a:p>
          <a:p>
            <a:pPr lvl="2"/>
            <a:r>
              <a:rPr lang="en-US" dirty="0"/>
              <a:t>Third level</a:t>
            </a:r>
          </a:p>
        </p:txBody>
      </p:sp>
    </p:spTree>
    <p:extLst>
      <p:ext uri="{BB962C8B-B14F-4D97-AF65-F5344CB8AC3E}">
        <p14:creationId xmlns:p14="http://schemas.microsoft.com/office/powerpoint/2010/main" val="948856115"/>
      </p:ext>
    </p:extLst>
  </p:cSld>
  <p:clrMapOvr>
    <a:masterClrMapping/>
  </p:clrMapOvr>
  <p:extLst>
    <p:ext uri="{DCECCB84-F9BA-43D5-87BE-67443E8EF086}">
      <p15:sldGuideLst xmlns:p15="http://schemas.microsoft.com/office/powerpoint/2012/main">
        <p15:guide id="2" pos="2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7"/>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204" y="168928"/>
            <a:ext cx="4545590" cy="991657"/>
          </a:xfrm>
          <a:prstGeom prst="rect">
            <a:avLst/>
          </a:prstGeom>
        </p:spPr>
      </p:pic>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45983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421234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Rectangle 14"/>
          <p:cNvSpPr/>
          <p:nvPr/>
        </p:nvSpPr>
        <p:spPr>
          <a:xfrm>
            <a:off x="1"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7"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9"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4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3633238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2043038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1377287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205220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76093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4"/>
          </p:nvPr>
        </p:nvSpPr>
        <p:spPr>
          <a:xfrm>
            <a:off x="4673600" y="6519610"/>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418134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39617"/>
          <a:stretch/>
        </p:blipFill>
        <p:spPr>
          <a:xfrm>
            <a:off x="1" y="-1786"/>
            <a:ext cx="12200708" cy="1428934"/>
          </a:xfrm>
          <a:prstGeom prst="rect">
            <a:avLst/>
          </a:prstGeom>
        </p:spPr>
      </p:pic>
    </p:spTree>
    <p:extLst>
      <p:ext uri="{BB962C8B-B14F-4D97-AF65-F5344CB8AC3E}">
        <p14:creationId xmlns:p14="http://schemas.microsoft.com/office/powerpoint/2010/main" val="3093180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1403486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434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7"/>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204" y="168928"/>
            <a:ext cx="4545590" cy="991657"/>
          </a:xfrm>
          <a:prstGeom prst="rect">
            <a:avLst/>
          </a:prstGeom>
        </p:spPr>
      </p:pic>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461219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3718732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Rectangle 14"/>
          <p:cNvSpPr/>
          <p:nvPr userDrawn="1"/>
        </p:nvSpPr>
        <p:spPr>
          <a:xfrm>
            <a:off x="1"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7"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9"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4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3862685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707602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42751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208751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46705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Rectangle 14"/>
          <p:cNvSpPr/>
          <p:nvPr/>
        </p:nvSpPr>
        <p:spPr>
          <a:xfrm>
            <a:off x="1"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7"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9"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artisticCrisscrossEtching/>
                    </a14:imgEffect>
                    <a14:imgEffect>
                      <a14:sharpenSoften amount="-30000"/>
                    </a14:imgEffect>
                    <a14:imgEffect>
                      <a14:brightnessContrast bright="6000" contrast="-7000"/>
                    </a14:imgEffect>
                  </a14:imgLayer>
                </a14:imgProps>
              </a:ext>
            </a:extLst>
          </a:blip>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4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3560664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39617"/>
          <a:stretch/>
        </p:blipFill>
        <p:spPr>
          <a:xfrm>
            <a:off x="1" y="-1786"/>
            <a:ext cx="12200708" cy="1428934"/>
          </a:xfrm>
          <a:prstGeom prst="rect">
            <a:avLst/>
          </a:prstGeom>
        </p:spPr>
      </p:pic>
    </p:spTree>
    <p:extLst>
      <p:ext uri="{BB962C8B-B14F-4D97-AF65-F5344CB8AC3E}">
        <p14:creationId xmlns:p14="http://schemas.microsoft.com/office/powerpoint/2010/main" val="3211549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userDrawn="1"/>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28361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9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9"/>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23205" y="168930"/>
            <a:ext cx="4545591" cy="991657"/>
          </a:xfrm>
          <a:prstGeom prst="rect">
            <a:avLst/>
          </a:prstGeom>
        </p:spPr>
      </p:pic>
      <p:sp>
        <p:nvSpPr>
          <p:cNvPr id="6"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916349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02363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15" name="Rectangle 14"/>
          <p:cNvSpPr/>
          <p:nvPr/>
        </p:nvSpPr>
        <p:spPr>
          <a:xfrm>
            <a:off x="2"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17" name="Slide Number Placeholder 5"/>
          <p:cNvSpPr txBox="1">
            <a:spLocks/>
          </p:cNvSpPr>
          <p:nvPr/>
        </p:nvSpPr>
        <p:spPr>
          <a:xfrm>
            <a:off x="923563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50" b="0" dirty="0">
                <a:solidFill>
                  <a:schemeClr val="bg1"/>
                </a:solidFill>
                <a:latin typeface="Arial Black" panose="020B0A04020102020204" pitchFamily="34" charset="0"/>
              </a:rPr>
              <a:t>Follow us on Twitter</a:t>
            </a:r>
            <a:r>
              <a:rPr lang="en-GB" sz="750" b="0" baseline="0" dirty="0">
                <a:solidFill>
                  <a:schemeClr val="bg1"/>
                </a:solidFill>
                <a:latin typeface="Arial Black" panose="020B0A04020102020204" pitchFamily="34" charset="0"/>
              </a:rPr>
              <a:t> </a:t>
            </a:r>
            <a:r>
              <a:rPr lang="en-GB" sz="750"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2" y="6531759"/>
            <a:ext cx="243635" cy="243635"/>
          </a:xfrm>
          <a:prstGeom prst="rect">
            <a:avLst/>
          </a:prstGeom>
        </p:spPr>
      </p:pic>
      <p:sp>
        <p:nvSpPr>
          <p:cNvPr id="19" name="Slide Number Placeholder 5"/>
          <p:cNvSpPr txBox="1">
            <a:spLocks/>
          </p:cNvSpPr>
          <p:nvPr/>
        </p:nvSpPr>
        <p:spPr>
          <a:xfrm>
            <a:off x="11157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50"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3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3292926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3098501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2889928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632333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80107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554452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39617"/>
          <a:stretch/>
        </p:blipFill>
        <p:spPr>
          <a:xfrm>
            <a:off x="2" y="-1786"/>
            <a:ext cx="12200708" cy="1428934"/>
          </a:xfrm>
          <a:prstGeom prst="rect">
            <a:avLst/>
          </a:prstGeom>
        </p:spPr>
      </p:pic>
    </p:spTree>
    <p:extLst>
      <p:ext uri="{BB962C8B-B14F-4D97-AF65-F5344CB8AC3E}">
        <p14:creationId xmlns:p14="http://schemas.microsoft.com/office/powerpoint/2010/main" val="4019847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6" name="Slide Number Placeholder 5"/>
          <p:cNvSpPr txBox="1">
            <a:spLocks/>
          </p:cNvSpPr>
          <p:nvPr/>
        </p:nvSpPr>
        <p:spPr>
          <a:xfrm>
            <a:off x="923563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50" b="0" dirty="0">
                <a:solidFill>
                  <a:schemeClr val="bg1"/>
                </a:solidFill>
                <a:latin typeface="Arial Black" panose="020B0A04020102020204" pitchFamily="34" charset="0"/>
              </a:rPr>
              <a:t>Follow us on Twitter</a:t>
            </a:r>
            <a:r>
              <a:rPr lang="en-GB" sz="750" b="0" baseline="0" dirty="0">
                <a:solidFill>
                  <a:schemeClr val="bg1"/>
                </a:solidFill>
                <a:latin typeface="Arial Black" panose="020B0A04020102020204" pitchFamily="34" charset="0"/>
              </a:rPr>
              <a:t> </a:t>
            </a:r>
            <a:r>
              <a:rPr lang="en-GB" sz="750"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2" y="6531759"/>
            <a:ext cx="243635" cy="243635"/>
          </a:xfrm>
          <a:prstGeom prst="rect">
            <a:avLst/>
          </a:prstGeom>
        </p:spPr>
      </p:pic>
      <p:sp>
        <p:nvSpPr>
          <p:cNvPr id="8" name="Slide Number Placeholder 5"/>
          <p:cNvSpPr txBox="1">
            <a:spLocks/>
          </p:cNvSpPr>
          <p:nvPr/>
        </p:nvSpPr>
        <p:spPr>
          <a:xfrm>
            <a:off x="11157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50"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09136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32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345995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38955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253573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a14:imgEffect>
                    <a14:imgEffect>
                      <a14:sharpenSoften amount="-30000"/>
                    </a14:imgEffect>
                    <a14:imgEffect>
                      <a14:brightnessContrast bright="6000" contrast="-7000"/>
                    </a14:imgEffect>
                  </a14:imgLayer>
                </a14:imgProps>
              </a:ext>
            </a:extLst>
          </a:blip>
          <a:srcRect l="-1" r="39617"/>
          <a:stretch/>
        </p:blipFill>
        <p:spPr>
          <a:xfrm>
            <a:off x="1" y="-1786"/>
            <a:ext cx="12200708" cy="1428934"/>
          </a:xfrm>
          <a:prstGeom prst="rect">
            <a:avLst/>
          </a:prstGeom>
        </p:spPr>
      </p:pic>
    </p:spTree>
    <p:extLst>
      <p:ext uri="{BB962C8B-B14F-4D97-AF65-F5344CB8AC3E}">
        <p14:creationId xmlns:p14="http://schemas.microsoft.com/office/powerpoint/2010/main" val="93030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25185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7.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4">
            <a:extLst>
              <a:ext uri="{BEBA8EAE-BF5A-486C-A8C5-ECC9F3942E4B}">
                <a14:imgProps xmlns:a14="http://schemas.microsoft.com/office/drawing/2010/main">
                  <a14:imgLayer r:embed="rId15">
                    <a14:imgEffect>
                      <a14:artisticCrisscrossEtching/>
                    </a14:imgEffect>
                    <a14:imgEffect>
                      <a14:sharpenSoften amount="-30000"/>
                    </a14:imgEffect>
                    <a14:imgEffect>
                      <a14:brightnessContrast contrast="20000"/>
                    </a14:imgEffect>
                  </a14:imgLayer>
                </a14:imgProps>
              </a:ext>
            </a:extLst>
          </a:blip>
          <a:srcRect l="-1" r="39617"/>
          <a:stretch/>
        </p:blipFill>
        <p:spPr>
          <a:xfrm>
            <a:off x="-8708"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p:cNvSpPr/>
          <p:nvPr/>
        </p:nvSpPr>
        <p:spPr>
          <a:xfrm>
            <a:off x="0" y="6486933"/>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6" name="Slide Number Placeholder 5"/>
          <p:cNvSpPr txBox="1">
            <a:spLocks/>
          </p:cNvSpPr>
          <p:nvPr/>
        </p:nvSpPr>
        <p:spPr>
          <a:xfrm>
            <a:off x="9235630" y="6559868"/>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30971" y="6572014"/>
            <a:ext cx="243635" cy="243635"/>
          </a:xfrm>
          <a:prstGeom prst="rect">
            <a:avLst/>
          </a:prstGeom>
        </p:spPr>
      </p:pic>
      <p:sp>
        <p:nvSpPr>
          <p:cNvPr id="18" name="Slide Number Placeholder 5"/>
          <p:cNvSpPr txBox="1">
            <a:spLocks/>
          </p:cNvSpPr>
          <p:nvPr/>
        </p:nvSpPr>
        <p:spPr>
          <a:xfrm>
            <a:off x="111570" y="6559868"/>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12" name="Slide Number Placeholder 5"/>
          <p:cNvSpPr>
            <a:spLocks noGrp="1"/>
          </p:cNvSpPr>
          <p:nvPr>
            <p:ph type="sldNum" sz="quarter" idx="4"/>
          </p:nvPr>
        </p:nvSpPr>
        <p:spPr>
          <a:xfrm>
            <a:off x="4673600" y="6534230"/>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4279553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2"/>
          <a:srcRect l="-1" r="39617"/>
          <a:stretch/>
        </p:blipFill>
        <p:spPr>
          <a:xfrm>
            <a:off x="-8708"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p:cNvSpPr/>
          <p:nvPr/>
        </p:nvSpPr>
        <p:spPr>
          <a:xfrm>
            <a:off x="0" y="6486933"/>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6" name="Slide Number Placeholder 5"/>
          <p:cNvSpPr txBox="1">
            <a:spLocks/>
          </p:cNvSpPr>
          <p:nvPr/>
        </p:nvSpPr>
        <p:spPr>
          <a:xfrm>
            <a:off x="9235630"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30971" y="6548849"/>
            <a:ext cx="243635" cy="243635"/>
          </a:xfrm>
          <a:prstGeom prst="rect">
            <a:avLst/>
          </a:prstGeom>
        </p:spPr>
      </p:pic>
      <p:sp>
        <p:nvSpPr>
          <p:cNvPr id="18" name="Slide Number Placeholder 5"/>
          <p:cNvSpPr txBox="1">
            <a:spLocks/>
          </p:cNvSpPr>
          <p:nvPr/>
        </p:nvSpPr>
        <p:spPr>
          <a:xfrm>
            <a:off x="111570"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12" name="Slide Number Placeholder 5"/>
          <p:cNvSpPr>
            <a:spLocks noGrp="1"/>
          </p:cNvSpPr>
          <p:nvPr>
            <p:ph type="sldNum" sz="quarter" idx="4"/>
          </p:nvPr>
        </p:nvSpPr>
        <p:spPr>
          <a:xfrm>
            <a:off x="4677954" y="6545249"/>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17577913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2"/>
          <a:srcRect l="-1" r="39617"/>
          <a:stretch/>
        </p:blipFill>
        <p:spPr>
          <a:xfrm>
            <a:off x="-8708"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p:cNvSpPr/>
          <p:nvPr/>
        </p:nvSpPr>
        <p:spPr>
          <a:xfrm>
            <a:off x="0" y="6461295"/>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5" name="Slide Number Placeholder 5"/>
          <p:cNvSpPr>
            <a:spLocks noGrp="1"/>
          </p:cNvSpPr>
          <p:nvPr>
            <p:ph type="sldNum" sz="quarter" idx="4"/>
          </p:nvPr>
        </p:nvSpPr>
        <p:spPr>
          <a:xfrm>
            <a:off x="4673600" y="6519610"/>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
        <p:nvSpPr>
          <p:cNvPr id="1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8451464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2"/>
          <a:srcRect l="-1" r="39617"/>
          <a:stretch/>
        </p:blipFill>
        <p:spPr>
          <a:xfrm>
            <a:off x="-8707"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p:cNvSpPr/>
          <p:nvPr/>
        </p:nvSpPr>
        <p:spPr>
          <a:xfrm>
            <a:off x="0" y="6486933"/>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16" name="Slide Number Placeholder 5"/>
          <p:cNvSpPr txBox="1">
            <a:spLocks/>
          </p:cNvSpPr>
          <p:nvPr/>
        </p:nvSpPr>
        <p:spPr>
          <a:xfrm>
            <a:off x="9235631"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b="0" dirty="0">
                <a:solidFill>
                  <a:schemeClr val="bg1"/>
                </a:solidFill>
                <a:latin typeface="Arial Black" panose="020B0A04020102020204" pitchFamily="34" charset="0"/>
              </a:rPr>
              <a:t>Follow us on Twitter</a:t>
            </a:r>
            <a:r>
              <a:rPr lang="en-GB" sz="1000" b="0" baseline="0" dirty="0">
                <a:solidFill>
                  <a:schemeClr val="bg1"/>
                </a:solidFill>
                <a:latin typeface="Arial Black" panose="020B0A04020102020204" pitchFamily="34" charset="0"/>
              </a:rPr>
              <a:t> </a:t>
            </a:r>
            <a:r>
              <a:rPr lang="en-GB" sz="1000"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30972" y="6557395"/>
            <a:ext cx="243635" cy="243635"/>
          </a:xfrm>
          <a:prstGeom prst="rect">
            <a:avLst/>
          </a:prstGeom>
        </p:spPr>
      </p:pic>
      <p:sp>
        <p:nvSpPr>
          <p:cNvPr id="18" name="Slide Number Placeholder 5"/>
          <p:cNvSpPr txBox="1">
            <a:spLocks/>
          </p:cNvSpPr>
          <p:nvPr/>
        </p:nvSpPr>
        <p:spPr>
          <a:xfrm>
            <a:off x="111571"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b="0" dirty="0">
                <a:solidFill>
                  <a:schemeClr val="bg1"/>
                </a:solidFill>
                <a:latin typeface="Arial Black" panose="020B0A04020102020204" pitchFamily="34" charset="0"/>
              </a:rPr>
              <a:t>www.safeguardingchildren.co.uk</a:t>
            </a:r>
          </a:p>
        </p:txBody>
      </p:sp>
      <p:sp>
        <p:nvSpPr>
          <p:cNvPr id="20"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3860314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hryn.Morrison@northyorks.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hyperlink" Target="https://www.safeguardingchildren.co.uk/reducing-parental-conflict-a-guide-for-professionals/" TargetMode="External"/><Relationship Id="rId13" Type="http://schemas.openxmlformats.org/officeDocument/2006/relationships/image" Target="../media/image9.png"/><Relationship Id="rId3" Type="http://schemas.openxmlformats.org/officeDocument/2006/relationships/hyperlink" Target="https://www.safeguardingchildren.co.uk/professionals/procedures-practice-guidance-and-one-minute-guides/deep-dive-audits/" TargetMode="External"/><Relationship Id="rId7" Type="http://schemas.openxmlformats.org/officeDocument/2006/relationships/hyperlink" Target="https://www.safeguardingchildren.co.uk/professionals/procedures-practice-guidance-and-one-minute-guides/stronger-relationships/" TargetMode="External"/><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safeguardingchildren.co.uk/safeguarding-and-dangerous-dogs-one-minute-guide/" TargetMode="External"/><Relationship Id="rId11" Type="http://schemas.openxmlformats.org/officeDocument/2006/relationships/hyperlink" Target="https://www.safeguardingchildren.co.uk/professionals/procedures-practice-guidance-and-one-minute-guides/whistleblowing/" TargetMode="External"/><Relationship Id="rId5" Type="http://schemas.openxmlformats.org/officeDocument/2006/relationships/hyperlink" Target="https://www.safeguardingchildren.co.uk/professionals/procedures-practice-guidance-and-one-minute-guides/county-lines-cross-border-gangs-cuckooing/" TargetMode="External"/><Relationship Id="rId10" Type="http://schemas.openxmlformats.org/officeDocument/2006/relationships/hyperlink" Target="https://www.safeguardingchildren.co.uk/professionals/procedures-practice-guidance-and-one-minute-guides/managing-allegations-against-those-who-work-or-volunteer-with-children-3/" TargetMode="External"/><Relationship Id="rId4" Type="http://schemas.openxmlformats.org/officeDocument/2006/relationships/hyperlink" Target="https://www.safeguardingchildren.co.uk/professionals/procedures-practice-guidance-and-one-minute-guides/stalking-protection-orders-one-minute-guide/" TargetMode="External"/><Relationship Id="rId9" Type="http://schemas.openxmlformats.org/officeDocument/2006/relationships/hyperlink" Target="https://www.safeguardingchildren.co.uk/parental-conflict-a-guide-for-par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www.youtube.com/@nyscp"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mailto:nyscp@northyorks.gov.uk" TargetMode="External"/><Relationship Id="rId3" Type="http://schemas.openxmlformats.org/officeDocument/2006/relationships/image" Target="../media/image19.png"/><Relationship Id="rId7" Type="http://schemas.openxmlformats.org/officeDocument/2006/relationships/hyperlink" Target="http://www.facebook.com/nyscp1" TargetMode="External"/><Relationship Id="rId12" Type="http://schemas.openxmlformats.org/officeDocument/2006/relationships/hyperlink" Target="https://www.linkedin.com/company/nyscp" TargetMode="External"/><Relationship Id="rId17" Type="http://schemas.openxmlformats.org/officeDocument/2006/relationships/image" Target="../media/image9.pn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podcasters.spotify.com/pod/show/north-yorkshire-safeguarding-children-partnership" TargetMode="External"/><Relationship Id="rId5" Type="http://schemas.openxmlformats.org/officeDocument/2006/relationships/hyperlink" Target="https://twitter.com/NYSCP1" TargetMode="External"/><Relationship Id="rId15" Type="http://schemas.openxmlformats.org/officeDocument/2006/relationships/image" Target="../media/image24.png"/><Relationship Id="rId10" Type="http://schemas.openxmlformats.org/officeDocument/2006/relationships/image" Target="../media/image22.jpeg"/><Relationship Id="rId4" Type="http://schemas.openxmlformats.org/officeDocument/2006/relationships/hyperlink" Target="http://www.safeguardingchildren.co.uk/" TargetMode="External"/><Relationship Id="rId9" Type="http://schemas.openxmlformats.org/officeDocument/2006/relationships/hyperlink" Target="mailto:youtube.com/@nyscp" TargetMode="External"/><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North Yorkshire Safeguarding Children Partnership</a:t>
            </a:r>
          </a:p>
        </p:txBody>
      </p:sp>
      <p:sp>
        <p:nvSpPr>
          <p:cNvPr id="3" name="Subtitle 2"/>
          <p:cNvSpPr>
            <a:spLocks noGrp="1"/>
          </p:cNvSpPr>
          <p:nvPr>
            <p:ph type="subTitle" idx="1"/>
          </p:nvPr>
        </p:nvSpPr>
        <p:spPr/>
        <p:txBody>
          <a:bodyPr/>
          <a:lstStyle/>
          <a:p>
            <a:r>
              <a:rPr lang="en-GB" dirty="0"/>
              <a:t>September 2024</a:t>
            </a:r>
          </a:p>
          <a:p>
            <a:r>
              <a:rPr lang="en-GB" dirty="0">
                <a:hlinkClick r:id="rId3"/>
              </a:rPr>
              <a:t>Kathryn.Morrison@northyorks.gov.uk</a:t>
            </a:r>
            <a:r>
              <a:rPr lang="en-GB" dirty="0"/>
              <a:t> </a:t>
            </a:r>
          </a:p>
        </p:txBody>
      </p:sp>
      <p:pic>
        <p:nvPicPr>
          <p:cNvPr id="4" name="Picture 2">
            <a:extLst>
              <a:ext uri="{FF2B5EF4-FFF2-40B4-BE49-F238E27FC236}">
                <a16:creationId xmlns:a16="http://schemas.microsoft.com/office/drawing/2014/main" id="{0A8B9B90-5F80-FAAB-2276-4095316FA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96050"/>
            <a:ext cx="121920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81924"/>
      </p:ext>
    </p:extLst>
  </p:cSld>
  <p:clrMapOvr>
    <a:masterClrMapping/>
  </p:clrMapOvr>
  <mc:AlternateContent xmlns:mc="http://schemas.openxmlformats.org/markup-compatibility/2006" xmlns:p14="http://schemas.microsoft.com/office/powerpoint/2010/main">
    <mc:Choice Requires="p14">
      <p:transition spd="slow" p14:dur="2000" advTm="15906"/>
    </mc:Choice>
    <mc:Fallback xmlns="">
      <p:transition spd="slow" advTm="159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Working Together to Safeguard Children</a:t>
            </a:r>
          </a:p>
        </p:txBody>
      </p:sp>
      <p:sp>
        <p:nvSpPr>
          <p:cNvPr id="7" name="Text Placeholder 6"/>
          <p:cNvSpPr>
            <a:spLocks noGrp="1"/>
          </p:cNvSpPr>
          <p:nvPr>
            <p:ph type="body" sz="quarter" idx="3"/>
          </p:nvPr>
        </p:nvSpPr>
        <p:spPr>
          <a:xfrm>
            <a:off x="609600" y="1535113"/>
            <a:ext cx="10972801" cy="639762"/>
          </a:xfr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r>
              <a:rPr lang="en-GB" dirty="0"/>
              <a:t>Headlines</a:t>
            </a:r>
          </a:p>
        </p:txBody>
      </p:sp>
      <p:sp>
        <p:nvSpPr>
          <p:cNvPr id="8" name="Content Placeholder 7"/>
          <p:cNvSpPr>
            <a:spLocks noGrp="1"/>
          </p:cNvSpPr>
          <p:nvPr>
            <p:ph sz="quarter" idx="4"/>
          </p:nvPr>
        </p:nvSpPr>
        <p:spPr>
          <a:xfrm>
            <a:off x="609600" y="2174875"/>
            <a:ext cx="10972799" cy="3951288"/>
          </a:xfr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normAutofit/>
          </a:bodyPr>
          <a:lstStyle/>
          <a:p>
            <a:r>
              <a:rPr lang="en-GB" dirty="0"/>
              <a:t>Working Together to Safeguard Children </a:t>
            </a:r>
          </a:p>
          <a:p>
            <a:pPr lvl="1"/>
            <a:r>
              <a:rPr lang="en-GB" dirty="0"/>
              <a:t>Monthly Operational T&amp;F group </a:t>
            </a:r>
          </a:p>
          <a:p>
            <a:pPr lvl="1"/>
            <a:r>
              <a:rPr lang="en-GB" dirty="0"/>
              <a:t>Webpage</a:t>
            </a:r>
          </a:p>
          <a:p>
            <a:pPr lvl="1"/>
            <a:r>
              <a:rPr lang="en-GB" dirty="0"/>
              <a:t>Documents review </a:t>
            </a:r>
          </a:p>
          <a:p>
            <a:pPr lvl="1"/>
            <a:r>
              <a:rPr lang="en-GB" dirty="0"/>
              <a:t>OMG for professionals and Parent/carers </a:t>
            </a:r>
          </a:p>
          <a:p>
            <a:pPr lvl="1"/>
            <a:r>
              <a:rPr lang="en-GB" dirty="0"/>
              <a:t>Learning event – 4</a:t>
            </a:r>
            <a:r>
              <a:rPr lang="en-GB" baseline="30000" dirty="0"/>
              <a:t>th</a:t>
            </a:r>
            <a:r>
              <a:rPr lang="en-GB" dirty="0"/>
              <a:t> December 2024 </a:t>
            </a:r>
          </a:p>
          <a:p>
            <a:pPr lvl="1"/>
            <a:endParaRPr lang="en-GB" dirty="0"/>
          </a:p>
          <a:p>
            <a:endParaRPr lang="en-GB" u="sng" dirty="0"/>
          </a:p>
        </p:txBody>
      </p:sp>
      <p:pic>
        <p:nvPicPr>
          <p:cNvPr id="9" name="Picture 8">
            <a:extLst>
              <a:ext uri="{FF2B5EF4-FFF2-40B4-BE49-F238E27FC236}">
                <a16:creationId xmlns:a16="http://schemas.microsoft.com/office/drawing/2014/main" id="{4DDE5A7B-992F-4018-914B-F6EFAD333238}"/>
              </a:ext>
            </a:extLst>
          </p:cNvPr>
          <p:cNvPicPr>
            <a:picLocks noChangeAspect="1"/>
          </p:cNvPicPr>
          <p:nvPr/>
        </p:nvPicPr>
        <p:blipFill>
          <a:blip r:embed="rId3"/>
          <a:stretch>
            <a:fillRect/>
          </a:stretch>
        </p:blipFill>
        <p:spPr>
          <a:xfrm>
            <a:off x="7096234" y="1718304"/>
            <a:ext cx="3066651" cy="4229100"/>
          </a:xfrm>
          <a:prstGeom prst="rect">
            <a:avLst/>
          </a:prstGeom>
        </p:spPr>
      </p:pic>
      <p:pic>
        <p:nvPicPr>
          <p:cNvPr id="2" name="Picture 1">
            <a:extLst>
              <a:ext uri="{FF2B5EF4-FFF2-40B4-BE49-F238E27FC236}">
                <a16:creationId xmlns:a16="http://schemas.microsoft.com/office/drawing/2014/main" id="{D11E63BD-4397-662C-14EA-4BB8D3380A82}"/>
              </a:ext>
            </a:extLst>
          </p:cNvPr>
          <p:cNvPicPr>
            <a:picLocks noChangeAspect="1"/>
          </p:cNvPicPr>
          <p:nvPr/>
        </p:nvPicPr>
        <p:blipFill>
          <a:blip r:embed="rId4"/>
          <a:stretch>
            <a:fillRect/>
          </a:stretch>
        </p:blipFill>
        <p:spPr>
          <a:xfrm>
            <a:off x="1380704" y="4456297"/>
            <a:ext cx="4542631" cy="1714181"/>
          </a:xfrm>
          <a:prstGeom prst="rect">
            <a:avLst/>
          </a:prstGeom>
        </p:spPr>
      </p:pic>
      <p:pic>
        <p:nvPicPr>
          <p:cNvPr id="3" name="Picture 2">
            <a:extLst>
              <a:ext uri="{FF2B5EF4-FFF2-40B4-BE49-F238E27FC236}">
                <a16:creationId xmlns:a16="http://schemas.microsoft.com/office/drawing/2014/main" id="{D1BAFC3D-89AE-791A-0C7D-54AF20307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96050"/>
            <a:ext cx="121920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3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AF7E-44F9-EE31-EFB7-99A48E22446A}"/>
              </a:ext>
            </a:extLst>
          </p:cNvPr>
          <p:cNvSpPr>
            <a:spLocks noGrp="1"/>
          </p:cNvSpPr>
          <p:nvPr>
            <p:ph type="title"/>
          </p:nvPr>
        </p:nvSpPr>
        <p:spPr/>
        <p:txBody>
          <a:bodyPr/>
          <a:lstStyle/>
          <a:p>
            <a:r>
              <a:rPr lang="en-GB" dirty="0"/>
              <a:t>Document Reviews </a:t>
            </a:r>
          </a:p>
        </p:txBody>
      </p:sp>
      <p:sp>
        <p:nvSpPr>
          <p:cNvPr id="5" name="Text Placeholder 4">
            <a:extLst>
              <a:ext uri="{FF2B5EF4-FFF2-40B4-BE49-F238E27FC236}">
                <a16:creationId xmlns:a16="http://schemas.microsoft.com/office/drawing/2014/main" id="{5D9FF1B1-2400-57AF-101B-845273D0E157}"/>
              </a:ext>
            </a:extLst>
          </p:cNvPr>
          <p:cNvSpPr>
            <a:spLocks noGrp="1"/>
          </p:cNvSpPr>
          <p:nvPr>
            <p:ph type="body" sz="quarter" idx="3"/>
          </p:nvPr>
        </p:nvSpPr>
        <p:spPr>
          <a:xfrm>
            <a:off x="6193367" y="1458344"/>
            <a:ext cx="5389033" cy="639762"/>
          </a:xfrm>
        </p:spPr>
        <p:txBody>
          <a:bodyPr/>
          <a:lstStyle/>
          <a:p>
            <a:r>
              <a:rPr lang="en-GB" dirty="0"/>
              <a:t>For Awareness</a:t>
            </a:r>
          </a:p>
        </p:txBody>
      </p:sp>
      <p:sp>
        <p:nvSpPr>
          <p:cNvPr id="6" name="Content Placeholder 5">
            <a:extLst>
              <a:ext uri="{FF2B5EF4-FFF2-40B4-BE49-F238E27FC236}">
                <a16:creationId xmlns:a16="http://schemas.microsoft.com/office/drawing/2014/main" id="{56FE56E0-D5B2-C24B-8204-3F2C8E578D3B}"/>
              </a:ext>
            </a:extLst>
          </p:cNvPr>
          <p:cNvSpPr>
            <a:spLocks noGrp="1"/>
          </p:cNvSpPr>
          <p:nvPr>
            <p:ph sz="quarter" idx="4"/>
          </p:nvPr>
        </p:nvSpPr>
        <p:spPr>
          <a:xfrm>
            <a:off x="6193366" y="2090321"/>
            <a:ext cx="5389033" cy="3951288"/>
          </a:xfrm>
        </p:spPr>
        <p:txBody>
          <a:bodyPr>
            <a:normAutofit/>
          </a:bodyPr>
          <a:lstStyle/>
          <a:p>
            <a:r>
              <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Professional Curiosity </a:t>
            </a:r>
          </a:p>
          <a:p>
            <a:r>
              <a:rPr lang="en-GB" sz="1800" b="1"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rPr>
              <a:t>Managing Different Professional Perspectives </a:t>
            </a:r>
            <a:endPar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endParaRPr>
          </a:p>
          <a:p>
            <a:r>
              <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Multi Agency Deep Dive Audit</a:t>
            </a:r>
            <a:r>
              <a:rPr lang="en-GB" sz="1800" b="1" dirty="0">
                <a:effectLst/>
                <a:latin typeface="Calibri" panose="020F0502020204030204" pitchFamily="34" charset="0"/>
                <a:ea typeface="Times New Roman" panose="02020603050405020304" pitchFamily="18" charset="0"/>
              </a:rPr>
              <a:t> One Minute Guide</a:t>
            </a:r>
          </a:p>
          <a:p>
            <a:r>
              <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Stalking Protection Orders</a:t>
            </a:r>
            <a:r>
              <a:rPr lang="en-GB" sz="1800" b="1" dirty="0">
                <a:effectLst/>
                <a:latin typeface="Calibri" panose="020F0502020204030204" pitchFamily="34" charset="0"/>
                <a:ea typeface="Times New Roman" panose="02020603050405020304" pitchFamily="18" charset="0"/>
              </a:rPr>
              <a:t> One Minute Guide </a:t>
            </a:r>
          </a:p>
          <a:p>
            <a:r>
              <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5"/>
              </a:rPr>
              <a:t>County Lines, Cross Border Gangs and Cuckooing</a:t>
            </a:r>
            <a:r>
              <a:rPr lang="en-GB" sz="1800" b="1" dirty="0">
                <a:effectLst/>
                <a:latin typeface="Calibri" panose="020F0502020204030204" pitchFamily="34" charset="0"/>
                <a:ea typeface="Times New Roman" panose="02020603050405020304" pitchFamily="18" charset="0"/>
              </a:rPr>
              <a:t> One Minute Guide </a:t>
            </a:r>
          </a:p>
          <a:p>
            <a:r>
              <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Dangerous Dogs</a:t>
            </a:r>
            <a:r>
              <a:rPr lang="en-GB" sz="1800" b="1" dirty="0">
                <a:effectLst/>
                <a:latin typeface="Calibri" panose="020F0502020204030204" pitchFamily="34" charset="0"/>
                <a:ea typeface="Times New Roman" panose="02020603050405020304" pitchFamily="18" charset="0"/>
              </a:rPr>
              <a:t> One Minute Guide</a:t>
            </a:r>
          </a:p>
          <a:p>
            <a:r>
              <a:rPr lang="en-GB" sz="1800" b="1" dirty="0">
                <a:effectLst/>
                <a:latin typeface="Calibri" panose="020F0502020204030204" pitchFamily="34" charset="0"/>
                <a:ea typeface="Times New Roman" panose="02020603050405020304" pitchFamily="18" charset="0"/>
              </a:rPr>
              <a:t>Stronger Relationships , </a:t>
            </a:r>
            <a:r>
              <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7"/>
              </a:rPr>
              <a:t>Practice Guidance</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8"/>
              </a:rPr>
              <a:t>Reducing Parental Conflict – A guide for professionals</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9"/>
              </a:rPr>
              <a:t>Reducing Parental Conflict – A guide for parents</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a:t>
            </a:r>
          </a:p>
          <a:p>
            <a:r>
              <a:rPr lang="en-GB" sz="1800" b="1" dirty="0">
                <a:effectLst/>
                <a:latin typeface="Calibri" panose="020F0502020204030204" pitchFamily="34" charset="0"/>
                <a:ea typeface="Times New Roman" panose="02020603050405020304" pitchFamily="18" charset="0"/>
              </a:rPr>
              <a:t>LADO, </a:t>
            </a:r>
            <a:r>
              <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0"/>
              </a:rPr>
              <a:t>Managing Allegations</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One Minute Guide , </a:t>
            </a:r>
            <a:r>
              <a:rPr lang="en-GB"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1"/>
              </a:rPr>
              <a:t>Whistleblowing</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Practice Guidance </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7" name="TextBox 6">
            <a:extLst>
              <a:ext uri="{FF2B5EF4-FFF2-40B4-BE49-F238E27FC236}">
                <a16:creationId xmlns:a16="http://schemas.microsoft.com/office/drawing/2014/main" id="{1188E222-56CD-B9A1-F0E8-85CBB340F1AA}"/>
              </a:ext>
            </a:extLst>
          </p:cNvPr>
          <p:cNvSpPr txBox="1"/>
          <p:nvPr/>
        </p:nvSpPr>
        <p:spPr>
          <a:xfrm>
            <a:off x="318655" y="5569527"/>
            <a:ext cx="5777345" cy="748146"/>
          </a:xfrm>
          <a:custGeom>
            <a:avLst/>
            <a:gdLst>
              <a:gd name="connsiteX0" fmla="*/ 0 w 5777345"/>
              <a:gd name="connsiteY0" fmla="*/ 0 h 748146"/>
              <a:gd name="connsiteX1" fmla="*/ 5777345 w 5777345"/>
              <a:gd name="connsiteY1" fmla="*/ 0 h 748146"/>
              <a:gd name="connsiteX2" fmla="*/ 5777345 w 5777345"/>
              <a:gd name="connsiteY2" fmla="*/ 748146 h 748146"/>
              <a:gd name="connsiteX3" fmla="*/ 0 w 5777345"/>
              <a:gd name="connsiteY3" fmla="*/ 748146 h 748146"/>
              <a:gd name="connsiteX4" fmla="*/ 0 w 5777345"/>
              <a:gd name="connsiteY4" fmla="*/ 0 h 74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7345" h="748146" fill="none" extrusionOk="0">
                <a:moveTo>
                  <a:pt x="0" y="0"/>
                </a:moveTo>
                <a:cubicBezTo>
                  <a:pt x="1083325" y="-14931"/>
                  <a:pt x="4423008" y="31643"/>
                  <a:pt x="5777345" y="0"/>
                </a:cubicBezTo>
                <a:cubicBezTo>
                  <a:pt x="5756004" y="205463"/>
                  <a:pt x="5728707" y="646118"/>
                  <a:pt x="5777345" y="748146"/>
                </a:cubicBezTo>
                <a:cubicBezTo>
                  <a:pt x="4376009" y="686092"/>
                  <a:pt x="2014847" y="694443"/>
                  <a:pt x="0" y="748146"/>
                </a:cubicBezTo>
                <a:cubicBezTo>
                  <a:pt x="44577" y="462870"/>
                  <a:pt x="-60805" y="255838"/>
                  <a:pt x="0" y="0"/>
                </a:cubicBezTo>
                <a:close/>
              </a:path>
              <a:path w="5777345" h="748146" stroke="0" extrusionOk="0">
                <a:moveTo>
                  <a:pt x="0" y="0"/>
                </a:moveTo>
                <a:cubicBezTo>
                  <a:pt x="1613884" y="-5264"/>
                  <a:pt x="3744521" y="84467"/>
                  <a:pt x="5777345" y="0"/>
                </a:cubicBezTo>
                <a:cubicBezTo>
                  <a:pt x="5711174" y="141490"/>
                  <a:pt x="5836445" y="479928"/>
                  <a:pt x="5777345" y="748146"/>
                </a:cubicBezTo>
                <a:cubicBezTo>
                  <a:pt x="4812567" y="854466"/>
                  <a:pt x="2687226" y="740497"/>
                  <a:pt x="0" y="748146"/>
                </a:cubicBezTo>
                <a:cubicBezTo>
                  <a:pt x="-7167" y="597947"/>
                  <a:pt x="-11968" y="337384"/>
                  <a:pt x="0" y="0"/>
                </a:cubicBezTo>
                <a:close/>
              </a:path>
            </a:pathLst>
          </a:custGeom>
          <a:ln>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GB" dirty="0"/>
          </a:p>
        </p:txBody>
      </p:sp>
      <p:sp>
        <p:nvSpPr>
          <p:cNvPr id="8" name="TextBox 7">
            <a:extLst>
              <a:ext uri="{FF2B5EF4-FFF2-40B4-BE49-F238E27FC236}">
                <a16:creationId xmlns:a16="http://schemas.microsoft.com/office/drawing/2014/main" id="{D46EE472-8D76-2480-CEB3-D2709F9E5EDF}"/>
              </a:ext>
            </a:extLst>
          </p:cNvPr>
          <p:cNvSpPr txBox="1"/>
          <p:nvPr/>
        </p:nvSpPr>
        <p:spPr>
          <a:xfrm>
            <a:off x="318654" y="5636618"/>
            <a:ext cx="6137564" cy="523220"/>
          </a:xfrm>
          <a:prstGeom prst="rect">
            <a:avLst/>
          </a:prstGeom>
          <a:noFill/>
        </p:spPr>
        <p:txBody>
          <a:bodyPr wrap="square" rtlCol="0">
            <a:spAutoFit/>
          </a:bodyPr>
          <a:lstStyle/>
          <a:p>
            <a:pPr algn="ctr"/>
            <a:r>
              <a:rPr lang="en-GB" sz="2800" dirty="0"/>
              <a:t>**</a:t>
            </a:r>
            <a:r>
              <a:rPr lang="en-GB" sz="2800" dirty="0" err="1"/>
              <a:t>TriX</a:t>
            </a:r>
            <a:r>
              <a:rPr lang="en-GB" sz="2800" dirty="0"/>
              <a:t>**</a:t>
            </a:r>
          </a:p>
        </p:txBody>
      </p:sp>
      <p:pic>
        <p:nvPicPr>
          <p:cNvPr id="9" name="Content Placeholder 8">
            <a:extLst>
              <a:ext uri="{FF2B5EF4-FFF2-40B4-BE49-F238E27FC236}">
                <a16:creationId xmlns:a16="http://schemas.microsoft.com/office/drawing/2014/main" id="{9E96A0B5-D439-A813-4989-79DB9B4BAEDB}"/>
              </a:ext>
            </a:extLst>
          </p:cNvPr>
          <p:cNvPicPr>
            <a:picLocks noGrp="1" noChangeAspect="1"/>
          </p:cNvPicPr>
          <p:nvPr>
            <p:ph sz="half" idx="2"/>
          </p:nvPr>
        </p:nvPicPr>
        <p:blipFill>
          <a:blip r:embed="rId12"/>
          <a:stretch>
            <a:fillRect/>
          </a:stretch>
        </p:blipFill>
        <p:spPr>
          <a:xfrm>
            <a:off x="1384877" y="1628133"/>
            <a:ext cx="3644900" cy="3644900"/>
          </a:xfrm>
          <a:prstGeom prst="rect">
            <a:avLst/>
          </a:prstGeom>
        </p:spPr>
      </p:pic>
      <p:pic>
        <p:nvPicPr>
          <p:cNvPr id="3" name="Picture 2">
            <a:extLst>
              <a:ext uri="{FF2B5EF4-FFF2-40B4-BE49-F238E27FC236}">
                <a16:creationId xmlns:a16="http://schemas.microsoft.com/office/drawing/2014/main" id="{29A4474D-6F9F-31CC-76EB-E8AF8545AD6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96050"/>
            <a:ext cx="121920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2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1CC8-1FBE-577E-6C0B-91104A77337B}"/>
              </a:ext>
            </a:extLst>
          </p:cNvPr>
          <p:cNvSpPr>
            <a:spLocks noGrp="1"/>
          </p:cNvSpPr>
          <p:nvPr>
            <p:ph type="title"/>
          </p:nvPr>
        </p:nvSpPr>
        <p:spPr/>
        <p:txBody>
          <a:bodyPr/>
          <a:lstStyle/>
          <a:p>
            <a:r>
              <a:rPr lang="en-GB" dirty="0"/>
              <a:t>Strategy Updates </a:t>
            </a:r>
          </a:p>
        </p:txBody>
      </p:sp>
      <p:sp>
        <p:nvSpPr>
          <p:cNvPr id="3" name="Text Placeholder 2">
            <a:extLst>
              <a:ext uri="{FF2B5EF4-FFF2-40B4-BE49-F238E27FC236}">
                <a16:creationId xmlns:a16="http://schemas.microsoft.com/office/drawing/2014/main" id="{353E5B29-6E80-C7D7-B209-4E72A89F3976}"/>
              </a:ext>
            </a:extLst>
          </p:cNvPr>
          <p:cNvSpPr>
            <a:spLocks noGrp="1"/>
          </p:cNvSpPr>
          <p:nvPr>
            <p:ph type="body" idx="1"/>
          </p:nvPr>
        </p:nvSpPr>
        <p:spPr/>
        <p:txBody>
          <a:bodyPr>
            <a:noAutofit/>
          </a:bodyPr>
          <a:lstStyle/>
          <a:p>
            <a:r>
              <a:rPr lang="en-GB" dirty="0">
                <a:latin typeface="+mn-lt"/>
              </a:rPr>
              <a:t>Early Help &amp; Being Young in North Yorkshire (</a:t>
            </a:r>
            <a:r>
              <a:rPr lang="en-GB" dirty="0" err="1">
                <a:latin typeface="+mn-lt"/>
              </a:rPr>
              <a:t>BYinNY</a:t>
            </a:r>
            <a:r>
              <a:rPr lang="en-GB" dirty="0">
                <a:latin typeface="+mn-lt"/>
              </a:rPr>
              <a:t>) Consultation Events</a:t>
            </a:r>
          </a:p>
        </p:txBody>
      </p:sp>
      <p:sp>
        <p:nvSpPr>
          <p:cNvPr id="4" name="Content Placeholder 3">
            <a:extLst>
              <a:ext uri="{FF2B5EF4-FFF2-40B4-BE49-F238E27FC236}">
                <a16:creationId xmlns:a16="http://schemas.microsoft.com/office/drawing/2014/main" id="{631F4BAF-1CD5-A5CA-C565-54765C0F03DB}"/>
              </a:ext>
            </a:extLst>
          </p:cNvPr>
          <p:cNvSpPr>
            <a:spLocks noGrp="1"/>
          </p:cNvSpPr>
          <p:nvPr>
            <p:ph sz="half" idx="2"/>
          </p:nvPr>
        </p:nvSpPr>
        <p:spPr>
          <a:xfrm>
            <a:off x="609600" y="2180451"/>
            <a:ext cx="5386917" cy="3951288"/>
          </a:xfrm>
        </p:spPr>
        <p:txBody>
          <a:bodyPr>
            <a:normAutofit fontScale="92500"/>
          </a:bodyPr>
          <a:lstStyle/>
          <a:p>
            <a:r>
              <a:rPr lang="en-GB" sz="2200" dirty="0">
                <a:latin typeface="+mn-lt"/>
              </a:rPr>
              <a:t>Consultation events – around 100 attendees' partnership wide</a:t>
            </a:r>
          </a:p>
          <a:p>
            <a:r>
              <a:rPr lang="en-GB" sz="2200" dirty="0">
                <a:latin typeface="+mn-lt"/>
              </a:rPr>
              <a:t>Partner contributions to both strategies</a:t>
            </a:r>
          </a:p>
          <a:p>
            <a:r>
              <a:rPr lang="en-GB" sz="2200" dirty="0">
                <a:latin typeface="+mn-lt"/>
              </a:rPr>
              <a:t>Identification of good practice and family perspectives to feed into inform the new strategies</a:t>
            </a:r>
          </a:p>
          <a:p>
            <a:r>
              <a:rPr lang="en-GB" sz="2200" dirty="0">
                <a:latin typeface="+mn-lt"/>
              </a:rPr>
              <a:t>Findings being collated and trends identified by the NYSCP Business Unit</a:t>
            </a:r>
          </a:p>
          <a:p>
            <a:r>
              <a:rPr lang="en-GB" sz="2200" dirty="0">
                <a:latin typeface="+mn-lt"/>
              </a:rPr>
              <a:t>Presentation to Executive Board - </a:t>
            </a:r>
            <a:r>
              <a:rPr lang="en-GB" sz="2200" dirty="0" err="1">
                <a:latin typeface="+mn-lt"/>
              </a:rPr>
              <a:t>BYinNY</a:t>
            </a:r>
            <a:r>
              <a:rPr lang="en-GB" sz="2200" dirty="0">
                <a:latin typeface="+mn-lt"/>
              </a:rPr>
              <a:t> – January 2025 and Early Help March 2025</a:t>
            </a:r>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25671CCA-969A-F722-9EDF-530EE21EAD33}"/>
              </a:ext>
            </a:extLst>
          </p:cNvPr>
          <p:cNvSpPr>
            <a:spLocks noGrp="1"/>
          </p:cNvSpPr>
          <p:nvPr>
            <p:ph type="body" sz="quarter" idx="3"/>
          </p:nvPr>
        </p:nvSpPr>
        <p:spPr>
          <a:xfrm>
            <a:off x="6193367" y="1215232"/>
            <a:ext cx="5389033" cy="639762"/>
          </a:xfrm>
        </p:spPr>
        <p:txBody>
          <a:bodyPr>
            <a:normAutofit/>
          </a:bodyPr>
          <a:lstStyle/>
          <a:p>
            <a:r>
              <a:rPr lang="en-GB" dirty="0">
                <a:latin typeface="+mn-lt"/>
              </a:rPr>
              <a:t>Harmful Sexual Behaviour </a:t>
            </a:r>
          </a:p>
        </p:txBody>
      </p:sp>
      <p:sp>
        <p:nvSpPr>
          <p:cNvPr id="6" name="Content Placeholder 5">
            <a:extLst>
              <a:ext uri="{FF2B5EF4-FFF2-40B4-BE49-F238E27FC236}">
                <a16:creationId xmlns:a16="http://schemas.microsoft.com/office/drawing/2014/main" id="{95B35147-D09E-DAD5-5A83-9CEDAB31A3F4}"/>
              </a:ext>
            </a:extLst>
          </p:cNvPr>
          <p:cNvSpPr>
            <a:spLocks noGrp="1"/>
          </p:cNvSpPr>
          <p:nvPr>
            <p:ph sz="quarter" idx="4"/>
          </p:nvPr>
        </p:nvSpPr>
        <p:spPr>
          <a:xfrm>
            <a:off x="6193367" y="2180451"/>
            <a:ext cx="5389033" cy="3951288"/>
          </a:xfrm>
        </p:spPr>
        <p:txBody>
          <a:bodyPr>
            <a:normAutofit fontScale="92500"/>
          </a:bodyPr>
          <a:lstStyle/>
          <a:p>
            <a:r>
              <a:rPr lang="en-GB" sz="2200" dirty="0">
                <a:latin typeface="+mn-lt"/>
              </a:rPr>
              <a:t>NSPCC Audit Completed </a:t>
            </a:r>
          </a:p>
          <a:p>
            <a:r>
              <a:rPr lang="en-GB" sz="2200" dirty="0">
                <a:latin typeface="+mn-lt"/>
              </a:rPr>
              <a:t>Audit findings disseminated to partners; findings have shaped the HSB strategy</a:t>
            </a:r>
          </a:p>
          <a:p>
            <a:r>
              <a:rPr lang="en-GB" sz="2200" dirty="0">
                <a:latin typeface="+mn-lt"/>
              </a:rPr>
              <a:t>Monthly T&amp;F groups ongoing</a:t>
            </a:r>
          </a:p>
          <a:p>
            <a:r>
              <a:rPr lang="en-GB" sz="2200" dirty="0">
                <a:latin typeface="+mn-lt"/>
              </a:rPr>
              <a:t>Emphasis on partners understanding what HSB is / isn’t and responding to developmentally appropriate and HSB’s</a:t>
            </a:r>
          </a:p>
          <a:p>
            <a:r>
              <a:rPr lang="en-GB" sz="2200" dirty="0">
                <a:latin typeface="+mn-lt"/>
              </a:rPr>
              <a:t>A shared approach and language to HSB</a:t>
            </a:r>
          </a:p>
          <a:p>
            <a:r>
              <a:rPr lang="en-GB" sz="2200" dirty="0">
                <a:latin typeface="+mn-lt"/>
              </a:rPr>
              <a:t>Recognition of on and offline behaviours</a:t>
            </a:r>
          </a:p>
          <a:p>
            <a:r>
              <a:rPr lang="en-GB" sz="2200" dirty="0">
                <a:latin typeface="+mn-lt"/>
              </a:rPr>
              <a:t>CYPS Senior Leadership ongoing discussions with Professor Hackett as a critical friend</a:t>
            </a:r>
          </a:p>
          <a:p>
            <a:endParaRPr lang="en-GB" dirty="0"/>
          </a:p>
          <a:p>
            <a:endParaRPr lang="en-GB" dirty="0"/>
          </a:p>
          <a:p>
            <a:endParaRPr lang="en-GB" dirty="0"/>
          </a:p>
        </p:txBody>
      </p:sp>
      <p:pic>
        <p:nvPicPr>
          <p:cNvPr id="7" name="Picture 2">
            <a:extLst>
              <a:ext uri="{FF2B5EF4-FFF2-40B4-BE49-F238E27FC236}">
                <a16:creationId xmlns:a16="http://schemas.microsoft.com/office/drawing/2014/main" id="{CA395DD4-352D-A071-7561-207BFC0B2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96050"/>
            <a:ext cx="121920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05E9-09BE-8B9B-828A-E13D08359550}"/>
              </a:ext>
            </a:extLst>
          </p:cNvPr>
          <p:cNvSpPr>
            <a:spLocks noGrp="1"/>
          </p:cNvSpPr>
          <p:nvPr>
            <p:ph type="title"/>
          </p:nvPr>
        </p:nvSpPr>
        <p:spPr/>
        <p:txBody>
          <a:bodyPr/>
          <a:lstStyle/>
          <a:p>
            <a:r>
              <a:rPr lang="en-GB" dirty="0"/>
              <a:t>Website update: </a:t>
            </a:r>
          </a:p>
        </p:txBody>
      </p:sp>
      <p:pic>
        <p:nvPicPr>
          <p:cNvPr id="9" name="Content Placeholder 8">
            <a:extLst>
              <a:ext uri="{FF2B5EF4-FFF2-40B4-BE49-F238E27FC236}">
                <a16:creationId xmlns:a16="http://schemas.microsoft.com/office/drawing/2014/main" id="{1D70DE58-010A-A530-0F88-7DA83C4D2BFD}"/>
              </a:ext>
            </a:extLst>
          </p:cNvPr>
          <p:cNvPicPr>
            <a:picLocks noGrp="1" noChangeAspect="1"/>
          </p:cNvPicPr>
          <p:nvPr>
            <p:ph idx="1"/>
          </p:nvPr>
        </p:nvPicPr>
        <p:blipFill>
          <a:blip r:embed="rId3"/>
          <a:stretch>
            <a:fillRect/>
          </a:stretch>
        </p:blipFill>
        <p:spPr>
          <a:xfrm>
            <a:off x="609600" y="1750362"/>
            <a:ext cx="11190613" cy="3805309"/>
          </a:xfrm>
        </p:spPr>
      </p:pic>
      <p:pic>
        <p:nvPicPr>
          <p:cNvPr id="3" name="Picture 2">
            <a:extLst>
              <a:ext uri="{FF2B5EF4-FFF2-40B4-BE49-F238E27FC236}">
                <a16:creationId xmlns:a16="http://schemas.microsoft.com/office/drawing/2014/main" id="{9D6BAADC-60C7-27F9-2381-B71D485AB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96050"/>
            <a:ext cx="121920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0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BDB0-5765-ED76-2CC1-7BFE75F3B03F}"/>
              </a:ext>
            </a:extLst>
          </p:cNvPr>
          <p:cNvSpPr>
            <a:spLocks noGrp="1"/>
          </p:cNvSpPr>
          <p:nvPr>
            <p:ph type="title"/>
          </p:nvPr>
        </p:nvSpPr>
        <p:spPr/>
        <p:txBody>
          <a:bodyPr/>
          <a:lstStyle/>
          <a:p>
            <a:r>
              <a:rPr lang="en-GB" dirty="0"/>
              <a:t>Who’s in Charge </a:t>
            </a:r>
          </a:p>
        </p:txBody>
      </p:sp>
      <p:pic>
        <p:nvPicPr>
          <p:cNvPr id="17" name="Content Placeholder 16" descr="A person holding a child in a car seat&#10;&#10;Description automatically generated">
            <a:extLst>
              <a:ext uri="{FF2B5EF4-FFF2-40B4-BE49-F238E27FC236}">
                <a16:creationId xmlns:a16="http://schemas.microsoft.com/office/drawing/2014/main" id="{1446DA1A-BFE9-C995-91A6-D01FE3D4D92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73091" y="3977828"/>
            <a:ext cx="4435131" cy="2328444"/>
          </a:xfrm>
        </p:spPr>
      </p:pic>
      <p:pic>
        <p:nvPicPr>
          <p:cNvPr id="19" name="Picture 18" descr="A baby sleeping on a blanket&#10;&#10;Description automatically generated">
            <a:extLst>
              <a:ext uri="{FF2B5EF4-FFF2-40B4-BE49-F238E27FC236}">
                <a16:creationId xmlns:a16="http://schemas.microsoft.com/office/drawing/2014/main" id="{B917F360-163D-7906-79BE-AA04398D7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778" y="3977827"/>
            <a:ext cx="4435133" cy="2328445"/>
          </a:xfrm>
          <a:prstGeom prst="rect">
            <a:avLst/>
          </a:prstGeom>
        </p:spPr>
      </p:pic>
      <p:pic>
        <p:nvPicPr>
          <p:cNvPr id="21" name="Picture 20" descr="A group of people cooking food&#10;&#10;Description automatically generated">
            <a:extLst>
              <a:ext uri="{FF2B5EF4-FFF2-40B4-BE49-F238E27FC236}">
                <a16:creationId xmlns:a16="http://schemas.microsoft.com/office/drawing/2014/main" id="{5D52B110-0C65-A28A-3390-4C398ECD1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3087" y="1490511"/>
            <a:ext cx="4435135" cy="2328446"/>
          </a:xfrm>
          <a:prstGeom prst="rect">
            <a:avLst/>
          </a:prstGeom>
        </p:spPr>
      </p:pic>
      <p:pic>
        <p:nvPicPr>
          <p:cNvPr id="23" name="Picture 22" descr="A child cooking in a kitchen&#10;&#10;Description automatically generated">
            <a:extLst>
              <a:ext uri="{FF2B5EF4-FFF2-40B4-BE49-F238E27FC236}">
                <a16:creationId xmlns:a16="http://schemas.microsoft.com/office/drawing/2014/main" id="{EE180E92-D63C-6350-4783-2A8915DCD7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3778" y="1490511"/>
            <a:ext cx="4435134" cy="2328446"/>
          </a:xfrm>
          <a:prstGeom prst="rect">
            <a:avLst/>
          </a:prstGeom>
        </p:spPr>
      </p:pic>
    </p:spTree>
    <p:extLst>
      <p:ext uri="{BB962C8B-B14F-4D97-AF65-F5344CB8AC3E}">
        <p14:creationId xmlns:p14="http://schemas.microsoft.com/office/powerpoint/2010/main" val="406979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F3DF-C4BE-476F-9971-48F655B4452B}"/>
              </a:ext>
            </a:extLst>
          </p:cNvPr>
          <p:cNvSpPr>
            <a:spLocks noGrp="1"/>
          </p:cNvSpPr>
          <p:nvPr>
            <p:ph type="title"/>
          </p:nvPr>
        </p:nvSpPr>
        <p:spPr/>
        <p:txBody>
          <a:bodyPr/>
          <a:lstStyle/>
          <a:p>
            <a:r>
              <a:rPr lang="en-GB" dirty="0"/>
              <a:t>Training and Learning </a:t>
            </a:r>
          </a:p>
        </p:txBody>
      </p:sp>
      <p:sp>
        <p:nvSpPr>
          <p:cNvPr id="3" name="Content Placeholder 2">
            <a:extLst>
              <a:ext uri="{FF2B5EF4-FFF2-40B4-BE49-F238E27FC236}">
                <a16:creationId xmlns:a16="http://schemas.microsoft.com/office/drawing/2014/main" id="{14C3AAC6-9E54-4B39-890F-D2ECB946FB20}"/>
              </a:ext>
            </a:extLst>
          </p:cNvPr>
          <p:cNvSpPr>
            <a:spLocks noGrp="1"/>
          </p:cNvSpPr>
          <p:nvPr>
            <p:ph sz="half" idx="1"/>
          </p:nvPr>
        </p:nvSpPr>
        <p:spPr>
          <a:xfrm>
            <a:off x="655578" y="5091906"/>
            <a:ext cx="2209066" cy="423069"/>
          </a:xfrm>
        </p:spPr>
        <p:txBody>
          <a:bodyPr>
            <a:normAutofit fontScale="25000" lnSpcReduction="20000"/>
          </a:bodyPr>
          <a:lstStyle/>
          <a:p>
            <a:pPr marL="0" indent="0" algn="ctr">
              <a:buNone/>
            </a:pPr>
            <a:r>
              <a:rPr lang="en-GB" sz="9600" dirty="0"/>
              <a:t>Procedures, practice guidance and OMGs</a:t>
            </a:r>
            <a:r>
              <a:rPr lang="en-GB" sz="1400" dirty="0"/>
              <a:t>. </a:t>
            </a:r>
          </a:p>
          <a:p>
            <a:pPr marL="0" indent="0">
              <a:buNone/>
            </a:pPr>
            <a:endParaRPr lang="en-GB" dirty="0"/>
          </a:p>
        </p:txBody>
      </p:sp>
      <p:sp>
        <p:nvSpPr>
          <p:cNvPr id="4" name="Content Placeholder 3">
            <a:extLst>
              <a:ext uri="{FF2B5EF4-FFF2-40B4-BE49-F238E27FC236}">
                <a16:creationId xmlns:a16="http://schemas.microsoft.com/office/drawing/2014/main" id="{42094012-D4FE-4F68-BD3B-7A3F0FB03B04}"/>
              </a:ext>
            </a:extLst>
          </p:cNvPr>
          <p:cNvSpPr>
            <a:spLocks noGrp="1"/>
          </p:cNvSpPr>
          <p:nvPr>
            <p:ph sz="half" idx="2"/>
          </p:nvPr>
        </p:nvSpPr>
        <p:spPr>
          <a:xfrm>
            <a:off x="3674696" y="5297486"/>
            <a:ext cx="1966912" cy="754064"/>
          </a:xfrm>
        </p:spPr>
        <p:txBody>
          <a:bodyPr>
            <a:normAutofit fontScale="25000" lnSpcReduction="20000"/>
          </a:bodyPr>
          <a:lstStyle/>
          <a:p>
            <a:pPr marL="0" indent="0" algn="ctr">
              <a:buNone/>
            </a:pPr>
            <a:r>
              <a:rPr lang="en-GB" sz="9600" dirty="0"/>
              <a:t>Training Page: </a:t>
            </a:r>
          </a:p>
          <a:p>
            <a:pPr algn="ctr"/>
            <a:endParaRPr lang="en-GB" sz="9600" dirty="0"/>
          </a:p>
          <a:p>
            <a:pPr marL="0" indent="0" algn="ctr">
              <a:buNone/>
            </a:pPr>
            <a:endParaRPr lang="en-GB" dirty="0"/>
          </a:p>
        </p:txBody>
      </p:sp>
      <p:pic>
        <p:nvPicPr>
          <p:cNvPr id="6" name="Picture 5">
            <a:extLst>
              <a:ext uri="{FF2B5EF4-FFF2-40B4-BE49-F238E27FC236}">
                <a16:creationId xmlns:a16="http://schemas.microsoft.com/office/drawing/2014/main" id="{D0BF5DE7-40B5-4102-8E40-95A7214E31B8}"/>
              </a:ext>
            </a:extLst>
          </p:cNvPr>
          <p:cNvPicPr>
            <a:picLocks noChangeAspect="1"/>
          </p:cNvPicPr>
          <p:nvPr/>
        </p:nvPicPr>
        <p:blipFill>
          <a:blip r:embed="rId3"/>
          <a:stretch>
            <a:fillRect/>
          </a:stretch>
        </p:blipFill>
        <p:spPr>
          <a:xfrm>
            <a:off x="3116263" y="2008128"/>
            <a:ext cx="3083778" cy="3083778"/>
          </a:xfrm>
          <a:prstGeom prst="rect">
            <a:avLst/>
          </a:prstGeom>
        </p:spPr>
      </p:pic>
      <p:pic>
        <p:nvPicPr>
          <p:cNvPr id="8" name="Picture 7">
            <a:extLst>
              <a:ext uri="{FF2B5EF4-FFF2-40B4-BE49-F238E27FC236}">
                <a16:creationId xmlns:a16="http://schemas.microsoft.com/office/drawing/2014/main" id="{97C01C26-FC71-4D0F-B31D-78009BCF7503}"/>
              </a:ext>
            </a:extLst>
          </p:cNvPr>
          <p:cNvPicPr>
            <a:picLocks noChangeAspect="1"/>
          </p:cNvPicPr>
          <p:nvPr/>
        </p:nvPicPr>
        <p:blipFill>
          <a:blip r:embed="rId4"/>
          <a:stretch>
            <a:fillRect/>
          </a:stretch>
        </p:blipFill>
        <p:spPr>
          <a:xfrm>
            <a:off x="218222" y="2008128"/>
            <a:ext cx="3083778" cy="3083778"/>
          </a:xfrm>
          <a:prstGeom prst="rect">
            <a:avLst/>
          </a:prstGeom>
        </p:spPr>
      </p:pic>
      <p:graphicFrame>
        <p:nvGraphicFramePr>
          <p:cNvPr id="5" name="Table 6">
            <a:extLst>
              <a:ext uri="{FF2B5EF4-FFF2-40B4-BE49-F238E27FC236}">
                <a16:creationId xmlns:a16="http://schemas.microsoft.com/office/drawing/2014/main" id="{6E16FAFC-08EB-4B38-82B7-CEE490DEA087}"/>
              </a:ext>
            </a:extLst>
          </p:cNvPr>
          <p:cNvGraphicFramePr>
            <a:graphicFrameLocks noGrp="1"/>
          </p:cNvGraphicFramePr>
          <p:nvPr>
            <p:extLst>
              <p:ext uri="{D42A27DB-BD31-4B8C-83A1-F6EECF244321}">
                <p14:modId xmlns:p14="http://schemas.microsoft.com/office/powerpoint/2010/main" val="2872018271"/>
              </p:ext>
            </p:extLst>
          </p:nvPr>
        </p:nvGraphicFramePr>
        <p:xfrm>
          <a:off x="6200775" y="2437497"/>
          <a:ext cx="5773003" cy="2812177"/>
        </p:xfrm>
        <a:graphic>
          <a:graphicData uri="http://schemas.openxmlformats.org/drawingml/2006/table">
            <a:tbl>
              <a:tblPr firstRow="1" bandRow="1">
                <a:tableStyleId>{5C22544A-7EE6-4342-B048-85BDC9FD1C3A}</a:tableStyleId>
              </a:tblPr>
              <a:tblGrid>
                <a:gridCol w="2886134">
                  <a:extLst>
                    <a:ext uri="{9D8B030D-6E8A-4147-A177-3AD203B41FA5}">
                      <a16:colId xmlns:a16="http://schemas.microsoft.com/office/drawing/2014/main" val="2731483569"/>
                    </a:ext>
                  </a:extLst>
                </a:gridCol>
                <a:gridCol w="2886869">
                  <a:extLst>
                    <a:ext uri="{9D8B030D-6E8A-4147-A177-3AD203B41FA5}">
                      <a16:colId xmlns:a16="http://schemas.microsoft.com/office/drawing/2014/main" val="1207631305"/>
                    </a:ext>
                  </a:extLst>
                </a:gridCol>
              </a:tblGrid>
              <a:tr h="337336">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44977167"/>
                  </a:ext>
                </a:extLst>
              </a:tr>
              <a:tr h="337336">
                <a:tc>
                  <a:txBody>
                    <a:bodyPr/>
                    <a:lstStyle/>
                    <a:p>
                      <a:r>
                        <a:rPr lang="en-GB" dirty="0"/>
                        <a:t>11</a:t>
                      </a:r>
                      <a:r>
                        <a:rPr lang="en-GB" baseline="30000" dirty="0"/>
                        <a:t>th</a:t>
                      </a:r>
                      <a:r>
                        <a:rPr lang="en-GB" dirty="0"/>
                        <a:t> September (12-1) </a:t>
                      </a:r>
                    </a:p>
                  </a:txBody>
                  <a:tcPr/>
                </a:tc>
                <a:tc>
                  <a:txBody>
                    <a:bodyPr/>
                    <a:lstStyle/>
                    <a:p>
                      <a:r>
                        <a:rPr lang="en-GB" dirty="0"/>
                        <a:t>Business Unit Updates </a:t>
                      </a:r>
                    </a:p>
                  </a:txBody>
                  <a:tcPr/>
                </a:tc>
                <a:extLst>
                  <a:ext uri="{0D108BD9-81ED-4DB2-BD59-A6C34878D82A}">
                    <a16:rowId xmlns:a16="http://schemas.microsoft.com/office/drawing/2014/main" val="1125558223"/>
                  </a:ext>
                </a:extLst>
              </a:tr>
              <a:tr h="526177">
                <a:tc>
                  <a:txBody>
                    <a:bodyPr/>
                    <a:lstStyle/>
                    <a:p>
                      <a:r>
                        <a:rPr lang="en-GB" dirty="0"/>
                        <a:t>2</a:t>
                      </a:r>
                      <a:r>
                        <a:rPr lang="en-GB" baseline="30000" dirty="0"/>
                        <a:t>nd</a:t>
                      </a:r>
                      <a:r>
                        <a:rPr lang="en-GB" dirty="0"/>
                        <a:t> October (12-1) </a:t>
                      </a:r>
                    </a:p>
                  </a:txBody>
                  <a:tcPr/>
                </a:tc>
                <a:tc>
                  <a:txBody>
                    <a:bodyPr/>
                    <a:lstStyle/>
                    <a:p>
                      <a:r>
                        <a:rPr lang="en-GB" dirty="0"/>
                        <a:t>Young People and Vaping </a:t>
                      </a:r>
                    </a:p>
                  </a:txBody>
                  <a:tcPr/>
                </a:tc>
                <a:extLst>
                  <a:ext uri="{0D108BD9-81ED-4DB2-BD59-A6C34878D82A}">
                    <a16:rowId xmlns:a16="http://schemas.microsoft.com/office/drawing/2014/main" val="1138761364"/>
                  </a:ext>
                </a:extLst>
              </a:tr>
              <a:tr h="831788">
                <a:tc>
                  <a:txBody>
                    <a:bodyPr/>
                    <a:lstStyle/>
                    <a:p>
                      <a:r>
                        <a:rPr lang="en-GB" dirty="0"/>
                        <a:t>6</a:t>
                      </a:r>
                      <a:r>
                        <a:rPr lang="en-GB" baseline="30000" dirty="0"/>
                        <a:t>th</a:t>
                      </a:r>
                      <a:r>
                        <a:rPr lang="en-GB" dirty="0"/>
                        <a:t> November (12-1) </a:t>
                      </a:r>
                    </a:p>
                  </a:txBody>
                  <a:tcPr/>
                </a:tc>
                <a:tc>
                  <a:txBody>
                    <a:bodyPr/>
                    <a:lstStyle/>
                    <a:p>
                      <a:r>
                        <a:rPr lang="en-GB" dirty="0"/>
                        <a:t>Professional Curiosity and Managing Different Professional Perspectives </a:t>
                      </a:r>
                    </a:p>
                  </a:txBody>
                  <a:tcPr/>
                </a:tc>
                <a:extLst>
                  <a:ext uri="{0D108BD9-81ED-4DB2-BD59-A6C34878D82A}">
                    <a16:rowId xmlns:a16="http://schemas.microsoft.com/office/drawing/2014/main" val="1369691357"/>
                  </a:ext>
                </a:extLst>
              </a:tr>
              <a:tr h="582251">
                <a:tc>
                  <a:txBody>
                    <a:bodyPr/>
                    <a:lstStyle/>
                    <a:p>
                      <a:r>
                        <a:rPr lang="en-GB" dirty="0"/>
                        <a:t>4</a:t>
                      </a:r>
                      <a:r>
                        <a:rPr lang="en-GB" baseline="30000" dirty="0"/>
                        <a:t>th</a:t>
                      </a:r>
                      <a:r>
                        <a:rPr lang="en-GB" dirty="0"/>
                        <a:t> December (12-2) </a:t>
                      </a:r>
                    </a:p>
                  </a:txBody>
                  <a:tcPr/>
                </a:tc>
                <a:tc>
                  <a:txBody>
                    <a:bodyPr/>
                    <a:lstStyle/>
                    <a:p>
                      <a:r>
                        <a:rPr lang="en-GB" dirty="0"/>
                        <a:t>Working Together 2023; Partnership Updates </a:t>
                      </a:r>
                    </a:p>
                  </a:txBody>
                  <a:tcPr/>
                </a:tc>
                <a:extLst>
                  <a:ext uri="{0D108BD9-81ED-4DB2-BD59-A6C34878D82A}">
                    <a16:rowId xmlns:a16="http://schemas.microsoft.com/office/drawing/2014/main" val="2828305708"/>
                  </a:ext>
                </a:extLst>
              </a:tr>
            </a:tbl>
          </a:graphicData>
        </a:graphic>
      </p:graphicFrame>
      <p:sp>
        <p:nvSpPr>
          <p:cNvPr id="7" name="TextBox 6">
            <a:extLst>
              <a:ext uri="{FF2B5EF4-FFF2-40B4-BE49-F238E27FC236}">
                <a16:creationId xmlns:a16="http://schemas.microsoft.com/office/drawing/2014/main" id="{4189EF1C-7CF7-4A2A-A28D-D676579F2E34}"/>
              </a:ext>
            </a:extLst>
          </p:cNvPr>
          <p:cNvSpPr txBox="1"/>
          <p:nvPr/>
        </p:nvSpPr>
        <p:spPr>
          <a:xfrm>
            <a:off x="6896100" y="1608326"/>
            <a:ext cx="4686300" cy="523220"/>
          </a:xfrm>
          <a:prstGeom prst="rect">
            <a:avLst/>
          </a:prstGeom>
          <a:noFill/>
        </p:spPr>
        <p:txBody>
          <a:bodyPr wrap="square" rtlCol="0">
            <a:spAutoFit/>
          </a:bodyPr>
          <a:lstStyle/>
          <a:p>
            <a:pPr algn="ctr"/>
            <a:r>
              <a:rPr lang="en-GB" sz="2800" dirty="0"/>
              <a:t>Upcoming Learning Session  </a:t>
            </a:r>
          </a:p>
        </p:txBody>
      </p:sp>
      <p:sp>
        <p:nvSpPr>
          <p:cNvPr id="10" name="TextBox 9">
            <a:extLst>
              <a:ext uri="{FF2B5EF4-FFF2-40B4-BE49-F238E27FC236}">
                <a16:creationId xmlns:a16="http://schemas.microsoft.com/office/drawing/2014/main" id="{44C9AE15-51B5-4AF7-86E7-E9F2807FAF52}"/>
              </a:ext>
            </a:extLst>
          </p:cNvPr>
          <p:cNvSpPr txBox="1"/>
          <p:nvPr/>
        </p:nvSpPr>
        <p:spPr>
          <a:xfrm>
            <a:off x="7468790" y="5860137"/>
            <a:ext cx="6107906" cy="369332"/>
          </a:xfrm>
          <a:prstGeom prst="rect">
            <a:avLst/>
          </a:prstGeom>
          <a:noFill/>
        </p:spPr>
        <p:txBody>
          <a:bodyPr wrap="square">
            <a:spAutoFit/>
          </a:bodyPr>
          <a:lstStyle/>
          <a:p>
            <a:r>
              <a:rPr lang="en-GB" dirty="0">
                <a:hlinkClick r:id="rId5"/>
              </a:rPr>
              <a:t>(2) NYSCP - YouTube</a:t>
            </a:r>
            <a:endParaRPr lang="en-GB" dirty="0"/>
          </a:p>
        </p:txBody>
      </p:sp>
      <p:pic>
        <p:nvPicPr>
          <p:cNvPr id="9" name="Picture 2">
            <a:extLst>
              <a:ext uri="{FF2B5EF4-FFF2-40B4-BE49-F238E27FC236}">
                <a16:creationId xmlns:a16="http://schemas.microsoft.com/office/drawing/2014/main" id="{245B75A1-95A5-B68E-1424-428346BDD2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96050"/>
            <a:ext cx="121920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52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Links</a:t>
            </a:r>
          </a:p>
        </p:txBody>
      </p:sp>
      <p:sp>
        <p:nvSpPr>
          <p:cNvPr id="4" name="AutoShape 4" descr="Website Logos - Download Logo Website Png Clipart (#47386) - Pik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Internet website icon stroke #AD , #Sponsored, #ad, #website, #icon,  #stroke, #Internet | Website icons, Internet logo,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27" y="2283535"/>
            <a:ext cx="532749" cy="5327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72112" y="2368875"/>
            <a:ext cx="4788234" cy="369332"/>
          </a:xfrm>
          <a:prstGeom prst="rect">
            <a:avLst/>
          </a:prstGeom>
        </p:spPr>
        <p:txBody>
          <a:bodyPr wrap="none">
            <a:spAutoFit/>
          </a:bodyPr>
          <a:lstStyle/>
          <a:p>
            <a:r>
              <a:rPr lang="en-GB" dirty="0"/>
              <a:t>NYSCP Website: </a:t>
            </a:r>
            <a:r>
              <a:rPr lang="en-GB" dirty="0">
                <a:hlinkClick r:id="rId4"/>
              </a:rPr>
              <a:t>www.safeguardingchildren.co.uk</a:t>
            </a:r>
            <a:endParaRPr lang="en-GB" dirty="0"/>
          </a:p>
        </p:txBody>
      </p:sp>
      <p:sp>
        <p:nvSpPr>
          <p:cNvPr id="10" name="Rectangle 9"/>
          <p:cNvSpPr/>
          <p:nvPr/>
        </p:nvSpPr>
        <p:spPr>
          <a:xfrm>
            <a:off x="972112" y="3040487"/>
            <a:ext cx="3880678" cy="369332"/>
          </a:xfrm>
          <a:prstGeom prst="rect">
            <a:avLst/>
          </a:prstGeom>
        </p:spPr>
        <p:txBody>
          <a:bodyPr wrap="none">
            <a:spAutoFit/>
          </a:bodyPr>
          <a:lstStyle/>
          <a:p>
            <a:r>
              <a:rPr lang="en-GB" dirty="0"/>
              <a:t>NYSCP X (Twitter): </a:t>
            </a:r>
            <a:r>
              <a:rPr lang="en-GB" dirty="0">
                <a:hlinkClick r:id="rId5"/>
              </a:rPr>
              <a:t>twitter.com/NYSCP1</a:t>
            </a:r>
            <a:r>
              <a:rPr lang="en-GB" dirty="0"/>
              <a:t> </a:t>
            </a:r>
          </a:p>
        </p:txBody>
      </p:sp>
      <p:pic>
        <p:nvPicPr>
          <p:cNvPr id="2062" name="Picture 14" descr="New Facebook Logo 2021 | Pnggri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627" y="3634022"/>
            <a:ext cx="532749" cy="5327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72112" y="3712099"/>
            <a:ext cx="3908314" cy="369332"/>
          </a:xfrm>
          <a:prstGeom prst="rect">
            <a:avLst/>
          </a:prstGeom>
        </p:spPr>
        <p:txBody>
          <a:bodyPr wrap="none">
            <a:spAutoFit/>
          </a:bodyPr>
          <a:lstStyle/>
          <a:p>
            <a:r>
              <a:rPr lang="en-GB" dirty="0"/>
              <a:t>NYSCP Facebook: </a:t>
            </a:r>
            <a:r>
              <a:rPr lang="en-GB" dirty="0">
                <a:hlinkClick r:id="rId7"/>
              </a:rPr>
              <a:t>facebook.com/nyscp1</a:t>
            </a:r>
            <a:endParaRPr lang="en-GB" dirty="0"/>
          </a:p>
        </p:txBody>
      </p:sp>
      <p:pic>
        <p:nvPicPr>
          <p:cNvPr id="2064" name="Picture 16" descr="free-youtube-logo-icon-2431-thumb - Canadian Progress Club - Saskatoon  Downtow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627" y="4356888"/>
            <a:ext cx="547171" cy="5471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72112" y="4445807"/>
            <a:ext cx="6841332" cy="369332"/>
          </a:xfrm>
          <a:prstGeom prst="rect">
            <a:avLst/>
          </a:prstGeom>
        </p:spPr>
        <p:txBody>
          <a:bodyPr wrap="square">
            <a:spAutoFit/>
          </a:bodyPr>
          <a:lstStyle/>
          <a:p>
            <a:r>
              <a:rPr lang="en-GB" dirty="0"/>
              <a:t>NYSCP YouTube: </a:t>
            </a:r>
            <a:r>
              <a:rPr lang="en-GB" dirty="0">
                <a:hlinkClick r:id="rId9"/>
              </a:rPr>
              <a:t>youtube.com/@nyscp</a:t>
            </a:r>
            <a:r>
              <a:rPr lang="en-GB" dirty="0"/>
              <a:t> </a:t>
            </a:r>
          </a:p>
        </p:txBody>
      </p:sp>
      <p:sp>
        <p:nvSpPr>
          <p:cNvPr id="15" name="TextBox 14"/>
          <p:cNvSpPr txBox="1"/>
          <p:nvPr/>
        </p:nvSpPr>
        <p:spPr>
          <a:xfrm>
            <a:off x="8650091" y="1830266"/>
            <a:ext cx="2733633" cy="369332"/>
          </a:xfrm>
          <a:prstGeom prst="rect">
            <a:avLst/>
          </a:prstGeom>
          <a:noFill/>
        </p:spPr>
        <p:txBody>
          <a:bodyPr wrap="none" rtlCol="0">
            <a:spAutoFit/>
          </a:bodyPr>
          <a:lstStyle/>
          <a:p>
            <a:pPr algn="ctr"/>
            <a:r>
              <a:rPr lang="en-GB" dirty="0"/>
              <a:t>Subscribe to our e-bulletin:</a:t>
            </a:r>
          </a:p>
        </p:txBody>
      </p:sp>
      <p:pic>
        <p:nvPicPr>
          <p:cNvPr id="1026" name="Picture 2" descr="Image result for Podcast Logo. Size: 113 x 110. Source: chmonline.co.u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125" y="5108763"/>
            <a:ext cx="473274" cy="4607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2112" y="5154452"/>
            <a:ext cx="9124925" cy="369332"/>
          </a:xfrm>
          <a:prstGeom prst="rect">
            <a:avLst/>
          </a:prstGeom>
        </p:spPr>
        <p:txBody>
          <a:bodyPr wrap="square">
            <a:spAutoFit/>
          </a:bodyPr>
          <a:lstStyle/>
          <a:p>
            <a:r>
              <a:rPr lang="en-GB" dirty="0"/>
              <a:t>Podcast: </a:t>
            </a:r>
            <a:r>
              <a:rPr lang="en-GB" dirty="0">
                <a:hlinkClick r:id="rId11"/>
              </a:rPr>
              <a:t>podcasters.spotify.com/pod/show/north-yorkshire-safeguarding-children-partnership</a:t>
            </a:r>
            <a:r>
              <a:rPr lang="en-GB" dirty="0"/>
              <a:t> </a:t>
            </a:r>
          </a:p>
        </p:txBody>
      </p:sp>
      <p:sp>
        <p:nvSpPr>
          <p:cNvPr id="17" name="Rectangle 16">
            <a:extLst>
              <a:ext uri="{FF2B5EF4-FFF2-40B4-BE49-F238E27FC236}">
                <a16:creationId xmlns:a16="http://schemas.microsoft.com/office/drawing/2014/main" id="{B96EBB19-3A7E-45DA-A752-8DB0F18D6A46}"/>
              </a:ext>
            </a:extLst>
          </p:cNvPr>
          <p:cNvSpPr/>
          <p:nvPr/>
        </p:nvSpPr>
        <p:spPr>
          <a:xfrm>
            <a:off x="972112" y="5789031"/>
            <a:ext cx="9124925" cy="646331"/>
          </a:xfrm>
          <a:prstGeom prst="rect">
            <a:avLst/>
          </a:prstGeom>
        </p:spPr>
        <p:txBody>
          <a:bodyPr wrap="square">
            <a:spAutoFit/>
          </a:bodyPr>
          <a:lstStyle/>
          <a:p>
            <a:r>
              <a:rPr lang="en-GB" dirty="0" err="1"/>
              <a:t>Linkedin</a:t>
            </a:r>
            <a:r>
              <a:rPr lang="en-GB" dirty="0"/>
              <a:t>: </a:t>
            </a:r>
            <a:r>
              <a:rPr lang="en-GB" dirty="0">
                <a:hlinkClick r:id="rId12"/>
              </a:rPr>
              <a:t>https://www.linkedin.com/company/nyscp</a:t>
            </a:r>
            <a:endParaRPr lang="en-GB" dirty="0"/>
          </a:p>
          <a:p>
            <a:pPr algn="ctr"/>
            <a:r>
              <a:rPr lang="en-GB" dirty="0"/>
              <a:t>NYSCP Business Unit: 01609 535123 </a:t>
            </a:r>
            <a:r>
              <a:rPr lang="en-GB" dirty="0">
                <a:hlinkClick r:id="rId13"/>
              </a:rPr>
              <a:t>nyscp@northyorks.gov.uk</a:t>
            </a:r>
            <a:r>
              <a:rPr lang="en-GB" dirty="0"/>
              <a:t>  </a:t>
            </a:r>
          </a:p>
        </p:txBody>
      </p:sp>
      <p:pic>
        <p:nvPicPr>
          <p:cNvPr id="7" name="Picture 6">
            <a:extLst>
              <a:ext uri="{FF2B5EF4-FFF2-40B4-BE49-F238E27FC236}">
                <a16:creationId xmlns:a16="http://schemas.microsoft.com/office/drawing/2014/main" id="{A115F487-8840-4B5D-A7C8-037F24EA232B}"/>
              </a:ext>
            </a:extLst>
          </p:cNvPr>
          <p:cNvPicPr>
            <a:picLocks noChangeAspect="1"/>
          </p:cNvPicPr>
          <p:nvPr/>
        </p:nvPicPr>
        <p:blipFill>
          <a:blip r:embed="rId14"/>
          <a:stretch>
            <a:fillRect/>
          </a:stretch>
        </p:blipFill>
        <p:spPr>
          <a:xfrm>
            <a:off x="266445" y="5671863"/>
            <a:ext cx="686309" cy="590226"/>
          </a:xfrm>
          <a:prstGeom prst="rect">
            <a:avLst/>
          </a:prstGeom>
        </p:spPr>
      </p:pic>
      <p:pic>
        <p:nvPicPr>
          <p:cNvPr id="6" name="Picture 5">
            <a:extLst>
              <a:ext uri="{FF2B5EF4-FFF2-40B4-BE49-F238E27FC236}">
                <a16:creationId xmlns:a16="http://schemas.microsoft.com/office/drawing/2014/main" id="{11ECE551-D5F4-4445-BA60-2FE4D76F79F6}"/>
              </a:ext>
            </a:extLst>
          </p:cNvPr>
          <p:cNvPicPr>
            <a:picLocks noChangeAspect="1"/>
          </p:cNvPicPr>
          <p:nvPr/>
        </p:nvPicPr>
        <p:blipFill>
          <a:blip r:embed="rId15"/>
          <a:stretch>
            <a:fillRect/>
          </a:stretch>
        </p:blipFill>
        <p:spPr>
          <a:xfrm>
            <a:off x="8543643" y="2095183"/>
            <a:ext cx="2946528" cy="2946528"/>
          </a:xfrm>
          <a:prstGeom prst="rect">
            <a:avLst/>
          </a:prstGeom>
        </p:spPr>
      </p:pic>
      <p:pic>
        <p:nvPicPr>
          <p:cNvPr id="13" name="Picture 12">
            <a:extLst>
              <a:ext uri="{FF2B5EF4-FFF2-40B4-BE49-F238E27FC236}">
                <a16:creationId xmlns:a16="http://schemas.microsoft.com/office/drawing/2014/main" id="{3EF1FFF8-C654-4675-9C5A-B76F4BE84E4F}"/>
              </a:ext>
            </a:extLst>
          </p:cNvPr>
          <p:cNvPicPr>
            <a:picLocks noChangeAspect="1"/>
          </p:cNvPicPr>
          <p:nvPr/>
        </p:nvPicPr>
        <p:blipFill>
          <a:blip r:embed="rId16"/>
          <a:stretch>
            <a:fillRect/>
          </a:stretch>
        </p:blipFill>
        <p:spPr>
          <a:xfrm>
            <a:off x="288875" y="2894010"/>
            <a:ext cx="609600" cy="590550"/>
          </a:xfrm>
          <a:prstGeom prst="rect">
            <a:avLst/>
          </a:prstGeom>
        </p:spPr>
      </p:pic>
      <p:pic>
        <p:nvPicPr>
          <p:cNvPr id="5" name="Picture 2">
            <a:extLst>
              <a:ext uri="{FF2B5EF4-FFF2-40B4-BE49-F238E27FC236}">
                <a16:creationId xmlns:a16="http://schemas.microsoft.com/office/drawing/2014/main" id="{6F416B2B-1703-6958-D6F0-AFABFBC5B43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496050"/>
            <a:ext cx="121920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321006"/>
      </p:ext>
    </p:extLst>
  </p:cSld>
  <p:clrMapOvr>
    <a:masterClrMapping/>
  </p:clrMapOvr>
  <mc:AlternateContent xmlns:mc="http://schemas.openxmlformats.org/markup-compatibility/2006" xmlns:p14="http://schemas.microsoft.com/office/powerpoint/2010/main">
    <mc:Choice Requires="p14">
      <p:transition spd="slow" p14:dur="2000" advTm="29445"/>
    </mc:Choice>
    <mc:Fallback xmlns="">
      <p:transition spd="slow" advTm="29445"/>
    </mc:Fallback>
  </mc:AlternateContent>
</p:sld>
</file>

<file path=ppt/theme/theme1.xml><?xml version="1.0" encoding="utf-8"?>
<a:theme xmlns:a="http://schemas.openxmlformats.org/drawingml/2006/main" name="1_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Developments in Safeguarding Masterclass March 2022 Child Exploitation</Template>
  <TotalTime>1431</TotalTime>
  <Words>2038</Words>
  <Application>Microsoft Office PowerPoint</Application>
  <PresentationFormat>Widescreen</PresentationFormat>
  <Paragraphs>137</Paragraphs>
  <Slides>8</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-apple-system</vt:lpstr>
      <vt:lpstr>Arial</vt:lpstr>
      <vt:lpstr>Arial Black</vt:lpstr>
      <vt:lpstr>Calibri</vt:lpstr>
      <vt:lpstr>Lato</vt:lpstr>
      <vt:lpstr>Wingdings</vt:lpstr>
      <vt:lpstr>1_NYSCB MAST Briefings March 17 - Version 4</vt:lpstr>
      <vt:lpstr>2_NYSCB MAST Briefings March 17 - Version 4</vt:lpstr>
      <vt:lpstr>NYSCB MAST Briefings March 17 - Version 4</vt:lpstr>
      <vt:lpstr>3_NYSCB MAST Briefings March 17 - Version 4</vt:lpstr>
      <vt:lpstr>North Yorkshire Safeguarding Children Partnership</vt:lpstr>
      <vt:lpstr>Working Together to Safeguard Children</vt:lpstr>
      <vt:lpstr>Document Reviews </vt:lpstr>
      <vt:lpstr>Strategy Updates </vt:lpstr>
      <vt:lpstr>Website update: </vt:lpstr>
      <vt:lpstr>Who’s in Charge </vt:lpstr>
      <vt:lpstr>Training and Learning </vt:lpstr>
      <vt:lpstr>Key Links</vt:lpstr>
    </vt:vector>
  </TitlesOfParts>
  <Company>NYCC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Yorkshire Safeguarding Children Partnership</dc:title>
  <dc:creator>Haydn ReesJones</dc:creator>
  <cp:lastModifiedBy>Kathryn Morrison</cp:lastModifiedBy>
  <cp:revision>73</cp:revision>
  <dcterms:created xsi:type="dcterms:W3CDTF">2022-03-17T10:29:36Z</dcterms:created>
  <dcterms:modified xsi:type="dcterms:W3CDTF">2024-09-05T08:34:35Z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ed8f876-564b-4f76-8af5-3f8008623cd6_Enabled">
    <vt:lpwstr>true</vt:lpwstr>
  </property>
  <property fmtid="{D5CDD505-2E9C-101B-9397-08002B2CF9AE}" pid="3" name="MSIP_Label_fed8f876-564b-4f76-8af5-3f8008623cd6_SetDate">
    <vt:lpwstr>2022-09-22T09:55:36Z</vt:lpwstr>
  </property>
  <property fmtid="{D5CDD505-2E9C-101B-9397-08002B2CF9AE}" pid="4" name="MSIP_Label_fed8f876-564b-4f76-8af5-3f8008623cd6_Method">
    <vt:lpwstr>Privileged</vt:lpwstr>
  </property>
  <property fmtid="{D5CDD505-2E9C-101B-9397-08002B2CF9AE}" pid="5" name="MSIP_Label_fed8f876-564b-4f76-8af5-3f8008623cd6_Name">
    <vt:lpwstr>NOT PROTECTIVELY MARKED</vt:lpwstr>
  </property>
  <property fmtid="{D5CDD505-2E9C-101B-9397-08002B2CF9AE}" pid="6" name="MSIP_Label_fed8f876-564b-4f76-8af5-3f8008623cd6_SiteId">
    <vt:lpwstr>ad3d9c73-9830-44a1-b487-e1055441c70e</vt:lpwstr>
  </property>
  <property fmtid="{D5CDD505-2E9C-101B-9397-08002B2CF9AE}" pid="7" name="MSIP_Label_fed8f876-564b-4f76-8af5-3f8008623cd6_ActionId">
    <vt:lpwstr>36dcd0fd-6a61-4d3e-9575-8f2c3a078681</vt:lpwstr>
  </property>
  <property fmtid="{D5CDD505-2E9C-101B-9397-08002B2CF9AE}" pid="8" name="MSIP_Label_fed8f876-564b-4f76-8af5-3f8008623cd6_ContentBits">
    <vt:lpwstr>2</vt:lpwstr>
  </property>
</Properties>
</file>