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7"/>
  </p:notesMasterIdLst>
  <p:sldIdLst>
    <p:sldId id="256" r:id="rId5"/>
    <p:sldId id="281" r:id="rId6"/>
    <p:sldId id="280" r:id="rId7"/>
    <p:sldId id="2147473450" r:id="rId8"/>
    <p:sldId id="733" r:id="rId9"/>
    <p:sldId id="727" r:id="rId10"/>
    <p:sldId id="728" r:id="rId11"/>
    <p:sldId id="731" r:id="rId12"/>
    <p:sldId id="2147473449" r:id="rId13"/>
    <p:sldId id="732" r:id="rId14"/>
    <p:sldId id="745" r:id="rId15"/>
    <p:sldId id="282" r:id="rId16"/>
    <p:sldId id="257" r:id="rId17"/>
    <p:sldId id="278" r:id="rId18"/>
    <p:sldId id="269" r:id="rId19"/>
    <p:sldId id="271" r:id="rId20"/>
    <p:sldId id="273" r:id="rId21"/>
    <p:sldId id="272" r:id="rId22"/>
    <p:sldId id="276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788C0-8B19-4187-8F10-718D1F21E2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2B3DECA-022C-45EB-B1BE-F2A2CD6ECA3B}">
      <dgm:prSet phldrT="[Text]"/>
      <dgm:spPr/>
      <dgm:t>
        <a:bodyPr/>
        <a:lstStyle/>
        <a:p>
          <a:r>
            <a:rPr lang="en-GB" dirty="0"/>
            <a:t>Getting to day 1 of the new Council</a:t>
          </a:r>
        </a:p>
      </dgm:t>
    </dgm:pt>
    <dgm:pt modelId="{D618AD03-2D2A-48A6-BF4E-D16DE31B9B56}" type="parTrans" cxnId="{F803E096-DB5D-4C3D-985E-6057A5E9AB78}">
      <dgm:prSet/>
      <dgm:spPr/>
      <dgm:t>
        <a:bodyPr/>
        <a:lstStyle/>
        <a:p>
          <a:endParaRPr lang="en-GB"/>
        </a:p>
      </dgm:t>
    </dgm:pt>
    <dgm:pt modelId="{7C9A8F0F-07B1-401A-ACC7-A983848DA6D2}" type="sibTrans" cxnId="{F803E096-DB5D-4C3D-985E-6057A5E9AB78}">
      <dgm:prSet/>
      <dgm:spPr/>
      <dgm:t>
        <a:bodyPr/>
        <a:lstStyle/>
        <a:p>
          <a:endParaRPr lang="en-GB"/>
        </a:p>
      </dgm:t>
    </dgm:pt>
    <dgm:pt modelId="{57E7D26D-1A25-4311-85BD-AA060407F2AA}">
      <dgm:prSet phldrT="[Text]"/>
      <dgm:spPr/>
      <dgm:t>
        <a:bodyPr/>
        <a:lstStyle/>
        <a:p>
          <a:r>
            <a:rPr lang="en-GB" dirty="0"/>
            <a:t>The first 100 and 1000 days</a:t>
          </a:r>
        </a:p>
      </dgm:t>
    </dgm:pt>
    <dgm:pt modelId="{6CFBE936-3EE4-4BF2-A2A7-19BBAB39BD13}" type="parTrans" cxnId="{A8A97420-CBBF-4F05-90B1-1989DBB512BF}">
      <dgm:prSet/>
      <dgm:spPr/>
      <dgm:t>
        <a:bodyPr/>
        <a:lstStyle/>
        <a:p>
          <a:endParaRPr lang="en-GB"/>
        </a:p>
      </dgm:t>
    </dgm:pt>
    <dgm:pt modelId="{6DC6CE32-A62E-4805-A32B-F5A6F066A45C}" type="sibTrans" cxnId="{A8A97420-CBBF-4F05-90B1-1989DBB512BF}">
      <dgm:prSet/>
      <dgm:spPr/>
      <dgm:t>
        <a:bodyPr/>
        <a:lstStyle/>
        <a:p>
          <a:endParaRPr lang="en-GB"/>
        </a:p>
      </dgm:t>
    </dgm:pt>
    <dgm:pt modelId="{41F3E374-4015-4CAA-A104-9F9D9AC15C3C}">
      <dgm:prSet phldrT="[Text]"/>
      <dgm:spPr/>
      <dgm:t>
        <a:bodyPr/>
        <a:lstStyle/>
        <a:p>
          <a:r>
            <a:rPr lang="en-GB" dirty="0"/>
            <a:t>3, 5, 10 year transformation</a:t>
          </a:r>
        </a:p>
      </dgm:t>
    </dgm:pt>
    <dgm:pt modelId="{049D01F4-A727-4BAC-9C1D-561C0ADC5FEF}" type="parTrans" cxnId="{FCE599C5-1337-4F70-AE3D-4FE008397CA6}">
      <dgm:prSet/>
      <dgm:spPr/>
      <dgm:t>
        <a:bodyPr/>
        <a:lstStyle/>
        <a:p>
          <a:endParaRPr lang="en-GB"/>
        </a:p>
      </dgm:t>
    </dgm:pt>
    <dgm:pt modelId="{0843258F-4B7F-49AB-A4EC-A2E1175A80D8}" type="sibTrans" cxnId="{FCE599C5-1337-4F70-AE3D-4FE008397CA6}">
      <dgm:prSet/>
      <dgm:spPr/>
      <dgm:t>
        <a:bodyPr/>
        <a:lstStyle/>
        <a:p>
          <a:endParaRPr lang="en-GB"/>
        </a:p>
      </dgm:t>
    </dgm:pt>
    <dgm:pt modelId="{C7B5F654-672A-48D4-B439-35EE521E6A2C}" type="pres">
      <dgm:prSet presAssocID="{ED5788C0-8B19-4187-8F10-718D1F21E253}" presName="arrowDiagram" presStyleCnt="0">
        <dgm:presLayoutVars>
          <dgm:chMax val="5"/>
          <dgm:dir/>
          <dgm:resizeHandles val="exact"/>
        </dgm:presLayoutVars>
      </dgm:prSet>
      <dgm:spPr/>
    </dgm:pt>
    <dgm:pt modelId="{7B3C5FC0-0461-48D0-8E44-D872FAE6A198}" type="pres">
      <dgm:prSet presAssocID="{ED5788C0-8B19-4187-8F10-718D1F21E253}" presName="arrow" presStyleLbl="bgShp" presStyleIdx="0" presStyleCnt="1"/>
      <dgm:spPr/>
    </dgm:pt>
    <dgm:pt modelId="{AB49CBA7-BFF7-46BD-A4C1-31AEE39494A0}" type="pres">
      <dgm:prSet presAssocID="{ED5788C0-8B19-4187-8F10-718D1F21E253}" presName="arrowDiagram3" presStyleCnt="0"/>
      <dgm:spPr/>
    </dgm:pt>
    <dgm:pt modelId="{D6A81571-4700-4A16-9EE1-3A3708182AA5}" type="pres">
      <dgm:prSet presAssocID="{62B3DECA-022C-45EB-B1BE-F2A2CD6ECA3B}" presName="bullet3a" presStyleLbl="node1" presStyleIdx="0" presStyleCnt="3"/>
      <dgm:spPr/>
    </dgm:pt>
    <dgm:pt modelId="{CC8D1192-A221-42C8-937A-49E9CF818D06}" type="pres">
      <dgm:prSet presAssocID="{62B3DECA-022C-45EB-B1BE-F2A2CD6ECA3B}" presName="textBox3a" presStyleLbl="revTx" presStyleIdx="0" presStyleCnt="3">
        <dgm:presLayoutVars>
          <dgm:bulletEnabled val="1"/>
        </dgm:presLayoutVars>
      </dgm:prSet>
      <dgm:spPr/>
    </dgm:pt>
    <dgm:pt modelId="{92C31E78-6CBF-4578-B0A0-37E99F149B49}" type="pres">
      <dgm:prSet presAssocID="{57E7D26D-1A25-4311-85BD-AA060407F2AA}" presName="bullet3b" presStyleLbl="node1" presStyleIdx="1" presStyleCnt="3"/>
      <dgm:spPr/>
    </dgm:pt>
    <dgm:pt modelId="{1AE4BC77-F1CE-416C-BEF9-846A105EF830}" type="pres">
      <dgm:prSet presAssocID="{57E7D26D-1A25-4311-85BD-AA060407F2AA}" presName="textBox3b" presStyleLbl="revTx" presStyleIdx="1" presStyleCnt="3">
        <dgm:presLayoutVars>
          <dgm:bulletEnabled val="1"/>
        </dgm:presLayoutVars>
      </dgm:prSet>
      <dgm:spPr/>
    </dgm:pt>
    <dgm:pt modelId="{CEE9232E-74AD-4D44-BC74-CD88FBD7DD86}" type="pres">
      <dgm:prSet presAssocID="{41F3E374-4015-4CAA-A104-9F9D9AC15C3C}" presName="bullet3c" presStyleLbl="node1" presStyleIdx="2" presStyleCnt="3"/>
      <dgm:spPr/>
    </dgm:pt>
    <dgm:pt modelId="{3B9F2151-8734-4094-B852-FFAA7FCDC156}" type="pres">
      <dgm:prSet presAssocID="{41F3E374-4015-4CAA-A104-9F9D9AC15C3C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A8A97420-CBBF-4F05-90B1-1989DBB512BF}" srcId="{ED5788C0-8B19-4187-8F10-718D1F21E253}" destId="{57E7D26D-1A25-4311-85BD-AA060407F2AA}" srcOrd="1" destOrd="0" parTransId="{6CFBE936-3EE4-4BF2-A2A7-19BBAB39BD13}" sibTransId="{6DC6CE32-A62E-4805-A32B-F5A6F066A45C}"/>
    <dgm:cxn modelId="{9BC5223A-3278-4D9E-A8AA-3BAECB6460A1}" type="presOf" srcId="{ED5788C0-8B19-4187-8F10-718D1F21E253}" destId="{C7B5F654-672A-48D4-B439-35EE521E6A2C}" srcOrd="0" destOrd="0" presId="urn:microsoft.com/office/officeart/2005/8/layout/arrow2"/>
    <dgm:cxn modelId="{09330A69-C7A4-43F8-88EA-37AD0EB2A112}" type="presOf" srcId="{62B3DECA-022C-45EB-B1BE-F2A2CD6ECA3B}" destId="{CC8D1192-A221-42C8-937A-49E9CF818D06}" srcOrd="0" destOrd="0" presId="urn:microsoft.com/office/officeart/2005/8/layout/arrow2"/>
    <dgm:cxn modelId="{C631B779-0E5C-44B4-9E03-8A57A3E9CE42}" type="presOf" srcId="{41F3E374-4015-4CAA-A104-9F9D9AC15C3C}" destId="{3B9F2151-8734-4094-B852-FFAA7FCDC156}" srcOrd="0" destOrd="0" presId="urn:microsoft.com/office/officeart/2005/8/layout/arrow2"/>
    <dgm:cxn modelId="{45814F84-2AD2-48CF-AB1B-290DD9196AF7}" type="presOf" srcId="{57E7D26D-1A25-4311-85BD-AA060407F2AA}" destId="{1AE4BC77-F1CE-416C-BEF9-846A105EF830}" srcOrd="0" destOrd="0" presId="urn:microsoft.com/office/officeart/2005/8/layout/arrow2"/>
    <dgm:cxn modelId="{F803E096-DB5D-4C3D-985E-6057A5E9AB78}" srcId="{ED5788C0-8B19-4187-8F10-718D1F21E253}" destId="{62B3DECA-022C-45EB-B1BE-F2A2CD6ECA3B}" srcOrd="0" destOrd="0" parTransId="{D618AD03-2D2A-48A6-BF4E-D16DE31B9B56}" sibTransId="{7C9A8F0F-07B1-401A-ACC7-A983848DA6D2}"/>
    <dgm:cxn modelId="{FCE599C5-1337-4F70-AE3D-4FE008397CA6}" srcId="{ED5788C0-8B19-4187-8F10-718D1F21E253}" destId="{41F3E374-4015-4CAA-A104-9F9D9AC15C3C}" srcOrd="2" destOrd="0" parTransId="{049D01F4-A727-4BAC-9C1D-561C0ADC5FEF}" sibTransId="{0843258F-4B7F-49AB-A4EC-A2E1175A80D8}"/>
    <dgm:cxn modelId="{1C4FB563-6C67-4146-B354-74B967BF91D8}" type="presParOf" srcId="{C7B5F654-672A-48D4-B439-35EE521E6A2C}" destId="{7B3C5FC0-0461-48D0-8E44-D872FAE6A198}" srcOrd="0" destOrd="0" presId="urn:microsoft.com/office/officeart/2005/8/layout/arrow2"/>
    <dgm:cxn modelId="{1B1B0C2A-66A5-4328-9EBA-20A6DDA9714F}" type="presParOf" srcId="{C7B5F654-672A-48D4-B439-35EE521E6A2C}" destId="{AB49CBA7-BFF7-46BD-A4C1-31AEE39494A0}" srcOrd="1" destOrd="0" presId="urn:microsoft.com/office/officeart/2005/8/layout/arrow2"/>
    <dgm:cxn modelId="{EB467098-23C4-4079-91D6-B6F1DA4BA771}" type="presParOf" srcId="{AB49CBA7-BFF7-46BD-A4C1-31AEE39494A0}" destId="{D6A81571-4700-4A16-9EE1-3A3708182AA5}" srcOrd="0" destOrd="0" presId="urn:microsoft.com/office/officeart/2005/8/layout/arrow2"/>
    <dgm:cxn modelId="{42A9F400-4628-4527-A5AA-720A7CCFFA0C}" type="presParOf" srcId="{AB49CBA7-BFF7-46BD-A4C1-31AEE39494A0}" destId="{CC8D1192-A221-42C8-937A-49E9CF818D06}" srcOrd="1" destOrd="0" presId="urn:microsoft.com/office/officeart/2005/8/layout/arrow2"/>
    <dgm:cxn modelId="{4A1C5F40-7AC9-4607-B234-FDAD06D39DE1}" type="presParOf" srcId="{AB49CBA7-BFF7-46BD-A4C1-31AEE39494A0}" destId="{92C31E78-6CBF-4578-B0A0-37E99F149B49}" srcOrd="2" destOrd="0" presId="urn:microsoft.com/office/officeart/2005/8/layout/arrow2"/>
    <dgm:cxn modelId="{C45E96AC-DEDA-4532-85DC-0670C003538C}" type="presParOf" srcId="{AB49CBA7-BFF7-46BD-A4C1-31AEE39494A0}" destId="{1AE4BC77-F1CE-416C-BEF9-846A105EF830}" srcOrd="3" destOrd="0" presId="urn:microsoft.com/office/officeart/2005/8/layout/arrow2"/>
    <dgm:cxn modelId="{D9195CDD-A74C-4A18-8B2A-0C0077F7CF33}" type="presParOf" srcId="{AB49CBA7-BFF7-46BD-A4C1-31AEE39494A0}" destId="{CEE9232E-74AD-4D44-BC74-CD88FBD7DD86}" srcOrd="4" destOrd="0" presId="urn:microsoft.com/office/officeart/2005/8/layout/arrow2"/>
    <dgm:cxn modelId="{1B65DABF-0F4F-4E4E-B260-7CDDA0A111CA}" type="presParOf" srcId="{AB49CBA7-BFF7-46BD-A4C1-31AEE39494A0}" destId="{3B9F2151-8734-4094-B852-FFAA7FCDC15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C5FC0-0461-48D0-8E44-D872FAE6A198}">
      <dsp:nvSpPr>
        <dsp:cNvPr id="0" name=""/>
        <dsp:cNvSpPr/>
      </dsp:nvSpPr>
      <dsp:spPr>
        <a:xfrm>
          <a:off x="1876461" y="0"/>
          <a:ext cx="7483102" cy="467693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81571-4700-4A16-9EE1-3A3708182AA5}">
      <dsp:nvSpPr>
        <dsp:cNvPr id="0" name=""/>
        <dsp:cNvSpPr/>
      </dsp:nvSpPr>
      <dsp:spPr>
        <a:xfrm>
          <a:off x="2826815" y="3228023"/>
          <a:ext cx="194560" cy="19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D1192-A221-42C8-937A-49E9CF818D06}">
      <dsp:nvSpPr>
        <dsp:cNvPr id="0" name=""/>
        <dsp:cNvSpPr/>
      </dsp:nvSpPr>
      <dsp:spPr>
        <a:xfrm>
          <a:off x="2924095" y="3325303"/>
          <a:ext cx="1743562" cy="135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94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Getting to day 1 of the new Council</a:t>
          </a:r>
        </a:p>
      </dsp:txBody>
      <dsp:txXfrm>
        <a:off x="2924095" y="3325303"/>
        <a:ext cx="1743562" cy="1351635"/>
      </dsp:txXfrm>
    </dsp:sp>
    <dsp:sp modelId="{92C31E78-6CBF-4578-B0A0-37E99F149B49}">
      <dsp:nvSpPr>
        <dsp:cNvPr id="0" name=""/>
        <dsp:cNvSpPr/>
      </dsp:nvSpPr>
      <dsp:spPr>
        <a:xfrm>
          <a:off x="4544187" y="1956831"/>
          <a:ext cx="351705" cy="351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4BC77-F1CE-416C-BEF9-846A105EF830}">
      <dsp:nvSpPr>
        <dsp:cNvPr id="0" name=""/>
        <dsp:cNvSpPr/>
      </dsp:nvSpPr>
      <dsp:spPr>
        <a:xfrm>
          <a:off x="4720040" y="2132684"/>
          <a:ext cx="1795944" cy="2544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62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first 100 and 1000 days</a:t>
          </a:r>
        </a:p>
      </dsp:txBody>
      <dsp:txXfrm>
        <a:off x="4720040" y="2132684"/>
        <a:ext cx="1795944" cy="2544254"/>
      </dsp:txXfrm>
    </dsp:sp>
    <dsp:sp modelId="{CEE9232E-74AD-4D44-BC74-CD88FBD7DD86}">
      <dsp:nvSpPr>
        <dsp:cNvPr id="0" name=""/>
        <dsp:cNvSpPr/>
      </dsp:nvSpPr>
      <dsp:spPr>
        <a:xfrm>
          <a:off x="6609523" y="1183265"/>
          <a:ext cx="486401" cy="486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F2151-8734-4094-B852-FFAA7FCDC156}">
      <dsp:nvSpPr>
        <dsp:cNvPr id="0" name=""/>
        <dsp:cNvSpPr/>
      </dsp:nvSpPr>
      <dsp:spPr>
        <a:xfrm>
          <a:off x="6852724" y="1426466"/>
          <a:ext cx="1795944" cy="325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34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3, 5, 10 year transformation</a:t>
          </a:r>
        </a:p>
      </dsp:txBody>
      <dsp:txXfrm>
        <a:off x="6852724" y="1426466"/>
        <a:ext cx="1795944" cy="325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44FB4-CD04-4D73-A4BF-345A819D66D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B709-D45B-4F67-9FB8-E17FE499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0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Ashley</a:t>
            </a:r>
          </a:p>
          <a:p>
            <a:r>
              <a:rPr lang="en-GB" dirty="0"/>
              <a:t>Then hand over to Richard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A8957-1A83-4C53-8034-E4F3267AA9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6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Getting to day 1: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Council created 1</a:t>
            </a:r>
            <a:r>
              <a:rPr kumimoji="0" lang="en-GB" altLang="en-US" sz="12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GB" alt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April 2023 from 7 former DCs/BCs and NYCC</a:t>
            </a:r>
            <a:endParaRPr lang="en-GB" sz="1200" dirty="0"/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Serves the whole of North Yorkshire (</a:t>
            </a:r>
            <a:r>
              <a:rPr lang="en-GB" sz="1200" b="0" i="0" dirty="0">
                <a:solidFill>
                  <a:srgbClr val="0B0C0C"/>
                </a:solidFill>
                <a:effectLst/>
              </a:rPr>
              <a:t>615,000 residents and nearly 33,000 businesses) providing diverse local government services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Key Central Government requirement from to pave the way for new North Yorkshire &amp; York Mayoral Combined Authority</a:t>
            </a:r>
            <a:endParaRPr lang="en-GB" dirty="0"/>
          </a:p>
          <a:p>
            <a:pPr>
              <a:buFont typeface="Arial" panose="020B0604020202020204" pitchFamily="34" charset="0"/>
              <a:buNone/>
            </a:pPr>
            <a:endParaRPr lang="en-GB" sz="1200" dirty="0"/>
          </a:p>
          <a:p>
            <a:pPr>
              <a:buFont typeface="Arial" panose="020B0604020202020204" pitchFamily="34" charset="0"/>
              <a:buNone/>
            </a:pPr>
            <a:r>
              <a:rPr lang="en-GB" sz="1200" dirty="0"/>
              <a:t>First 100 / 1000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Nearly 1 year old! Focus in year 1 on service convergence and getting single teams in place</a:t>
            </a:r>
            <a:endParaRPr lang="en-GB" dirty="0"/>
          </a:p>
          <a:p>
            <a:pPr>
              <a:buFont typeface="Arial" panose="020B0604020202020204" pitchFamily="34" charset="0"/>
              <a:buNone/>
            </a:pPr>
            <a:endParaRPr lang="en-GB" sz="1200" dirty="0"/>
          </a:p>
          <a:p>
            <a:pPr>
              <a:buFont typeface="Arial" panose="020B0604020202020204" pitchFamily="34" charset="0"/>
              <a:buNone/>
            </a:pPr>
            <a:r>
              <a:rPr lang="en-GB" sz="1200" dirty="0"/>
              <a:t>5 – 10 year transformation journey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en-GB" alt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opportunities relating to MH – housing, leisure review, locality working/community anchors as well as continuing transformation/improvement of PH and ASC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A8957-1A83-4C53-8034-E4F3267AA9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4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Person </a:t>
            </a:r>
          </a:p>
          <a:p>
            <a:endParaRPr lang="en-GB" dirty="0"/>
          </a:p>
          <a:p>
            <a:r>
              <a:rPr lang="en-GB" dirty="0"/>
              <a:t>Personal Community – Family/Friends , Neighbours, Work Colleagues, Online/social media communities </a:t>
            </a:r>
          </a:p>
          <a:p>
            <a:r>
              <a:rPr lang="en-GB" dirty="0"/>
              <a:t>Community – Parks/outdoor spaces, Café’s /Restaurants, Shopping Centres, Local events/festivals, Leisure Centres, Art /Music venues, Educational settings, Community Centres/Hubs, Places of Worship/Faith groups, Bars/pubs, Interest/activity based groups, Sports venues, Libraries/museums</a:t>
            </a:r>
          </a:p>
          <a:p>
            <a:endParaRPr lang="en-GB" dirty="0"/>
          </a:p>
          <a:p>
            <a:r>
              <a:rPr lang="en-GB" dirty="0"/>
              <a:t>Community Based Specialist services (VCSE &amp; NYC) – Includes mental health, physical health, VCSE, employment support, Housing support, Health &amp; Social Care support</a:t>
            </a:r>
          </a:p>
          <a:p>
            <a:endParaRPr lang="en-GB" dirty="0"/>
          </a:p>
          <a:p>
            <a:r>
              <a:rPr lang="en-GB" dirty="0"/>
              <a:t>Acute Mental health care.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A8957-1A83-4C53-8034-E4F3267AA99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Naomi and Dena</a:t>
            </a:r>
          </a:p>
          <a:p>
            <a:endParaRPr lang="en-GB" dirty="0"/>
          </a:p>
          <a:p>
            <a:r>
              <a:rPr lang="en-GB" dirty="0"/>
              <a:t>Naomi to introduce herself</a:t>
            </a:r>
          </a:p>
          <a:p>
            <a:r>
              <a:rPr lang="en-GB" dirty="0"/>
              <a:t>Dena – magic wand wish: we know funding is an issue but let’s consider how we can maximise income/sustainability together, and look beyond that to the outcomes/difference we want to make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A8957-1A83-4C53-8034-E4F3267AA9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1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Leon and 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A8957-1A83-4C53-8034-E4F3267AA9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9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5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4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1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03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3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0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2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3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3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5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6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68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2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0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6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47297B-FA07-4685-B88A-67617E6DBE7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1177-DD59-4ECA-9F89-B23AFAC7E0F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04AC5-C410-5DD2-F9C8-900F55ACDF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439797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E6AA-4C34-130B-8EA6-63CE1EF11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8825658" cy="332958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000" dirty="0"/>
              <a:t>NYC and VCSE -Working together to improve mental health and wellbeing in NY for our working age population, now and in the future</a:t>
            </a:r>
            <a:br>
              <a:rPr lang="en-GB" sz="4000" dirty="0"/>
            </a:b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4BE0B-5D02-0198-4536-A6584BBE1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40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FC6A-71E5-44EC-A51B-3625C1FC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223588"/>
            <a:ext cx="10515600" cy="707462"/>
          </a:xfrm>
        </p:spPr>
        <p:txBody>
          <a:bodyPr/>
          <a:lstStyle/>
          <a:p>
            <a:r>
              <a:rPr lang="en-GB" dirty="0"/>
              <a:t>Workshop 1: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B1A66-14BD-4F37-A94A-A857C07D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21" y="1254216"/>
            <a:ext cx="10515600" cy="45979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strengths and assets can your organisation / service contribute to improving mental health and wellbeing?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is working well which we can share across localities and build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are the gaps?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would support you to make partnership working between the Council and VCS more effective?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is your table’s magic wand wish?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FF9933"/>
                </a:solidFill>
              </a:rPr>
              <a:t>Feedback from each table after the break:</a:t>
            </a:r>
          </a:p>
          <a:p>
            <a:pPr marL="1143000" lvl="1" indent="-457200"/>
            <a:r>
              <a:rPr lang="en-GB" sz="2800" i="1" dirty="0">
                <a:solidFill>
                  <a:srgbClr val="FF9933"/>
                </a:solidFill>
              </a:rPr>
              <a:t>One thing that stood out</a:t>
            </a:r>
          </a:p>
          <a:p>
            <a:pPr marL="1143000" lvl="1" indent="-457200"/>
            <a:r>
              <a:rPr lang="en-GB" sz="2800" i="1" dirty="0">
                <a:solidFill>
                  <a:srgbClr val="FF9933"/>
                </a:solidFill>
              </a:rPr>
              <a:t>Your magic wand wish </a:t>
            </a:r>
          </a:p>
          <a:p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1E17336-48F6-4CC5-9A1D-BD6206ACDE2E}"/>
              </a:ext>
            </a:extLst>
          </p:cNvPr>
          <p:cNvSpPr/>
          <p:nvPr/>
        </p:nvSpPr>
        <p:spPr>
          <a:xfrm>
            <a:off x="10602221" y="137160"/>
            <a:ext cx="1408176" cy="1380744"/>
          </a:xfrm>
          <a:prstGeom prst="star5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87160-9A92-4536-88AF-295763F6F9C8}"/>
              </a:ext>
            </a:extLst>
          </p:cNvPr>
          <p:cNvSpPr txBox="1"/>
          <p:nvPr/>
        </p:nvSpPr>
        <p:spPr>
          <a:xfrm>
            <a:off x="11008882" y="607885"/>
            <a:ext cx="63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45 min</a:t>
            </a:r>
          </a:p>
        </p:txBody>
      </p:sp>
      <p:pic>
        <p:nvPicPr>
          <p:cNvPr id="9" name="Graphic 8" descr="Meeting with solid fill">
            <a:extLst>
              <a:ext uri="{FF2B5EF4-FFF2-40B4-BE49-F238E27FC236}">
                <a16:creationId xmlns:a16="http://schemas.microsoft.com/office/drawing/2014/main" id="{595E057B-A764-4CD4-BF95-CF7482C0C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5936" y="3831335"/>
            <a:ext cx="1726704" cy="17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83AC-6DAB-496E-AF6D-DE0D0209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327306"/>
            <a:ext cx="10515600" cy="707462"/>
          </a:xfrm>
        </p:spPr>
        <p:txBody>
          <a:bodyPr/>
          <a:lstStyle/>
          <a:p>
            <a:r>
              <a:rPr lang="en-GB" dirty="0"/>
              <a:t>Workshop 2: 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7E26-FC68-4F08-9CC6-27D082C5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91" y="1565613"/>
            <a:ext cx="8946541" cy="4195481"/>
          </a:xfrm>
        </p:spPr>
        <p:txBody>
          <a:bodyPr/>
          <a:lstStyle/>
          <a:p>
            <a:r>
              <a:rPr lang="en-GB" dirty="0"/>
              <a:t>Reflecting on what you heard from other tables…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consistent was their feedback with your group’s conversation?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intrigued or inspired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did you learn?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might you do differently or explore further?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8750AF79-A44D-41D8-AF97-C117EFE83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705" y="3509787"/>
            <a:ext cx="1726704" cy="1726704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B2E72D0B-6C08-462E-B309-680217BC524C}"/>
              </a:ext>
            </a:extLst>
          </p:cNvPr>
          <p:cNvSpPr/>
          <p:nvPr/>
        </p:nvSpPr>
        <p:spPr>
          <a:xfrm>
            <a:off x="10602221" y="137160"/>
            <a:ext cx="1408176" cy="1380744"/>
          </a:xfrm>
          <a:prstGeom prst="star5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77218-9023-4D14-9750-08D95BC266CB}"/>
              </a:ext>
            </a:extLst>
          </p:cNvPr>
          <p:cNvSpPr txBox="1"/>
          <p:nvPr/>
        </p:nvSpPr>
        <p:spPr>
          <a:xfrm>
            <a:off x="11008882" y="607885"/>
            <a:ext cx="63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25 min</a:t>
            </a:r>
          </a:p>
        </p:txBody>
      </p:sp>
    </p:spTree>
    <p:extLst>
      <p:ext uri="{BB962C8B-B14F-4D97-AF65-F5344CB8AC3E}">
        <p14:creationId xmlns:p14="http://schemas.microsoft.com/office/powerpoint/2010/main" val="31949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59C58-508D-3CFA-0147-75653FC29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D27B-FF85-EA2E-85AB-4603406C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has happened since: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06CB-C890-01C3-D977-BE90D054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44" y="1634629"/>
            <a:ext cx="8946541" cy="4195481"/>
          </a:xfrm>
        </p:spPr>
        <p:txBody>
          <a:bodyPr>
            <a:normAutofit/>
          </a:bodyPr>
          <a:lstStyle/>
          <a:p>
            <a:r>
              <a:rPr lang="en-GB" dirty="0"/>
              <a:t>Reflections from the workshops event fed back to NYC/VCSE at an online event in July 2024</a:t>
            </a:r>
          </a:p>
          <a:p>
            <a:r>
              <a:rPr lang="en-GB" dirty="0"/>
              <a:t>Discussed ‘</a:t>
            </a:r>
            <a:r>
              <a:rPr lang="en-GB" sz="2000" dirty="0"/>
              <a:t>What are the actions or ideas, within our influence, we could begin to take forward?’</a:t>
            </a:r>
          </a:p>
          <a:p>
            <a:r>
              <a:rPr lang="en-GB" dirty="0"/>
              <a:t>Ideas/thoughts/challenges contributed through </a:t>
            </a:r>
            <a:r>
              <a:rPr lang="en-GB" dirty="0" err="1"/>
              <a:t>Jamboard</a:t>
            </a:r>
            <a:r>
              <a:rPr lang="en-GB" dirty="0"/>
              <a:t> exercises</a:t>
            </a:r>
          </a:p>
          <a:p>
            <a:r>
              <a:rPr lang="en-GB" dirty="0"/>
              <a:t>DD/LM collated and synthesised all responses</a:t>
            </a:r>
          </a:p>
          <a:p>
            <a:r>
              <a:rPr lang="en-GB" dirty="0"/>
              <a:t>Steering group brought together to drive forward</a:t>
            </a:r>
          </a:p>
          <a:p>
            <a:r>
              <a:rPr lang="en-GB" dirty="0"/>
              <a:t>In-person partner event planned for in April 2025 to review distance travelled</a:t>
            </a:r>
          </a:p>
        </p:txBody>
      </p:sp>
    </p:spTree>
    <p:extLst>
      <p:ext uri="{BB962C8B-B14F-4D97-AF65-F5344CB8AC3E}">
        <p14:creationId xmlns:p14="http://schemas.microsoft.com/office/powerpoint/2010/main" val="93234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5DB8-D945-725E-565B-DABB5407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1" dirty="0"/>
              <a:t>Themes pulled out from </a:t>
            </a:r>
            <a:r>
              <a:rPr lang="en-GB" sz="1800" b="1" dirty="0" err="1"/>
              <a:t>Jamboard</a:t>
            </a:r>
            <a:r>
              <a:rPr lang="en-GB" sz="1800" b="1" dirty="0"/>
              <a:t> that it’s felt would contribute to  improving how the VCSE &amp; NYC work together to improve  Mental Health &amp; Wellbeing support across NY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D303-A21C-EB5E-79EC-C59E7134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44" y="1634629"/>
            <a:ext cx="8946541" cy="4195481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(A)Building awareness and understanding (better working together)</a:t>
            </a:r>
          </a:p>
          <a:p>
            <a:r>
              <a:rPr lang="en-GB" sz="2400" dirty="0"/>
              <a:t>(B)What’s important in planning our work together (How we do it)</a:t>
            </a:r>
          </a:p>
          <a:p>
            <a:r>
              <a:rPr lang="en-GB" sz="2400" dirty="0"/>
              <a:t>(C)Other partners we need to involve</a:t>
            </a:r>
          </a:p>
          <a:p>
            <a:r>
              <a:rPr lang="en-GB" sz="2400" dirty="0"/>
              <a:t>(D)Strategic development</a:t>
            </a:r>
          </a:p>
          <a:p>
            <a:r>
              <a:rPr lang="en-GB" sz="2400" dirty="0"/>
              <a:t>(E)Messages to convey</a:t>
            </a:r>
          </a:p>
          <a:p>
            <a:r>
              <a:rPr lang="en-GB" sz="2400" dirty="0"/>
              <a:t>(F)Areas of need</a:t>
            </a:r>
          </a:p>
          <a:p>
            <a:r>
              <a:rPr lang="en-GB" sz="2400" dirty="0"/>
              <a:t>(G)Future events/opportunities</a:t>
            </a:r>
          </a:p>
          <a:p>
            <a:r>
              <a:rPr lang="en-GB" sz="2400" dirty="0"/>
              <a:t>(H)Improving understanding of impact</a:t>
            </a:r>
          </a:p>
          <a:p>
            <a:r>
              <a:rPr lang="en-GB" sz="2400" dirty="0"/>
              <a:t>(I)Appreciation of the sector</a:t>
            </a:r>
          </a:p>
          <a:p>
            <a:r>
              <a:rPr lang="en-GB" sz="2400" dirty="0"/>
              <a:t>(J)Other generalised thoughts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98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C506-5A9D-83B6-5327-49C6397D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Need for increased support highlighted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26D0-4C49-A8C2-1A84-797ACE69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Autistic Adults with mental health needs (F)</a:t>
            </a:r>
          </a:p>
          <a:p>
            <a:r>
              <a:rPr lang="en-GB" dirty="0"/>
              <a:t>Parental Mental Health – recognition this impacts the whole family (F)</a:t>
            </a:r>
          </a:p>
        </p:txBody>
      </p:sp>
    </p:spTree>
    <p:extLst>
      <p:ext uri="{BB962C8B-B14F-4D97-AF65-F5344CB8AC3E}">
        <p14:creationId xmlns:p14="http://schemas.microsoft.com/office/powerpoint/2010/main" val="362541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5DED-B033-90D4-8572-66653568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28" y="423535"/>
            <a:ext cx="9404723" cy="1103708"/>
          </a:xfrm>
        </p:spPr>
        <p:txBody>
          <a:bodyPr/>
          <a:lstStyle/>
          <a:p>
            <a:pPr algn="ctr"/>
            <a:r>
              <a:rPr lang="en-GB" sz="3600" b="1"/>
              <a:t>Proposed themed actions identified from the information gathered on the Jamboard  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8762-4492-15EE-9F04-EE3445E4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96" y="2662520"/>
            <a:ext cx="8946541" cy="3678646"/>
          </a:xfrm>
        </p:spPr>
        <p:txBody>
          <a:bodyPr/>
          <a:lstStyle/>
          <a:p>
            <a:r>
              <a:rPr lang="en-GB" dirty="0"/>
              <a:t> Reponses  identified for strategic consideration </a:t>
            </a:r>
          </a:p>
          <a:p>
            <a:r>
              <a:rPr lang="en-GB" dirty="0"/>
              <a:t>Responses identified for potential immediate action </a:t>
            </a:r>
          </a:p>
          <a:p>
            <a:r>
              <a:rPr lang="en-GB" dirty="0"/>
              <a:t>Responses suggesting the approach that should be adopted by all participants</a:t>
            </a:r>
          </a:p>
          <a:p>
            <a:r>
              <a:rPr lang="en-GB" dirty="0"/>
              <a:t>Suggestions for others  who should be connected into the conversations. </a:t>
            </a:r>
          </a:p>
          <a:p>
            <a:r>
              <a:rPr lang="en-GB" dirty="0"/>
              <a:t>Need for increased support highlighted</a:t>
            </a:r>
          </a:p>
        </p:txBody>
      </p:sp>
    </p:spTree>
    <p:extLst>
      <p:ext uri="{BB962C8B-B14F-4D97-AF65-F5344CB8AC3E}">
        <p14:creationId xmlns:p14="http://schemas.microsoft.com/office/powerpoint/2010/main" val="328488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C3B4-2563-E9A0-E629-DC7B2A88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Reponses  identified for strategic consideration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DB60-A4B7-CC53-9B5A-C7537390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Shared Strategic Vision (D)</a:t>
            </a:r>
          </a:p>
          <a:p>
            <a:r>
              <a:rPr lang="en-GB" dirty="0"/>
              <a:t>Data sharing agreements in place between VCSE &amp; NYC (A)</a:t>
            </a:r>
          </a:p>
          <a:p>
            <a:r>
              <a:rPr lang="en-GB" dirty="0"/>
              <a:t>Place-based multi-agency pathway planning for key cohorts (A)</a:t>
            </a:r>
          </a:p>
          <a:p>
            <a:r>
              <a:rPr lang="en-GB" dirty="0"/>
              <a:t>Implementation of ‘I Thrive’ (A)</a:t>
            </a:r>
          </a:p>
          <a:p>
            <a:r>
              <a:rPr lang="en-GB" dirty="0"/>
              <a:t>Collective pooling of known /predicted resources across sectors(A)</a:t>
            </a:r>
          </a:p>
          <a:p>
            <a:r>
              <a:rPr lang="en-GB" dirty="0"/>
              <a:t>Ensure preventative provision doesn’t become a holding space for tertiary statutory services through regular dialogue in place-based partnerships.(B)</a:t>
            </a:r>
          </a:p>
          <a:p>
            <a:r>
              <a:rPr lang="en-GB" dirty="0"/>
              <a:t>Clear Outcome measurement tools , that support grassroots organisations to understand the impact they are having. (H)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88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C3B4-2563-E9A0-E629-DC7B2A88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Reponses  identified for strategic consideration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DB60-A4B7-CC53-9B5A-C7537390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Review of Community Mental Health Commissioning – is it still fit for purpose? (J)</a:t>
            </a:r>
          </a:p>
          <a:p>
            <a:r>
              <a:rPr lang="en-GB" dirty="0"/>
              <a:t>Appointment of keyworkers/PA’s  who build trusted relationships offering person-centred support and introductions to specialist services (J)</a:t>
            </a:r>
          </a:p>
          <a:p>
            <a:r>
              <a:rPr lang="en-GB" dirty="0"/>
              <a:t>Promote the use of personal budgets to open up the opportunity of more personalised support (J)</a:t>
            </a:r>
          </a:p>
          <a:p>
            <a:r>
              <a:rPr lang="en-GB" dirty="0"/>
              <a:t>Recording of safeguarding issues – sometimes there is a need for new safeguarding record rather </a:t>
            </a:r>
            <a:r>
              <a:rPr lang="en-GB" dirty="0" err="1"/>
              <a:t>tham</a:t>
            </a:r>
            <a:r>
              <a:rPr lang="en-GB" dirty="0"/>
              <a:t> amending original. (J)</a:t>
            </a:r>
          </a:p>
          <a:p>
            <a:r>
              <a:rPr lang="en-GB" dirty="0"/>
              <a:t>Continuation of Community Mental Health Transformation (J) </a:t>
            </a:r>
          </a:p>
          <a:p>
            <a:r>
              <a:rPr lang="en-GB" dirty="0"/>
              <a:t>Develop peer mentoring opportunities  (A)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C3B4-2563-E9A0-E629-DC7B2A88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Reponses  identified for strategic consideration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DB60-A4B7-CC53-9B5A-C7537390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Assessment of population needs  for mental health which can lead which informs strategy.(D)</a:t>
            </a:r>
          </a:p>
          <a:p>
            <a:r>
              <a:rPr lang="en-GB" dirty="0"/>
              <a:t>Implement evidence-based interventions , understand which make the most difference (E)</a:t>
            </a:r>
          </a:p>
          <a:p>
            <a:r>
              <a:rPr lang="en-GB" dirty="0"/>
              <a:t>Develop strategy with clear links to housing and education support services.(D)</a:t>
            </a:r>
          </a:p>
          <a:p>
            <a:r>
              <a:rPr lang="en-GB" dirty="0"/>
              <a:t>Develop a collaborative mental health VCSE group that feeds into NYC, ICB and TEWV (G)</a:t>
            </a:r>
          </a:p>
          <a:p>
            <a:r>
              <a:rPr lang="en-GB" dirty="0"/>
              <a:t>Develop community based accessible services.(G)</a:t>
            </a:r>
          </a:p>
          <a:p>
            <a:r>
              <a:rPr lang="en-GB" dirty="0"/>
              <a:t>More opportunities for those living with a mental illness, peer support, mentoring and apprenticeships.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54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C943-EBF1-7B40-FA94-84266F7D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Responses suggesting the approach that should be adopted by all participants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CDC9-BC0E-9299-A2F8-F35781A3D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Recognise solutions may vary across North Yorkshire (B)</a:t>
            </a:r>
          </a:p>
          <a:p>
            <a:r>
              <a:rPr lang="en-GB" dirty="0"/>
              <a:t>Can do ‘ open door approach’ (B)</a:t>
            </a:r>
          </a:p>
          <a:p>
            <a:r>
              <a:rPr lang="en-GB" dirty="0"/>
              <a:t>Understanding and mutual respect should be given across system (I)</a:t>
            </a:r>
          </a:p>
          <a:p>
            <a:r>
              <a:rPr lang="en-GB" dirty="0"/>
              <a:t>VCSE and NYC both incur costs for the services they provide, nothing is free (I) </a:t>
            </a:r>
          </a:p>
          <a:p>
            <a:r>
              <a:rPr lang="en-GB" dirty="0"/>
              <a:t>Recognising that the person needs a trusted ‘support person’ that may be someone within a VCSE organisation or statutory  both are to be valued (I)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94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784F-C3D9-52F2-1D2B-44C899F7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E0F1-7E73-210D-9DD3-C1EF1BB3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8983-C3E9-ACC8-DD46-FBB17F17A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44" y="1634629"/>
            <a:ext cx="8946541" cy="4195481"/>
          </a:xfrm>
        </p:spPr>
        <p:txBody>
          <a:bodyPr>
            <a:normAutofit/>
          </a:bodyPr>
          <a:lstStyle/>
          <a:p>
            <a:r>
              <a:rPr lang="en-GB" dirty="0"/>
              <a:t>To improve and protect the mental health and wellbeing of North Yorkshire’s working age population so that they thrive within their communities</a:t>
            </a:r>
          </a:p>
          <a:p>
            <a:r>
              <a:rPr lang="en-GB" dirty="0"/>
              <a:t>Explore what North Yorkshire Council and the VCSE are doing to support mental health and wellbeing in North Yorkshire communities</a:t>
            </a:r>
          </a:p>
          <a:p>
            <a:r>
              <a:rPr lang="en-GB" dirty="0"/>
              <a:t>Explore opportunities as to how and where we can work better together</a:t>
            </a:r>
          </a:p>
        </p:txBody>
      </p:sp>
    </p:spTree>
    <p:extLst>
      <p:ext uri="{BB962C8B-B14F-4D97-AF65-F5344CB8AC3E}">
        <p14:creationId xmlns:p14="http://schemas.microsoft.com/office/powerpoint/2010/main" val="327958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D2E7-A0AA-14D3-D6EF-36153ADC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/>
              <a:t>Responses identified for potential immediate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BDA5-3F4E-9E48-ABD8-484EDDEDE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share what each organisation offers, how its accessed, criteria for participation and how it fits into existing pathways. (upload this onto existing directory of services)(A)</a:t>
            </a:r>
          </a:p>
          <a:p>
            <a:r>
              <a:rPr lang="en-GB" dirty="0"/>
              <a:t>Greater clarity and understanding of roles and functions in NYC with regard to wellbeing support shared within NYC and with VCSE (A)</a:t>
            </a:r>
          </a:p>
          <a:p>
            <a:r>
              <a:rPr lang="en-GB" dirty="0"/>
              <a:t>Provide opportunities for VCSE orgs to meet in place with mental health practitioners to support understanding  of each other and provide access to individual support for VCSE if needed . (A)</a:t>
            </a:r>
          </a:p>
          <a:p>
            <a:r>
              <a:rPr lang="en-GB" dirty="0"/>
              <a:t> Develop a common understanding of language and terms (e.g. prevention, early intervention) (A)</a:t>
            </a:r>
          </a:p>
          <a:p>
            <a:r>
              <a:rPr lang="en-GB" dirty="0"/>
              <a:t>Arrange visits across organisations between  NYC staff &amp; VCSE – opportunities to shadow each other for the day/half day (A)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06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D2E7-A0AA-14D3-D6EF-36153ADC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/>
              <a:t>Responses identified for potential immediate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BDA5-3F4E-9E48-ABD8-484EDDEDE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Create opportunities for shared work force development (A)</a:t>
            </a:r>
          </a:p>
          <a:p>
            <a:r>
              <a:rPr lang="en-GB" dirty="0"/>
              <a:t>Identify case studies that demonstrate positive partnership working (H)</a:t>
            </a:r>
          </a:p>
          <a:p>
            <a:r>
              <a:rPr lang="en-GB" dirty="0"/>
              <a:t>Future network events to include the NHS Primary Care /TEWV/Lived Experience (G)</a:t>
            </a:r>
          </a:p>
          <a:p>
            <a:r>
              <a:rPr lang="en-GB" dirty="0"/>
              <a:t>Place based engagement event, for example ‘speed dating’ model with opportunity to meet everyone and understand more what each organisation can offer (G)</a:t>
            </a:r>
          </a:p>
          <a:p>
            <a:r>
              <a:rPr lang="en-GB" dirty="0"/>
              <a:t>Existing pathways info graphic shared (A)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B079-8296-491B-581B-BBCC70A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Suggestions for others who should be connected into the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1281-6F71-ECFF-FFCB-DCE598DE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Mayor – has opportunity to influence agenda on economy &amp; skills from a mental health angle.(C)</a:t>
            </a:r>
          </a:p>
          <a:p>
            <a:r>
              <a:rPr lang="en-GB" dirty="0"/>
              <a:t>Developing Community Anchor Organisations (C)</a:t>
            </a:r>
          </a:p>
          <a:p>
            <a:r>
              <a:rPr lang="en-GB" dirty="0"/>
              <a:t>Local Care Partnerships (c)</a:t>
            </a:r>
          </a:p>
          <a:p>
            <a:r>
              <a:rPr lang="en-GB" dirty="0"/>
              <a:t>NYC – Housing, benefits, leisure (support holistic approach)(C)</a:t>
            </a:r>
          </a:p>
          <a:p>
            <a:r>
              <a:rPr lang="en-GB" dirty="0"/>
              <a:t>TEWV (C)</a:t>
            </a:r>
          </a:p>
          <a:p>
            <a:r>
              <a:rPr lang="en-GB" dirty="0"/>
              <a:t>Involve those with lived experience – consider the support needs of facilitating this in a meaningful way. (A)</a:t>
            </a:r>
          </a:p>
        </p:txBody>
      </p:sp>
    </p:spTree>
    <p:extLst>
      <p:ext uri="{BB962C8B-B14F-4D97-AF65-F5344CB8AC3E}">
        <p14:creationId xmlns:p14="http://schemas.microsoft.com/office/powerpoint/2010/main" val="85542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E3D8A-84FE-1869-ABFA-920FA9E3B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16BA-621E-26F6-F363-5E5B9BCA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has happened to 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E95FA-271B-13BD-E66E-A77B62767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99" y="1152983"/>
            <a:ext cx="8946541" cy="4195481"/>
          </a:xfrm>
        </p:spPr>
        <p:txBody>
          <a:bodyPr>
            <a:normAutofit/>
          </a:bodyPr>
          <a:lstStyle/>
          <a:p>
            <a:r>
              <a:rPr lang="en-GB" sz="1800" dirty="0"/>
              <a:t>Initial NYC/VCSE ‘coming together’ workshop event – March 2024</a:t>
            </a:r>
          </a:p>
          <a:p>
            <a:r>
              <a:rPr lang="en-GB" sz="1800" dirty="0"/>
              <a:t>Worked together to learn from each other and discuss the strengths, gaps and opportunities within our sectors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0725A1A1-63F9-E6C2-E401-085C4C45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277459"/>
            <a:ext cx="12192000" cy="43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9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A588-50C6-41BC-AC18-83D0D08C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211873"/>
            <a:ext cx="11173724" cy="1014761"/>
          </a:xfrm>
        </p:spPr>
        <p:txBody>
          <a:bodyPr>
            <a:normAutofit fontScale="90000"/>
          </a:bodyPr>
          <a:lstStyle/>
          <a:p>
            <a:r>
              <a:rPr lang="en-GB" dirty="0"/>
              <a:t>Healthwatch reminded us who we were</a:t>
            </a:r>
            <a:br>
              <a:rPr lang="en-GB" dirty="0"/>
            </a:br>
            <a:r>
              <a:rPr lang="en-GB" dirty="0"/>
              <a:t>there for and why </a:t>
            </a:r>
          </a:p>
        </p:txBody>
      </p:sp>
      <p:pic>
        <p:nvPicPr>
          <p:cNvPr id="7" name="Content Placeholder 6" descr="A person in glasses sitting at a table with food&#10;&#10;Description automatically generated">
            <a:extLst>
              <a:ext uri="{FF2B5EF4-FFF2-40B4-BE49-F238E27FC236}">
                <a16:creationId xmlns:a16="http://schemas.microsoft.com/office/drawing/2014/main" id="{CF0D7124-7EFE-F954-A667-652885A4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1" y="1640042"/>
            <a:ext cx="5710237" cy="38068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5E884-2421-6E36-F6C1-C84F04E1E6FA}"/>
              </a:ext>
            </a:extLst>
          </p:cNvPr>
          <p:cNvSpPr txBox="1"/>
          <p:nvPr/>
        </p:nvSpPr>
        <p:spPr>
          <a:xfrm>
            <a:off x="614597" y="1795830"/>
            <a:ext cx="150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Stigma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6B359-71CC-5E90-0E4D-7BC9692C4F77}"/>
              </a:ext>
            </a:extLst>
          </p:cNvPr>
          <p:cNvSpPr txBox="1"/>
          <p:nvPr/>
        </p:nvSpPr>
        <p:spPr>
          <a:xfrm>
            <a:off x="223025" y="3042904"/>
            <a:ext cx="284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Crisis support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EAB7A-7BA9-3486-0B64-C5908DAA56CE}"/>
              </a:ext>
            </a:extLst>
          </p:cNvPr>
          <p:cNvSpPr txBox="1"/>
          <p:nvPr/>
        </p:nvSpPr>
        <p:spPr>
          <a:xfrm>
            <a:off x="2119910" y="5735371"/>
            <a:ext cx="336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intervention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E9693-F07B-B164-BEE0-592A24112F23}"/>
              </a:ext>
            </a:extLst>
          </p:cNvPr>
          <p:cNvSpPr txBox="1"/>
          <p:nvPr/>
        </p:nvSpPr>
        <p:spPr>
          <a:xfrm>
            <a:off x="9253625" y="1389416"/>
            <a:ext cx="2531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 centred approach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95020-9E09-3FB6-B1F8-DB71C9802338}"/>
              </a:ext>
            </a:extLst>
          </p:cNvPr>
          <p:cNvSpPr txBox="1"/>
          <p:nvPr/>
        </p:nvSpPr>
        <p:spPr>
          <a:xfrm>
            <a:off x="9168272" y="3192139"/>
            <a:ext cx="2925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Accessible information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B6916-80D1-0ED0-27D4-EEF9EE9EF60D}"/>
              </a:ext>
            </a:extLst>
          </p:cNvPr>
          <p:cNvSpPr txBox="1"/>
          <p:nvPr/>
        </p:nvSpPr>
        <p:spPr>
          <a:xfrm>
            <a:off x="451144" y="4196875"/>
            <a:ext cx="217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Consistent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support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994FC-D17A-1721-C21A-7CABA52E7B9C}"/>
              </a:ext>
            </a:extLst>
          </p:cNvPr>
          <p:cNvSpPr txBox="1"/>
          <p:nvPr/>
        </p:nvSpPr>
        <p:spPr>
          <a:xfrm>
            <a:off x="9341545" y="4735484"/>
            <a:ext cx="2355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Family, friends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carers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0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46845382-F4E6-401B-AE8C-27562295777F}"/>
              </a:ext>
            </a:extLst>
          </p:cNvPr>
          <p:cNvGraphicFramePr/>
          <p:nvPr/>
        </p:nvGraphicFramePr>
        <p:xfrm>
          <a:off x="2233396" y="1090530"/>
          <a:ext cx="11236025" cy="467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4590A4-AE1E-4BB6-9123-8C33FE3B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175877"/>
            <a:ext cx="10515600" cy="707462"/>
          </a:xfrm>
        </p:spPr>
        <p:txBody>
          <a:bodyPr>
            <a:noAutofit/>
          </a:bodyPr>
          <a:lstStyle/>
          <a:p>
            <a:r>
              <a:rPr lang="en-GB" sz="3600" dirty="0"/>
              <a:t>Creating the new Council for North Yorkshire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87459A-5B48-4014-BDC6-8363257FDB6B}"/>
              </a:ext>
            </a:extLst>
          </p:cNvPr>
          <p:cNvGrpSpPr/>
          <p:nvPr/>
        </p:nvGrpSpPr>
        <p:grpSpPr>
          <a:xfrm>
            <a:off x="8505290" y="3764902"/>
            <a:ext cx="914400" cy="914400"/>
            <a:chOff x="6768957" y="3429000"/>
            <a:chExt cx="914400" cy="914400"/>
          </a:xfrm>
        </p:grpSpPr>
        <p:pic>
          <p:nvPicPr>
            <p:cNvPr id="25" name="Graphic 24" descr="Cake with solid fill">
              <a:extLst>
                <a:ext uri="{FF2B5EF4-FFF2-40B4-BE49-F238E27FC236}">
                  <a16:creationId xmlns:a16="http://schemas.microsoft.com/office/drawing/2014/main" id="{9F6FA2BF-1EA4-42CD-93AB-28629416E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68957" y="3429000"/>
              <a:ext cx="914400" cy="9144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CDB49C-5899-411A-A27F-03893D64612B}"/>
                </a:ext>
              </a:extLst>
            </p:cNvPr>
            <p:cNvSpPr/>
            <p:nvPr/>
          </p:nvSpPr>
          <p:spPr>
            <a:xfrm>
              <a:off x="7072045" y="3459822"/>
              <a:ext cx="133564" cy="308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B28DD4-5C23-4C48-8B68-703F4F7E9AB2}"/>
                </a:ext>
              </a:extLst>
            </p:cNvPr>
            <p:cNvSpPr/>
            <p:nvPr/>
          </p:nvSpPr>
          <p:spPr>
            <a:xfrm>
              <a:off x="7263829" y="3459822"/>
              <a:ext cx="142125" cy="308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D57C29A2-EE2C-4EC9-9B51-9197707426E2}"/>
              </a:ext>
            </a:extLst>
          </p:cNvPr>
          <p:cNvSpPr/>
          <p:nvPr/>
        </p:nvSpPr>
        <p:spPr>
          <a:xfrm>
            <a:off x="7132217" y="2590795"/>
            <a:ext cx="719191" cy="57535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41B657-BB51-4AF5-9483-B22FF2A58AAF}"/>
              </a:ext>
            </a:extLst>
          </p:cNvPr>
          <p:cNvSpPr txBox="1"/>
          <p:nvPr/>
        </p:nvSpPr>
        <p:spPr>
          <a:xfrm>
            <a:off x="9309243" y="4063793"/>
            <a:ext cx="284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1</a:t>
            </a:r>
            <a:r>
              <a:rPr lang="en-GB" b="1" baseline="30000" dirty="0">
                <a:solidFill>
                  <a:srgbClr val="00B0F0"/>
                </a:solidFill>
              </a:rPr>
              <a:t>st</a:t>
            </a:r>
            <a:r>
              <a:rPr lang="en-GB" b="1" dirty="0">
                <a:solidFill>
                  <a:srgbClr val="00B0F0"/>
                </a:solidFill>
              </a:rPr>
              <a:t> April 2024: Happy 1</a:t>
            </a:r>
            <a:r>
              <a:rPr lang="en-GB" b="1" baseline="30000" dirty="0">
                <a:solidFill>
                  <a:srgbClr val="00B0F0"/>
                </a:solidFill>
              </a:rPr>
              <a:t>st</a:t>
            </a:r>
            <a:r>
              <a:rPr lang="en-GB" b="1" dirty="0">
                <a:solidFill>
                  <a:srgbClr val="00B0F0"/>
                </a:solidFill>
              </a:rPr>
              <a:t> Birthday, NYC!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F5A2C30-8CB4-4AB6-8ED1-2938BC0232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707" r="2921"/>
          <a:stretch/>
        </p:blipFill>
        <p:spPr>
          <a:xfrm>
            <a:off x="205747" y="3524036"/>
            <a:ext cx="4178590" cy="32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7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E336-C93F-4CFC-A067-78AC17B0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155328"/>
            <a:ext cx="10515600" cy="707462"/>
          </a:xfrm>
        </p:spPr>
        <p:txBody>
          <a:bodyPr>
            <a:noAutofit/>
          </a:bodyPr>
          <a:lstStyle/>
          <a:p>
            <a:r>
              <a:rPr lang="en-GB" sz="3600" dirty="0"/>
              <a:t>What is the Council doing to support people?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CBF32-5A09-448E-A043-27C49E68C9F6}"/>
              </a:ext>
            </a:extLst>
          </p:cNvPr>
          <p:cNvSpPr txBox="1">
            <a:spLocks/>
          </p:cNvSpPr>
          <p:nvPr/>
        </p:nvSpPr>
        <p:spPr>
          <a:xfrm>
            <a:off x="470199" y="1148312"/>
            <a:ext cx="11140775" cy="52319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B0F0"/>
                </a:solidFill>
              </a:rPr>
              <a:t>Public Health / Population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Tackling stigma and raising awareness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Co-production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Suicide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Stronger Communities investment and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rgbClr val="00B0F0"/>
                </a:solidFill>
              </a:rPr>
              <a:t>Across the new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Supported Employment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Living 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Leisure and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Community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Children and Young People’s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 descr="A picture containing text, poster, graphic design, flyer&#10;&#10;Description automatically generated">
            <a:extLst>
              <a:ext uri="{FF2B5EF4-FFF2-40B4-BE49-F238E27FC236}">
                <a16:creationId xmlns:a16="http://schemas.microsoft.com/office/drawing/2014/main" id="{B666342C-9CA1-4BBD-BBB7-2E36E5DC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91" y="1419225"/>
            <a:ext cx="2781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0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B7BF-CECD-4009-9E10-B9BDB699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327306"/>
            <a:ext cx="10515600" cy="707462"/>
          </a:xfrm>
        </p:spPr>
        <p:txBody>
          <a:bodyPr>
            <a:noAutofit/>
          </a:bodyPr>
          <a:lstStyle/>
          <a:p>
            <a:r>
              <a:rPr lang="en-GB" sz="3600" dirty="0"/>
              <a:t>What is the Council doing to support people?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CFB62A-0DE2-417E-9431-EC24888DC732}"/>
              </a:ext>
            </a:extLst>
          </p:cNvPr>
          <p:cNvSpPr txBox="1">
            <a:spLocks/>
          </p:cNvSpPr>
          <p:nvPr/>
        </p:nvSpPr>
        <p:spPr>
          <a:xfrm>
            <a:off x="119842" y="1685198"/>
            <a:ext cx="10640304" cy="42904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95D3"/>
                </a:solidFill>
              </a:rPr>
              <a:t>Adult Social Care Mental Health Service</a:t>
            </a:r>
          </a:p>
          <a:p>
            <a:r>
              <a:rPr lang="en-GB" i="1" dirty="0"/>
              <a:t>Prevention, crisis intervention and 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Social Work/Social Care teams in local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Approved Mental Health Professionals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Support, Time and Recovery (STR) workers</a:t>
            </a:r>
          </a:p>
          <a:p>
            <a:endParaRPr lang="en-GB" dirty="0"/>
          </a:p>
          <a:p>
            <a:r>
              <a:rPr lang="en-GB" b="1" dirty="0">
                <a:solidFill>
                  <a:srgbClr val="0095D3"/>
                </a:solidFill>
              </a:rPr>
              <a:t>Commissioned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Mental Health Prevention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Carers’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rgbClr val="0095D3"/>
                </a:solidFill>
              </a:rPr>
              <a:t>Other adult social care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Preparing for adulthood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Multiple needs – substance use, autism </a:t>
            </a:r>
          </a:p>
          <a:p>
            <a:endParaRPr lang="en-GB" b="1" dirty="0">
              <a:solidFill>
                <a:srgbClr val="0095D3"/>
              </a:solidFill>
            </a:endParaRPr>
          </a:p>
          <a:p>
            <a:endParaRPr lang="en-GB" b="1" dirty="0">
              <a:solidFill>
                <a:srgbClr val="0095D3"/>
              </a:solidFill>
            </a:endParaRP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 descr="A map of mental health&#10;&#10;Description automatically generated with medium confidence">
            <a:extLst>
              <a:ext uri="{FF2B5EF4-FFF2-40B4-BE49-F238E27FC236}">
                <a16:creationId xmlns:a16="http://schemas.microsoft.com/office/drawing/2014/main" id="{4676F4B7-3810-41E9-8AFD-3B0ABFC5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87" y="1639608"/>
            <a:ext cx="5527221" cy="35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8345-3758-4CD0-9CFF-81E84C61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0" y="391635"/>
            <a:ext cx="10515600" cy="707462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does the Council work with the NHS?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2D14A0-1D8F-409B-B456-281C1E87145E}"/>
              </a:ext>
            </a:extLst>
          </p:cNvPr>
          <p:cNvSpPr txBox="1">
            <a:spLocks/>
          </p:cNvSpPr>
          <p:nvPr/>
        </p:nvSpPr>
        <p:spPr>
          <a:xfrm>
            <a:off x="470200" y="1595988"/>
            <a:ext cx="10640304" cy="36922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 varies….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Joint strategy (up for renewal)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Joint commissioning of some voluntary sector</a:t>
            </a:r>
          </a:p>
          <a:p>
            <a:r>
              <a:rPr lang="en-GB"/>
              <a:t>    services and care packages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Some teams work from the same office 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Regular multi-disciplinary team meetings </a:t>
            </a:r>
          </a:p>
          <a:p>
            <a:r>
              <a:rPr lang="en-GB"/>
              <a:t>    in most 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Approved Mental Health Practitioner triage hubs</a:t>
            </a:r>
          </a:p>
          <a:p>
            <a:r>
              <a:rPr lang="en-GB"/>
              <a:t>    linked to some NHS acute mental health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Specialist joint team: REACH in Scarborough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A763B-AA0F-4726-BFEC-7EE4F490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25" y="1595988"/>
            <a:ext cx="4307925" cy="335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BC85A-832D-45C1-81BA-4E24E0C3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695" y="1595988"/>
            <a:ext cx="702112" cy="4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946E-064E-4D96-A3BA-1A82E041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38" y="327306"/>
            <a:ext cx="10515600" cy="707462"/>
          </a:xfrm>
        </p:spPr>
        <p:txBody>
          <a:bodyPr>
            <a:normAutofit/>
          </a:bodyPr>
          <a:lstStyle/>
          <a:p>
            <a:r>
              <a:rPr lang="en-GB" sz="3600" dirty="0"/>
              <a:t>A local perspective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A4EF785-5FF6-4958-BCBE-EBAC35DB9E21}"/>
              </a:ext>
            </a:extLst>
          </p:cNvPr>
          <p:cNvSpPr/>
          <p:nvPr/>
        </p:nvSpPr>
        <p:spPr>
          <a:xfrm>
            <a:off x="3005959" y="1240221"/>
            <a:ext cx="5696607" cy="458792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216F8FD-32EF-442D-830A-AA2A135460B9}"/>
              </a:ext>
            </a:extLst>
          </p:cNvPr>
          <p:cNvSpPr/>
          <p:nvPr/>
        </p:nvSpPr>
        <p:spPr>
          <a:xfrm>
            <a:off x="3274251" y="1450110"/>
            <a:ext cx="5172198" cy="416766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D334A47-B4DC-4965-B4B5-A92A48A25BD7}"/>
              </a:ext>
            </a:extLst>
          </p:cNvPr>
          <p:cNvSpPr/>
          <p:nvPr/>
        </p:nvSpPr>
        <p:spPr>
          <a:xfrm>
            <a:off x="3941380" y="1996966"/>
            <a:ext cx="3783724" cy="3079531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7F74FF9-F637-4A86-BB16-64E5DA443995}"/>
              </a:ext>
            </a:extLst>
          </p:cNvPr>
          <p:cNvSpPr/>
          <p:nvPr/>
        </p:nvSpPr>
        <p:spPr>
          <a:xfrm>
            <a:off x="4855778" y="2725165"/>
            <a:ext cx="1996965" cy="1692165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C6A0246-2064-45D2-9120-6763BAFA0FCC}"/>
              </a:ext>
            </a:extLst>
          </p:cNvPr>
          <p:cNvSpPr/>
          <p:nvPr/>
        </p:nvSpPr>
        <p:spPr>
          <a:xfrm>
            <a:off x="5450942" y="3274440"/>
            <a:ext cx="804414" cy="577123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F9933A1-0B9C-47A0-9A8A-A8CF42BF87A7}"/>
              </a:ext>
            </a:extLst>
          </p:cNvPr>
          <p:cNvSpPr/>
          <p:nvPr/>
        </p:nvSpPr>
        <p:spPr>
          <a:xfrm rot="1213405">
            <a:off x="2223373" y="2311507"/>
            <a:ext cx="1626001" cy="367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81EFB3F-C5FE-4382-931F-A1BDDB631CF5}"/>
              </a:ext>
            </a:extLst>
          </p:cNvPr>
          <p:cNvSpPr/>
          <p:nvPr/>
        </p:nvSpPr>
        <p:spPr>
          <a:xfrm rot="2839851">
            <a:off x="7105472" y="527960"/>
            <a:ext cx="385409" cy="3129579"/>
          </a:xfrm>
          <a:prstGeom prst="downArrow">
            <a:avLst>
              <a:gd name="adj1" fmla="val 502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FDA00CD-AD55-411B-8F24-DB135780E9A2}"/>
              </a:ext>
            </a:extLst>
          </p:cNvPr>
          <p:cNvSpPr/>
          <p:nvPr/>
        </p:nvSpPr>
        <p:spPr>
          <a:xfrm rot="10800000">
            <a:off x="7336222" y="3563001"/>
            <a:ext cx="2518978" cy="371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7DED635-F969-47F5-8970-75E989DB94B6}"/>
              </a:ext>
            </a:extLst>
          </p:cNvPr>
          <p:cNvSpPr/>
          <p:nvPr/>
        </p:nvSpPr>
        <p:spPr>
          <a:xfrm rot="20682949">
            <a:off x="2397847" y="4413019"/>
            <a:ext cx="1003977" cy="296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5F1B8-CB2B-4C4A-A555-D4D1F4FF7704}"/>
              </a:ext>
            </a:extLst>
          </p:cNvPr>
          <p:cNvSpPr txBox="1"/>
          <p:nvPr/>
        </p:nvSpPr>
        <p:spPr>
          <a:xfrm>
            <a:off x="8451108" y="681037"/>
            <a:ext cx="239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Community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DA1B9-7D03-4479-9FE9-2B8908D74493}"/>
              </a:ext>
            </a:extLst>
          </p:cNvPr>
          <p:cNvSpPr txBox="1"/>
          <p:nvPr/>
        </p:nvSpPr>
        <p:spPr>
          <a:xfrm>
            <a:off x="936640" y="4238148"/>
            <a:ext cx="167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Mental Health Care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63C60E-33F3-435D-977C-2D702C46ECDC}"/>
              </a:ext>
            </a:extLst>
          </p:cNvPr>
          <p:cNvSpPr txBox="1"/>
          <p:nvPr/>
        </p:nvSpPr>
        <p:spPr>
          <a:xfrm>
            <a:off x="375224" y="1626464"/>
            <a:ext cx="1881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based specialist services (VCSE &amp; NYC)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9E4279-4321-4086-904D-9DBED96CE999}"/>
              </a:ext>
            </a:extLst>
          </p:cNvPr>
          <p:cNvSpPr txBox="1"/>
          <p:nvPr/>
        </p:nvSpPr>
        <p:spPr>
          <a:xfrm>
            <a:off x="9906737" y="3451453"/>
            <a:ext cx="228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683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847ca6-c2a3-4c09-86fc-a255600b0dc4">
      <Terms xmlns="http://schemas.microsoft.com/office/infopath/2007/PartnerControls"/>
    </lcf76f155ced4ddcb4097134ff3c332f>
    <TaxCatchAll xmlns="4be411ba-58a4-46a5-ba51-61a1536ab0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FA07E3F086F41A6D37CB05AD109CD" ma:contentTypeVersion="13" ma:contentTypeDescription="Create a new document." ma:contentTypeScope="" ma:versionID="1793d70503cdb2ea6a0a494c6491ef1c">
  <xsd:schema xmlns:xsd="http://www.w3.org/2001/XMLSchema" xmlns:xs="http://www.w3.org/2001/XMLSchema" xmlns:p="http://schemas.microsoft.com/office/2006/metadata/properties" xmlns:ns2="b9847ca6-c2a3-4c09-86fc-a255600b0dc4" xmlns:ns3="4be411ba-58a4-46a5-ba51-61a1536ab0b4" targetNamespace="http://schemas.microsoft.com/office/2006/metadata/properties" ma:root="true" ma:fieldsID="ec1d44c70f8e692fbe63a4bf30ef16ae" ns2:_="" ns3:_="">
    <xsd:import namespace="b9847ca6-c2a3-4c09-86fc-a255600b0dc4"/>
    <xsd:import namespace="4be411ba-58a4-46a5-ba51-61a1536ab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47ca6-c2a3-4c09-86fc-a255600b0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af6278-6d08-4f83-8516-58474de705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411ba-58a4-46a5-ba51-61a1536ab0b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36eb5d4-3bc7-46dc-8833-cb208c7aeb80}" ma:internalName="TaxCatchAll" ma:showField="CatchAllData" ma:web="4be411ba-58a4-46a5-ba51-61a1536ab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74F2E1-5D6B-48AF-97A0-1C4A29C262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050690-EF33-470D-9B44-BEFC9039726D}">
  <ds:schemaRefs>
    <ds:schemaRef ds:uri="http://schemas.microsoft.com/office/2006/metadata/properties"/>
    <ds:schemaRef ds:uri="http://schemas.microsoft.com/office/infopath/2007/PartnerControls"/>
    <ds:schemaRef ds:uri="b9847ca6-c2a3-4c09-86fc-a255600b0dc4"/>
    <ds:schemaRef ds:uri="4be411ba-58a4-46a5-ba51-61a1536ab0b4"/>
    <ds:schemaRef ds:uri="0e4b26a6-8020-47a3-b06c-c8b55cbcf374"/>
    <ds:schemaRef ds:uri="c3228960-8dda-4990-96fa-d0546ee09822"/>
  </ds:schemaRefs>
</ds:datastoreItem>
</file>

<file path=customXml/itemProps3.xml><?xml version="1.0" encoding="utf-8"?>
<ds:datastoreItem xmlns:ds="http://schemas.openxmlformats.org/officeDocument/2006/customXml" ds:itemID="{E81CBEEE-628C-496E-A909-FA9D13C60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847ca6-c2a3-4c09-86fc-a255600b0dc4"/>
    <ds:schemaRef ds:uri="4be411ba-58a4-46a5-ba51-61a1536ab0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1023</TotalTime>
  <Words>1748</Words>
  <Application>Microsoft Office PowerPoint</Application>
  <PresentationFormat>Widescreen</PresentationFormat>
  <Paragraphs>205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Century Gothic</vt:lpstr>
      <vt:lpstr>Wingdings 3</vt:lpstr>
      <vt:lpstr>Ion</vt:lpstr>
      <vt:lpstr> NYC and VCSE -Working together to improve mental health and wellbeing in NY for our working age population, now and in the future  </vt:lpstr>
      <vt:lpstr>Why:</vt:lpstr>
      <vt:lpstr>What has happened to date:</vt:lpstr>
      <vt:lpstr>Healthwatch reminded us who we were there for and why </vt:lpstr>
      <vt:lpstr>Creating the new Council for North Yorkshire</vt:lpstr>
      <vt:lpstr>What is the Council doing to support people?</vt:lpstr>
      <vt:lpstr>What is the Council doing to support people?</vt:lpstr>
      <vt:lpstr>How does the Council work with the NHS?</vt:lpstr>
      <vt:lpstr>A local perspective</vt:lpstr>
      <vt:lpstr>Workshop 1: Discuss</vt:lpstr>
      <vt:lpstr>Workshop 2: Reflect</vt:lpstr>
      <vt:lpstr>What has happened since:</vt:lpstr>
      <vt:lpstr>Themes pulled out from Jamboard that it’s felt would contribute to  improving how the VCSE &amp; NYC work together to improve  Mental Health &amp; Wellbeing support across NY </vt:lpstr>
      <vt:lpstr>Need for increased support highlighted </vt:lpstr>
      <vt:lpstr>Proposed themed actions identified from the information gathered on the Jamboard  </vt:lpstr>
      <vt:lpstr>Reponses  identified for strategic consideration  </vt:lpstr>
      <vt:lpstr>Reponses  identified for strategic consideration  </vt:lpstr>
      <vt:lpstr>Reponses  identified for strategic consideration  </vt:lpstr>
      <vt:lpstr>Responses suggesting the approach that should be adopted by all participants </vt:lpstr>
      <vt:lpstr>Responses identified for potential immediate action</vt:lpstr>
      <vt:lpstr>Responses identified for potential immediate action</vt:lpstr>
      <vt:lpstr>Suggestions for others who should be connected into the conversations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improve mental health and wellbeing in NY: What are the actions or ideas, within our influence, we could begin to take forward?</dc:title>
  <dc:creator>Dena Dalton</dc:creator>
  <cp:lastModifiedBy>Dena Dalton</cp:lastModifiedBy>
  <cp:revision>7</cp:revision>
  <dcterms:created xsi:type="dcterms:W3CDTF">2024-08-15T15:32:38Z</dcterms:created>
  <dcterms:modified xsi:type="dcterms:W3CDTF">2024-12-03T14:43:42Z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0x0101004DDFA07E3F086F41A6D37CB05AD109CD</vt:lpwstr>
  </property>
  <property fmtid="{D5CDD505-2E9C-101B-9397-08002B2CF9AE}" pid="3" name="MediaServiceImageTags">
    <vt:lpwstr/>
  </property>
  <property fmtid="{D5CDD505-2E9C-101B-9397-08002B2CF9AE}" pid="4" name="MSIP_Label_3ecdfc32-7be5-4b17-9f97-00453388bdd7_Enabled">
    <vt:lpwstr>true</vt:lpwstr>
  </property>
  <property fmtid="{D5CDD505-2E9C-101B-9397-08002B2CF9AE}" pid="5" name="MSIP_Label_3ecdfc32-7be5-4b17-9f97-00453388bdd7_SetDate">
    <vt:lpwstr>2024-08-27T13:09:49Z</vt:lpwstr>
  </property>
  <property fmtid="{D5CDD505-2E9C-101B-9397-08002B2CF9AE}" pid="6" name="MSIP_Label_3ecdfc32-7be5-4b17-9f97-00453388bdd7_Method">
    <vt:lpwstr>Standard</vt:lpwstr>
  </property>
  <property fmtid="{D5CDD505-2E9C-101B-9397-08002B2CF9AE}" pid="7" name="MSIP_Label_3ecdfc32-7be5-4b17-9f97-00453388bdd7_Name">
    <vt:lpwstr>OFFICIAL</vt:lpwstr>
  </property>
  <property fmtid="{D5CDD505-2E9C-101B-9397-08002B2CF9AE}" pid="8" name="MSIP_Label_3ecdfc32-7be5-4b17-9f97-00453388bdd7_SiteId">
    <vt:lpwstr>ad3d9c73-9830-44a1-b487-e1055441c70e</vt:lpwstr>
  </property>
  <property fmtid="{D5CDD505-2E9C-101B-9397-08002B2CF9AE}" pid="9" name="MSIP_Label_3ecdfc32-7be5-4b17-9f97-00453388bdd7_ActionId">
    <vt:lpwstr>8a137d15-6dbf-431a-af6a-cfd742588dff</vt:lpwstr>
  </property>
  <property fmtid="{D5CDD505-2E9C-101B-9397-08002B2CF9AE}" pid="10" name="MSIP_Label_3ecdfc32-7be5-4b17-9f97-00453388bdd7_ContentBits">
    <vt:lpwstr>2</vt:lpwstr>
  </property>
  <property fmtid="{D5CDD505-2E9C-101B-9397-08002B2CF9AE}" pid="11" name="ClassificationContentMarkingFooterLocations">
    <vt:lpwstr>Ion:12</vt:lpwstr>
  </property>
  <property fmtid="{D5CDD505-2E9C-101B-9397-08002B2CF9AE}" pid="12" name="ClassificationContentMarkingFooterText">
    <vt:lpwstr>OFFICIAL</vt:lpwstr>
  </property>
</Properties>
</file>