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6" r:id="rId6"/>
    <p:sldId id="274" r:id="rId7"/>
    <p:sldId id="270" r:id="rId8"/>
    <p:sldId id="271" r:id="rId9"/>
    <p:sldId id="265" r:id="rId10"/>
    <p:sldId id="275" r:id="rId11"/>
    <p:sldId id="259" r:id="rId12"/>
    <p:sldId id="260" r:id="rId13"/>
    <p:sldId id="258" r:id="rId14"/>
    <p:sldId id="268" r:id="rId15"/>
    <p:sldId id="261"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2C848-4362-4381-A177-206BEB086457}" v="147" dt="2025-01-06T15:03:02.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90" autoAdjust="0"/>
  </p:normalViewPr>
  <p:slideViewPr>
    <p:cSldViewPr snapToGrid="0">
      <p:cViewPr varScale="1">
        <p:scale>
          <a:sx n="61" d="100"/>
          <a:sy n="61" d="100"/>
        </p:scale>
        <p:origin x="88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mentalhealth.org.uk/explore-mental-health/a-z-topics/trauma" TargetMode="External"/><Relationship Id="rId2" Type="http://schemas.openxmlformats.org/officeDocument/2006/relationships/hyperlink" Target="https://www.mentalhealth.org.uk/explore-mental-health/a-z-topics/loneliness" TargetMode="External"/><Relationship Id="rId1" Type="http://schemas.openxmlformats.org/officeDocument/2006/relationships/hyperlink" Target="https://www.mentalhealth.org.uk/explore-mental-health/a-z-topics/stigma-and-discrimination" TargetMode="External"/><Relationship Id="rId4" Type="http://schemas.openxmlformats.org/officeDocument/2006/relationships/hyperlink" Target="https://www.mentalhealth.org.uk/explore-mental-health/a-z-topics/anxiety"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mentalhealth.org.uk/explore-mental-health/a-z-topics/trauma" TargetMode="External"/><Relationship Id="rId2" Type="http://schemas.openxmlformats.org/officeDocument/2006/relationships/hyperlink" Target="https://www.mentalhealth.org.uk/explore-mental-health/a-z-topics/loneliness" TargetMode="External"/><Relationship Id="rId1" Type="http://schemas.openxmlformats.org/officeDocument/2006/relationships/hyperlink" Target="https://www.mentalhealth.org.uk/explore-mental-health/a-z-topics/stigma-and-discrimination" TargetMode="External"/><Relationship Id="rId4" Type="http://schemas.openxmlformats.org/officeDocument/2006/relationships/hyperlink" Target="https://www.mentalhealth.org.uk/explore-mental-health/a-z-topics/anxiety"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0449D-38EE-472E-B105-7C2BDF697A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0B2C3CC-F20C-415F-8D08-658FDCE3DCA7}">
      <dgm:prSet/>
      <dgm:spPr/>
      <dgm:t>
        <a:bodyPr/>
        <a:lstStyle/>
        <a:p>
          <a:r>
            <a:rPr lang="en-GB" b="0" i="0"/>
            <a:t>Someone is deafblind if they have both a hearing and sight impairment. </a:t>
          </a:r>
          <a:endParaRPr lang="en-US"/>
        </a:p>
      </dgm:t>
    </dgm:pt>
    <dgm:pt modelId="{35593482-0C53-4CEF-BE88-D6D900D53319}" type="parTrans" cxnId="{A2752397-13EB-40E9-B766-9AE92C3C77F3}">
      <dgm:prSet/>
      <dgm:spPr/>
      <dgm:t>
        <a:bodyPr/>
        <a:lstStyle/>
        <a:p>
          <a:endParaRPr lang="en-US"/>
        </a:p>
      </dgm:t>
    </dgm:pt>
    <dgm:pt modelId="{4E1DCDF3-AEC1-459B-930C-E28E74611FA1}" type="sibTrans" cxnId="{A2752397-13EB-40E9-B766-9AE92C3C77F3}">
      <dgm:prSet/>
      <dgm:spPr/>
      <dgm:t>
        <a:bodyPr/>
        <a:lstStyle/>
        <a:p>
          <a:endParaRPr lang="en-US"/>
        </a:p>
      </dgm:t>
    </dgm:pt>
    <dgm:pt modelId="{52E7B16A-ED48-4CD1-B578-E10F307A0782}">
      <dgm:prSet/>
      <dgm:spPr/>
      <dgm:t>
        <a:bodyPr/>
        <a:lstStyle/>
        <a:p>
          <a:r>
            <a:rPr lang="en-GB" b="0" i="0" dirty="0"/>
            <a:t>Together this can impact on how the person accesses information, communicates and navigates around the physical environment. </a:t>
          </a:r>
          <a:endParaRPr lang="en-US" dirty="0"/>
        </a:p>
      </dgm:t>
    </dgm:pt>
    <dgm:pt modelId="{3DE3A6CB-975C-4A2A-9EA5-A90C1E6E0E41}" type="parTrans" cxnId="{72DB02B3-7600-480A-8DF8-6CBF966A7882}">
      <dgm:prSet/>
      <dgm:spPr/>
      <dgm:t>
        <a:bodyPr/>
        <a:lstStyle/>
        <a:p>
          <a:endParaRPr lang="en-US"/>
        </a:p>
      </dgm:t>
    </dgm:pt>
    <dgm:pt modelId="{2314D0A8-1FC5-481E-9F69-C607B2AEF606}" type="sibTrans" cxnId="{72DB02B3-7600-480A-8DF8-6CBF966A7882}">
      <dgm:prSet/>
      <dgm:spPr/>
      <dgm:t>
        <a:bodyPr/>
        <a:lstStyle/>
        <a:p>
          <a:endParaRPr lang="en-US"/>
        </a:p>
      </dgm:t>
    </dgm:pt>
    <dgm:pt modelId="{12B67A1E-FF64-4515-A19B-4D3B7DDA32F1}">
      <dgm:prSet/>
      <dgm:spPr/>
      <dgm:t>
        <a:bodyPr/>
        <a:lstStyle/>
        <a:p>
          <a:r>
            <a:rPr lang="en-GB" b="0" i="0" dirty="0"/>
            <a:t>Some people are born deafblind (congenital) or it can happen later in life (acquired).</a:t>
          </a:r>
          <a:endParaRPr lang="en-US" dirty="0"/>
        </a:p>
      </dgm:t>
    </dgm:pt>
    <dgm:pt modelId="{928EEEC4-EB64-44D2-8821-99B38E7994C8}" type="parTrans" cxnId="{C5B801CB-6809-47FF-A51B-2D0454747561}">
      <dgm:prSet/>
      <dgm:spPr/>
      <dgm:t>
        <a:bodyPr/>
        <a:lstStyle/>
        <a:p>
          <a:endParaRPr lang="en-US"/>
        </a:p>
      </dgm:t>
    </dgm:pt>
    <dgm:pt modelId="{313A37BC-6721-45E3-9B6B-B85006446CC0}" type="sibTrans" cxnId="{C5B801CB-6809-47FF-A51B-2D0454747561}">
      <dgm:prSet/>
      <dgm:spPr/>
      <dgm:t>
        <a:bodyPr/>
        <a:lstStyle/>
        <a:p>
          <a:endParaRPr lang="en-US"/>
        </a:p>
      </dgm:t>
    </dgm:pt>
    <dgm:pt modelId="{A3957F12-6477-4674-980C-EEE8A7B8C3E0}" type="pres">
      <dgm:prSet presAssocID="{8C50449D-38EE-472E-B105-7C2BDF697A2A}" presName="linear" presStyleCnt="0">
        <dgm:presLayoutVars>
          <dgm:animLvl val="lvl"/>
          <dgm:resizeHandles val="exact"/>
        </dgm:presLayoutVars>
      </dgm:prSet>
      <dgm:spPr/>
    </dgm:pt>
    <dgm:pt modelId="{8C9C7F36-644E-481C-8E3A-C60DEE1A72FA}" type="pres">
      <dgm:prSet presAssocID="{A0B2C3CC-F20C-415F-8D08-658FDCE3DCA7}" presName="parentText" presStyleLbl="node1" presStyleIdx="0" presStyleCnt="3">
        <dgm:presLayoutVars>
          <dgm:chMax val="0"/>
          <dgm:bulletEnabled val="1"/>
        </dgm:presLayoutVars>
      </dgm:prSet>
      <dgm:spPr/>
    </dgm:pt>
    <dgm:pt modelId="{F7CDDECF-B2B3-49B9-8AA5-651504034794}" type="pres">
      <dgm:prSet presAssocID="{4E1DCDF3-AEC1-459B-930C-E28E74611FA1}" presName="spacer" presStyleCnt="0"/>
      <dgm:spPr/>
    </dgm:pt>
    <dgm:pt modelId="{20BA6583-B5C4-4F76-94BD-CE44361C3F4C}" type="pres">
      <dgm:prSet presAssocID="{52E7B16A-ED48-4CD1-B578-E10F307A0782}" presName="parentText" presStyleLbl="node1" presStyleIdx="1" presStyleCnt="3">
        <dgm:presLayoutVars>
          <dgm:chMax val="0"/>
          <dgm:bulletEnabled val="1"/>
        </dgm:presLayoutVars>
      </dgm:prSet>
      <dgm:spPr/>
    </dgm:pt>
    <dgm:pt modelId="{24A06320-F1EB-4F74-94AD-E9A0F1E07479}" type="pres">
      <dgm:prSet presAssocID="{2314D0A8-1FC5-481E-9F69-C607B2AEF606}" presName="spacer" presStyleCnt="0"/>
      <dgm:spPr/>
    </dgm:pt>
    <dgm:pt modelId="{CB7B5D29-4764-426B-8E8F-F4296E67FEBA}" type="pres">
      <dgm:prSet presAssocID="{12B67A1E-FF64-4515-A19B-4D3B7DDA32F1}" presName="parentText" presStyleLbl="node1" presStyleIdx="2" presStyleCnt="3">
        <dgm:presLayoutVars>
          <dgm:chMax val="0"/>
          <dgm:bulletEnabled val="1"/>
        </dgm:presLayoutVars>
      </dgm:prSet>
      <dgm:spPr/>
    </dgm:pt>
  </dgm:ptLst>
  <dgm:cxnLst>
    <dgm:cxn modelId="{CA0B8463-5F02-41D7-AE06-74F98F69107A}" type="presOf" srcId="{12B67A1E-FF64-4515-A19B-4D3B7DDA32F1}" destId="{CB7B5D29-4764-426B-8E8F-F4296E67FEBA}" srcOrd="0" destOrd="0" presId="urn:microsoft.com/office/officeart/2005/8/layout/vList2"/>
    <dgm:cxn modelId="{7DBB3C49-312B-40E5-AB6B-04B9F8093B84}" type="presOf" srcId="{52E7B16A-ED48-4CD1-B578-E10F307A0782}" destId="{20BA6583-B5C4-4F76-94BD-CE44361C3F4C}" srcOrd="0" destOrd="0" presId="urn:microsoft.com/office/officeart/2005/8/layout/vList2"/>
    <dgm:cxn modelId="{5C1DA176-DBB5-46E9-B0F5-A4529CE1B712}" type="presOf" srcId="{8C50449D-38EE-472E-B105-7C2BDF697A2A}" destId="{A3957F12-6477-4674-980C-EEE8A7B8C3E0}" srcOrd="0" destOrd="0" presId="urn:microsoft.com/office/officeart/2005/8/layout/vList2"/>
    <dgm:cxn modelId="{89704C88-F5B3-4BE3-97E1-F586E4184939}" type="presOf" srcId="{A0B2C3CC-F20C-415F-8D08-658FDCE3DCA7}" destId="{8C9C7F36-644E-481C-8E3A-C60DEE1A72FA}" srcOrd="0" destOrd="0" presId="urn:microsoft.com/office/officeart/2005/8/layout/vList2"/>
    <dgm:cxn modelId="{A2752397-13EB-40E9-B766-9AE92C3C77F3}" srcId="{8C50449D-38EE-472E-B105-7C2BDF697A2A}" destId="{A0B2C3CC-F20C-415F-8D08-658FDCE3DCA7}" srcOrd="0" destOrd="0" parTransId="{35593482-0C53-4CEF-BE88-D6D900D53319}" sibTransId="{4E1DCDF3-AEC1-459B-930C-E28E74611FA1}"/>
    <dgm:cxn modelId="{72DB02B3-7600-480A-8DF8-6CBF966A7882}" srcId="{8C50449D-38EE-472E-B105-7C2BDF697A2A}" destId="{52E7B16A-ED48-4CD1-B578-E10F307A0782}" srcOrd="1" destOrd="0" parTransId="{3DE3A6CB-975C-4A2A-9EA5-A90C1E6E0E41}" sibTransId="{2314D0A8-1FC5-481E-9F69-C607B2AEF606}"/>
    <dgm:cxn modelId="{C5B801CB-6809-47FF-A51B-2D0454747561}" srcId="{8C50449D-38EE-472E-B105-7C2BDF697A2A}" destId="{12B67A1E-FF64-4515-A19B-4D3B7DDA32F1}" srcOrd="2" destOrd="0" parTransId="{928EEEC4-EB64-44D2-8821-99B38E7994C8}" sibTransId="{313A37BC-6721-45E3-9B6B-B85006446CC0}"/>
    <dgm:cxn modelId="{769FC31F-DF07-44A9-BCEE-D6A18E4BF2CB}" type="presParOf" srcId="{A3957F12-6477-4674-980C-EEE8A7B8C3E0}" destId="{8C9C7F36-644E-481C-8E3A-C60DEE1A72FA}" srcOrd="0" destOrd="0" presId="urn:microsoft.com/office/officeart/2005/8/layout/vList2"/>
    <dgm:cxn modelId="{B827494C-3CAF-42C7-96AB-6D69177D2617}" type="presParOf" srcId="{A3957F12-6477-4674-980C-EEE8A7B8C3E0}" destId="{F7CDDECF-B2B3-49B9-8AA5-651504034794}" srcOrd="1" destOrd="0" presId="urn:microsoft.com/office/officeart/2005/8/layout/vList2"/>
    <dgm:cxn modelId="{2BD92D43-43C6-48E7-8F5D-4D3B471F68C3}" type="presParOf" srcId="{A3957F12-6477-4674-980C-EEE8A7B8C3E0}" destId="{20BA6583-B5C4-4F76-94BD-CE44361C3F4C}" srcOrd="2" destOrd="0" presId="urn:microsoft.com/office/officeart/2005/8/layout/vList2"/>
    <dgm:cxn modelId="{0A56FF80-A815-4941-9660-83FC466FDAD2}" type="presParOf" srcId="{A3957F12-6477-4674-980C-EEE8A7B8C3E0}" destId="{24A06320-F1EB-4F74-94AD-E9A0F1E07479}" srcOrd="3" destOrd="0" presId="urn:microsoft.com/office/officeart/2005/8/layout/vList2"/>
    <dgm:cxn modelId="{81731112-3E1F-4553-B048-9407A7A2D8DD}" type="presParOf" srcId="{A3957F12-6477-4674-980C-EEE8A7B8C3E0}" destId="{CB7B5D29-4764-426B-8E8F-F4296E67FE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F2E4B-936A-4358-BF67-0EEFE2FC89EA}"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9375C79C-3D16-454C-ACF7-2BFCA4640DCB}">
      <dgm:prSet custT="1"/>
      <dgm:spPr/>
      <dgm:t>
        <a:bodyPr/>
        <a:lstStyle/>
        <a:p>
          <a:r>
            <a:rPr lang="en-GB" sz="1700" b="0" i="0" dirty="0"/>
            <a:t>A diagnosis of a sight loss condition is a life-changing event, and for people who are born with visual impairment there can be a range of emotional impacts as they face barriers and </a:t>
          </a:r>
          <a:r>
            <a:rPr lang="en-GB" sz="1700" b="1" i="0" u="sng" dirty="0">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stigma</a:t>
          </a:r>
          <a:r>
            <a:rPr lang="en-GB" sz="1700" b="0" i="0" dirty="0">
              <a:solidFill>
                <a:srgbClr val="92D050"/>
              </a:solidFill>
            </a:rPr>
            <a:t> </a:t>
          </a:r>
          <a:r>
            <a:rPr lang="en-GB" sz="1700" b="0" i="0" dirty="0"/>
            <a:t>which still exist in our society.</a:t>
          </a:r>
          <a:endParaRPr lang="en-US" sz="1700" dirty="0"/>
        </a:p>
      </dgm:t>
    </dgm:pt>
    <dgm:pt modelId="{4335F912-A5DE-49D8-A12E-7625212C47EA}" type="parTrans" cxnId="{C3BF8DA9-F2DB-4987-BF79-BD7C2CFBA1E9}">
      <dgm:prSet/>
      <dgm:spPr/>
      <dgm:t>
        <a:bodyPr/>
        <a:lstStyle/>
        <a:p>
          <a:endParaRPr lang="en-US"/>
        </a:p>
      </dgm:t>
    </dgm:pt>
    <dgm:pt modelId="{D59EFA92-AE8A-4A0C-9F5E-9DB297895B79}" type="sibTrans" cxnId="{C3BF8DA9-F2DB-4987-BF79-BD7C2CFBA1E9}">
      <dgm:prSet/>
      <dgm:spPr/>
      <dgm:t>
        <a:bodyPr/>
        <a:lstStyle/>
        <a:p>
          <a:endParaRPr lang="en-US"/>
        </a:p>
      </dgm:t>
    </dgm:pt>
    <dgm:pt modelId="{F67A11CE-A66A-49D3-8A12-1F7E600AD61D}">
      <dgm:prSet custT="1"/>
      <dgm:spPr/>
      <dgm:t>
        <a:bodyPr/>
        <a:lstStyle/>
        <a:p>
          <a:r>
            <a:rPr lang="en-GB" sz="1700" b="0" i="0" dirty="0"/>
            <a:t>In 2020 Royal Blind and Scottish War Blinded published a policy report “Social Connections and Sight Loss.” This report studied the links between </a:t>
          </a:r>
          <a:r>
            <a:rPr lang="en-GB" sz="1700" b="1" i="0" u="sng" dirty="0">
              <a:solidFill>
                <a:srgbClr val="92D050"/>
              </a:solidFill>
              <a:hlinkClick xmlns:r="http://schemas.openxmlformats.org/officeDocument/2006/relationships" r:id="rId2">
                <a:extLst>
                  <a:ext uri="{A12FA001-AC4F-418D-AE19-62706E023703}">
                    <ahyp:hlinkClr xmlns:ahyp="http://schemas.microsoft.com/office/drawing/2018/hyperlinkcolor" val="tx"/>
                  </a:ext>
                </a:extLst>
              </a:hlinkClick>
            </a:rPr>
            <a:t>loneliness</a:t>
          </a:r>
          <a:r>
            <a:rPr lang="en-GB" sz="1700" b="0" i="0" dirty="0"/>
            <a:t> and sight loss; the research findings suggested that around two thirds of blind and partially sighted people have experienced loneliness because of their sight loss.</a:t>
          </a:r>
          <a:endParaRPr lang="en-US" sz="1700" dirty="0"/>
        </a:p>
      </dgm:t>
    </dgm:pt>
    <dgm:pt modelId="{4747A330-F1BA-4EA3-9537-1E258D9020E2}" type="parTrans" cxnId="{D941F6AB-E6A1-44D7-BBAC-FA3548C3FD5A}">
      <dgm:prSet/>
      <dgm:spPr/>
      <dgm:t>
        <a:bodyPr/>
        <a:lstStyle/>
        <a:p>
          <a:endParaRPr lang="en-US"/>
        </a:p>
      </dgm:t>
    </dgm:pt>
    <dgm:pt modelId="{A42E28AB-CAA7-4C11-9EEE-6F13B2C0DFE1}" type="sibTrans" cxnId="{D941F6AB-E6A1-44D7-BBAC-FA3548C3FD5A}">
      <dgm:prSet/>
      <dgm:spPr/>
      <dgm:t>
        <a:bodyPr/>
        <a:lstStyle/>
        <a:p>
          <a:endParaRPr lang="en-US"/>
        </a:p>
      </dgm:t>
    </dgm:pt>
    <dgm:pt modelId="{B410AE66-4202-40A9-8F1B-15B6A8F3321A}">
      <dgm:prSet custT="1"/>
      <dgm:spPr/>
      <dgm:t>
        <a:bodyPr/>
        <a:lstStyle/>
        <a:p>
          <a:r>
            <a:rPr lang="en-GB" sz="1700" b="0" i="0" dirty="0"/>
            <a:t>The report highlighted many experiences of challenges to mental wellbeing and episodes of emotional </a:t>
          </a:r>
          <a:r>
            <a:rPr lang="en-GB" sz="1700" b="1" i="0" u="sng" dirty="0">
              <a:solidFill>
                <a:srgbClr val="FFFF00"/>
              </a:solidFill>
              <a:hlinkClick xmlns:r="http://schemas.openxmlformats.org/officeDocument/2006/relationships" r:id="rId3">
                <a:extLst>
                  <a:ext uri="{A12FA001-AC4F-418D-AE19-62706E023703}">
                    <ahyp:hlinkClr xmlns:ahyp="http://schemas.microsoft.com/office/drawing/2018/hyperlinkcolor" val="tx"/>
                  </a:ext>
                </a:extLst>
              </a:hlinkClick>
            </a:rPr>
            <a:t>trauma</a:t>
          </a:r>
          <a:r>
            <a:rPr lang="en-GB" sz="1700" b="1" i="0" dirty="0">
              <a:solidFill>
                <a:srgbClr val="FFFF00"/>
              </a:solidFill>
            </a:rPr>
            <a:t> </a:t>
          </a:r>
          <a:r>
            <a:rPr lang="en-GB" sz="1700" b="0" i="0" dirty="0"/>
            <a:t>as a result of visual impairment. </a:t>
          </a:r>
          <a:endParaRPr lang="en-US" sz="1700" dirty="0"/>
        </a:p>
      </dgm:t>
    </dgm:pt>
    <dgm:pt modelId="{387E93E6-8ED5-487D-A0CF-01C8188BF202}" type="parTrans" cxnId="{A0604951-62FB-4D15-A441-193F101FB40C}">
      <dgm:prSet/>
      <dgm:spPr/>
      <dgm:t>
        <a:bodyPr/>
        <a:lstStyle/>
        <a:p>
          <a:endParaRPr lang="en-US"/>
        </a:p>
      </dgm:t>
    </dgm:pt>
    <dgm:pt modelId="{A2DD5775-0E6C-4AC4-BFB9-D1D181E3D347}" type="sibTrans" cxnId="{A0604951-62FB-4D15-A441-193F101FB40C}">
      <dgm:prSet/>
      <dgm:spPr/>
      <dgm:t>
        <a:bodyPr/>
        <a:lstStyle/>
        <a:p>
          <a:endParaRPr lang="en-US"/>
        </a:p>
      </dgm:t>
    </dgm:pt>
    <dgm:pt modelId="{B6F94F01-34FF-43E1-B07F-BB2293AD5C1B}">
      <dgm:prSet custT="1"/>
      <dgm:spPr/>
      <dgm:t>
        <a:bodyPr/>
        <a:lstStyle/>
        <a:p>
          <a:r>
            <a:rPr lang="en-GB" sz="1700" b="0" i="0" dirty="0"/>
            <a:t>This ranged from blind and partially sighted pupils struggling to make friendships, young people accessing counselling to help them manage </a:t>
          </a:r>
          <a:r>
            <a:rPr lang="en-GB" sz="1700" b="1" i="0" u="sng" dirty="0">
              <a:solidFill>
                <a:srgbClr val="FFFF00"/>
              </a:solidFill>
              <a:hlinkClick xmlns:r="http://schemas.openxmlformats.org/officeDocument/2006/relationships" r:id="rId4">
                <a:extLst>
                  <a:ext uri="{A12FA001-AC4F-418D-AE19-62706E023703}">
                    <ahyp:hlinkClr xmlns:ahyp="http://schemas.microsoft.com/office/drawing/2018/hyperlinkcolor" val="tx"/>
                  </a:ext>
                </a:extLst>
              </a:hlinkClick>
            </a:rPr>
            <a:t>anxiety</a:t>
          </a:r>
          <a:r>
            <a:rPr lang="en-GB" sz="1700" b="0" i="0" dirty="0"/>
            <a:t> linked to their visual impairment and veterans with sight loss experiencing chronic mental health challenges</a:t>
          </a:r>
          <a:r>
            <a:rPr lang="en-GB" sz="1600" b="0" i="0" dirty="0"/>
            <a:t>.</a:t>
          </a:r>
          <a:endParaRPr lang="en-US" sz="1600" dirty="0"/>
        </a:p>
      </dgm:t>
    </dgm:pt>
    <dgm:pt modelId="{82D3AE8E-2179-4BF1-BED5-5EFD81952878}" type="parTrans" cxnId="{ED922128-5599-48FA-9CDF-C427952290F4}">
      <dgm:prSet/>
      <dgm:spPr/>
      <dgm:t>
        <a:bodyPr/>
        <a:lstStyle/>
        <a:p>
          <a:endParaRPr lang="en-US"/>
        </a:p>
      </dgm:t>
    </dgm:pt>
    <dgm:pt modelId="{56424696-B56A-419B-95F1-861C992E36DF}" type="sibTrans" cxnId="{ED922128-5599-48FA-9CDF-C427952290F4}">
      <dgm:prSet/>
      <dgm:spPr/>
      <dgm:t>
        <a:bodyPr/>
        <a:lstStyle/>
        <a:p>
          <a:endParaRPr lang="en-US"/>
        </a:p>
      </dgm:t>
    </dgm:pt>
    <dgm:pt modelId="{2CBB4A72-ABD6-425B-A779-50A7DB580E13}">
      <dgm:prSet/>
      <dgm:spPr/>
      <dgm:t>
        <a:bodyPr/>
        <a:lstStyle/>
        <a:p>
          <a:r>
            <a:rPr lang="en-US" b="1" i="0" dirty="0">
              <a:solidFill>
                <a:schemeClr val="tx1">
                  <a:lumMod val="75000"/>
                  <a:lumOff val="25000"/>
                </a:schemeClr>
              </a:solidFill>
              <a:effectLst/>
            </a:rPr>
            <a:t>Around 2 million people in the UK are living with some form of sight loss, with this expected to rise to 2.7 million by 2030. Maintaining good eye health is central to maintaining good mental, social and physical health. Vision loss is associated with a reduction in overall quality of life, mental health, independence, mobility, educational attainment, and employment.</a:t>
          </a:r>
        </a:p>
      </dgm:t>
    </dgm:pt>
    <dgm:pt modelId="{CDDC5C63-568E-42BD-A9EA-1E4BB41224CD}" type="parTrans" cxnId="{4AAAA574-6C52-4CCF-A451-41F824C8B8B6}">
      <dgm:prSet/>
      <dgm:spPr/>
      <dgm:t>
        <a:bodyPr/>
        <a:lstStyle/>
        <a:p>
          <a:endParaRPr lang="en-GB"/>
        </a:p>
      </dgm:t>
    </dgm:pt>
    <dgm:pt modelId="{7B6997AA-D31D-42D2-94A1-4CAA1B867410}" type="sibTrans" cxnId="{4AAAA574-6C52-4CCF-A451-41F824C8B8B6}">
      <dgm:prSet/>
      <dgm:spPr/>
      <dgm:t>
        <a:bodyPr/>
        <a:lstStyle/>
        <a:p>
          <a:endParaRPr lang="en-GB"/>
        </a:p>
      </dgm:t>
    </dgm:pt>
    <dgm:pt modelId="{19AC807F-CAB0-4417-ACD4-21C0FF9D965A}" type="pres">
      <dgm:prSet presAssocID="{0E9F2E4B-936A-4358-BF67-0EEFE2FC89EA}" presName="diagram" presStyleCnt="0">
        <dgm:presLayoutVars>
          <dgm:dir/>
          <dgm:resizeHandles val="exact"/>
        </dgm:presLayoutVars>
      </dgm:prSet>
      <dgm:spPr/>
    </dgm:pt>
    <dgm:pt modelId="{F9219A82-9F09-44F8-9BEE-E86C850B3142}" type="pres">
      <dgm:prSet presAssocID="{9375C79C-3D16-454C-ACF7-2BFCA4640DCB}" presName="node" presStyleLbl="node1" presStyleIdx="0" presStyleCnt="5" custScaleY="65004">
        <dgm:presLayoutVars>
          <dgm:bulletEnabled val="1"/>
        </dgm:presLayoutVars>
      </dgm:prSet>
      <dgm:spPr/>
    </dgm:pt>
    <dgm:pt modelId="{D7C1FB64-56C1-4DD9-9A8F-2F322733912E}" type="pres">
      <dgm:prSet presAssocID="{D59EFA92-AE8A-4A0C-9F5E-9DB297895B79}" presName="sibTrans" presStyleCnt="0"/>
      <dgm:spPr/>
    </dgm:pt>
    <dgm:pt modelId="{4F6BD722-50A5-401E-9411-E2C65C274729}" type="pres">
      <dgm:prSet presAssocID="{F67A11CE-A66A-49D3-8A12-1F7E600AD61D}" presName="node" presStyleLbl="node1" presStyleIdx="1" presStyleCnt="5" custLinFactNeighborX="-5878" custLinFactNeighborY="-6918">
        <dgm:presLayoutVars>
          <dgm:bulletEnabled val="1"/>
        </dgm:presLayoutVars>
      </dgm:prSet>
      <dgm:spPr/>
    </dgm:pt>
    <dgm:pt modelId="{AE638BFE-40C4-472C-A52A-76153296C27D}" type="pres">
      <dgm:prSet presAssocID="{A42E28AB-CAA7-4C11-9EEE-6F13B2C0DFE1}" presName="sibTrans" presStyleCnt="0"/>
      <dgm:spPr/>
    </dgm:pt>
    <dgm:pt modelId="{7BF65932-0025-4D55-8979-19F843C68AB8}" type="pres">
      <dgm:prSet presAssocID="{B410AE66-4202-40A9-8F1B-15B6A8F3321A}" presName="node" presStyleLbl="node1" presStyleIdx="2" presStyleCnt="5" custScaleX="68152" custScaleY="102188" custLinFactNeighborX="-8412" custLinFactNeighborY="-12885">
        <dgm:presLayoutVars>
          <dgm:bulletEnabled val="1"/>
        </dgm:presLayoutVars>
      </dgm:prSet>
      <dgm:spPr/>
    </dgm:pt>
    <dgm:pt modelId="{512E40B5-731F-41DD-A813-D74365484CC2}" type="pres">
      <dgm:prSet presAssocID="{A2DD5775-0E6C-4AC4-BFB9-D1D181E3D347}" presName="sibTrans" presStyleCnt="0"/>
      <dgm:spPr/>
    </dgm:pt>
    <dgm:pt modelId="{68444FB0-0DA6-408F-962D-CAAF2A17494B}" type="pres">
      <dgm:prSet presAssocID="{B6F94F01-34FF-43E1-B07F-BB2293AD5C1B}" presName="node" presStyleLbl="node1" presStyleIdx="3" presStyleCnt="5">
        <dgm:presLayoutVars>
          <dgm:bulletEnabled val="1"/>
        </dgm:presLayoutVars>
      </dgm:prSet>
      <dgm:spPr/>
    </dgm:pt>
    <dgm:pt modelId="{0E445B08-EFBB-41ED-9667-1D040D663944}" type="pres">
      <dgm:prSet presAssocID="{56424696-B56A-419B-95F1-861C992E36DF}" presName="sibTrans" presStyleCnt="0"/>
      <dgm:spPr/>
    </dgm:pt>
    <dgm:pt modelId="{E917C653-B5DC-4B0B-8CA4-54CFB201BA04}" type="pres">
      <dgm:prSet presAssocID="{2CBB4A72-ABD6-425B-A779-50A7DB580E13}" presName="node" presStyleLbl="node1" presStyleIdx="4" presStyleCnt="5">
        <dgm:presLayoutVars>
          <dgm:bulletEnabled val="1"/>
        </dgm:presLayoutVars>
      </dgm:prSet>
      <dgm:spPr/>
    </dgm:pt>
  </dgm:ptLst>
  <dgm:cxnLst>
    <dgm:cxn modelId="{2A492011-87AC-4D76-A6B1-06B241EFEF0D}" type="presOf" srcId="{2CBB4A72-ABD6-425B-A779-50A7DB580E13}" destId="{E917C653-B5DC-4B0B-8CA4-54CFB201BA04}" srcOrd="0" destOrd="0" presId="urn:microsoft.com/office/officeart/2005/8/layout/default"/>
    <dgm:cxn modelId="{EE35A51E-6AC1-4B03-AE17-D8C5B2A0A10A}" type="presOf" srcId="{0E9F2E4B-936A-4358-BF67-0EEFE2FC89EA}" destId="{19AC807F-CAB0-4417-ACD4-21C0FF9D965A}" srcOrd="0" destOrd="0" presId="urn:microsoft.com/office/officeart/2005/8/layout/default"/>
    <dgm:cxn modelId="{ED922128-5599-48FA-9CDF-C427952290F4}" srcId="{0E9F2E4B-936A-4358-BF67-0EEFE2FC89EA}" destId="{B6F94F01-34FF-43E1-B07F-BB2293AD5C1B}" srcOrd="3" destOrd="0" parTransId="{82D3AE8E-2179-4BF1-BED5-5EFD81952878}" sibTransId="{56424696-B56A-419B-95F1-861C992E36DF}"/>
    <dgm:cxn modelId="{B1A64850-C512-4A0D-B176-CEEFF4CAF805}" type="presOf" srcId="{B6F94F01-34FF-43E1-B07F-BB2293AD5C1B}" destId="{68444FB0-0DA6-408F-962D-CAAF2A17494B}" srcOrd="0" destOrd="0" presId="urn:microsoft.com/office/officeart/2005/8/layout/default"/>
    <dgm:cxn modelId="{A0604951-62FB-4D15-A441-193F101FB40C}" srcId="{0E9F2E4B-936A-4358-BF67-0EEFE2FC89EA}" destId="{B410AE66-4202-40A9-8F1B-15B6A8F3321A}" srcOrd="2" destOrd="0" parTransId="{387E93E6-8ED5-487D-A0CF-01C8188BF202}" sibTransId="{A2DD5775-0E6C-4AC4-BFB9-D1D181E3D347}"/>
    <dgm:cxn modelId="{4AAAA574-6C52-4CCF-A451-41F824C8B8B6}" srcId="{0E9F2E4B-936A-4358-BF67-0EEFE2FC89EA}" destId="{2CBB4A72-ABD6-425B-A779-50A7DB580E13}" srcOrd="4" destOrd="0" parTransId="{CDDC5C63-568E-42BD-A9EA-1E4BB41224CD}" sibTransId="{7B6997AA-D31D-42D2-94A1-4CAA1B867410}"/>
    <dgm:cxn modelId="{612D405A-46F6-45D8-AE1F-27F70E53AE8D}" type="presOf" srcId="{9375C79C-3D16-454C-ACF7-2BFCA4640DCB}" destId="{F9219A82-9F09-44F8-9BEE-E86C850B3142}" srcOrd="0" destOrd="0" presId="urn:microsoft.com/office/officeart/2005/8/layout/default"/>
    <dgm:cxn modelId="{A6644091-EA69-47D6-B1DD-6915AF82AB3F}" type="presOf" srcId="{B410AE66-4202-40A9-8F1B-15B6A8F3321A}" destId="{7BF65932-0025-4D55-8979-19F843C68AB8}" srcOrd="0" destOrd="0" presId="urn:microsoft.com/office/officeart/2005/8/layout/default"/>
    <dgm:cxn modelId="{26B2FA9C-07B4-4790-8756-D8A817E14003}" type="presOf" srcId="{F67A11CE-A66A-49D3-8A12-1F7E600AD61D}" destId="{4F6BD722-50A5-401E-9411-E2C65C274729}" srcOrd="0" destOrd="0" presId="urn:microsoft.com/office/officeart/2005/8/layout/default"/>
    <dgm:cxn modelId="{C3BF8DA9-F2DB-4987-BF79-BD7C2CFBA1E9}" srcId="{0E9F2E4B-936A-4358-BF67-0EEFE2FC89EA}" destId="{9375C79C-3D16-454C-ACF7-2BFCA4640DCB}" srcOrd="0" destOrd="0" parTransId="{4335F912-A5DE-49D8-A12E-7625212C47EA}" sibTransId="{D59EFA92-AE8A-4A0C-9F5E-9DB297895B79}"/>
    <dgm:cxn modelId="{D941F6AB-E6A1-44D7-BBAC-FA3548C3FD5A}" srcId="{0E9F2E4B-936A-4358-BF67-0EEFE2FC89EA}" destId="{F67A11CE-A66A-49D3-8A12-1F7E600AD61D}" srcOrd="1" destOrd="0" parTransId="{4747A330-F1BA-4EA3-9537-1E258D9020E2}" sibTransId="{A42E28AB-CAA7-4C11-9EEE-6F13B2C0DFE1}"/>
    <dgm:cxn modelId="{32AFD9F0-F6D0-42A8-B94A-67904B0651A3}" type="presParOf" srcId="{19AC807F-CAB0-4417-ACD4-21C0FF9D965A}" destId="{F9219A82-9F09-44F8-9BEE-E86C850B3142}" srcOrd="0" destOrd="0" presId="urn:microsoft.com/office/officeart/2005/8/layout/default"/>
    <dgm:cxn modelId="{F671F145-12AF-4C5E-933A-66EFDF3DB1BF}" type="presParOf" srcId="{19AC807F-CAB0-4417-ACD4-21C0FF9D965A}" destId="{D7C1FB64-56C1-4DD9-9A8F-2F322733912E}" srcOrd="1" destOrd="0" presId="urn:microsoft.com/office/officeart/2005/8/layout/default"/>
    <dgm:cxn modelId="{CEA6E8FF-BCC7-4D7B-9E25-CEA862A37FF2}" type="presParOf" srcId="{19AC807F-CAB0-4417-ACD4-21C0FF9D965A}" destId="{4F6BD722-50A5-401E-9411-E2C65C274729}" srcOrd="2" destOrd="0" presId="urn:microsoft.com/office/officeart/2005/8/layout/default"/>
    <dgm:cxn modelId="{5992D78B-DBDD-4EB6-8D30-540BB5E449EE}" type="presParOf" srcId="{19AC807F-CAB0-4417-ACD4-21C0FF9D965A}" destId="{AE638BFE-40C4-472C-A52A-76153296C27D}" srcOrd="3" destOrd="0" presId="urn:microsoft.com/office/officeart/2005/8/layout/default"/>
    <dgm:cxn modelId="{F6E64510-F028-49C4-9381-FDA8D77DFE1E}" type="presParOf" srcId="{19AC807F-CAB0-4417-ACD4-21C0FF9D965A}" destId="{7BF65932-0025-4D55-8979-19F843C68AB8}" srcOrd="4" destOrd="0" presId="urn:microsoft.com/office/officeart/2005/8/layout/default"/>
    <dgm:cxn modelId="{ADAE5D24-36F4-4295-AE85-FFEBC2559401}" type="presParOf" srcId="{19AC807F-CAB0-4417-ACD4-21C0FF9D965A}" destId="{512E40B5-731F-41DD-A813-D74365484CC2}" srcOrd="5" destOrd="0" presId="urn:microsoft.com/office/officeart/2005/8/layout/default"/>
    <dgm:cxn modelId="{1534874A-50F2-461B-8B43-F1C366814876}" type="presParOf" srcId="{19AC807F-CAB0-4417-ACD4-21C0FF9D965A}" destId="{68444FB0-0DA6-408F-962D-CAAF2A17494B}" srcOrd="6" destOrd="0" presId="urn:microsoft.com/office/officeart/2005/8/layout/default"/>
    <dgm:cxn modelId="{EAFE3D9D-251C-40FD-B2CF-12942021DD3A}" type="presParOf" srcId="{19AC807F-CAB0-4417-ACD4-21C0FF9D965A}" destId="{0E445B08-EFBB-41ED-9667-1D040D663944}" srcOrd="7" destOrd="0" presId="urn:microsoft.com/office/officeart/2005/8/layout/default"/>
    <dgm:cxn modelId="{5DD1C43C-5F02-47B5-A58D-907C6E44F0C8}" type="presParOf" srcId="{19AC807F-CAB0-4417-ACD4-21C0FF9D965A}" destId="{E917C653-B5DC-4B0B-8CA4-54CFB201BA0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C7F36-644E-481C-8E3A-C60DEE1A72FA}">
      <dsp:nvSpPr>
        <dsp:cNvPr id="0" name=""/>
        <dsp:cNvSpPr/>
      </dsp:nvSpPr>
      <dsp:spPr>
        <a:xfrm>
          <a:off x="0" y="61503"/>
          <a:ext cx="4010110" cy="19762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Someone is deafblind if they have both a hearing and sight impairment. </a:t>
          </a:r>
          <a:endParaRPr lang="en-US" sz="2300" kern="1200"/>
        </a:p>
      </dsp:txBody>
      <dsp:txXfrm>
        <a:off x="96470" y="157973"/>
        <a:ext cx="3817170" cy="1783263"/>
      </dsp:txXfrm>
    </dsp:sp>
    <dsp:sp modelId="{20BA6583-B5C4-4F76-94BD-CE44361C3F4C}">
      <dsp:nvSpPr>
        <dsp:cNvPr id="0" name=""/>
        <dsp:cNvSpPr/>
      </dsp:nvSpPr>
      <dsp:spPr>
        <a:xfrm>
          <a:off x="0" y="2103946"/>
          <a:ext cx="4010110" cy="19762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t>Together this can impact on how the person accesses information, communicates and navigates around the physical environment. </a:t>
          </a:r>
          <a:endParaRPr lang="en-US" sz="2300" kern="1200" dirty="0"/>
        </a:p>
      </dsp:txBody>
      <dsp:txXfrm>
        <a:off x="96470" y="2200416"/>
        <a:ext cx="3817170" cy="1783263"/>
      </dsp:txXfrm>
    </dsp:sp>
    <dsp:sp modelId="{CB7B5D29-4764-426B-8E8F-F4296E67FEBA}">
      <dsp:nvSpPr>
        <dsp:cNvPr id="0" name=""/>
        <dsp:cNvSpPr/>
      </dsp:nvSpPr>
      <dsp:spPr>
        <a:xfrm>
          <a:off x="0" y="4146390"/>
          <a:ext cx="4010110" cy="19762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t>Some people are born deafblind (congenital) or it can happen later in life (acquired).</a:t>
          </a:r>
          <a:endParaRPr lang="en-US" sz="2300" kern="1200" dirty="0"/>
        </a:p>
      </dsp:txBody>
      <dsp:txXfrm>
        <a:off x="96470" y="4242860"/>
        <a:ext cx="3817170" cy="178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9A82-9F09-44F8-9BEE-E86C850B3142}">
      <dsp:nvSpPr>
        <dsp:cNvPr id="0" name=""/>
        <dsp:cNvSpPr/>
      </dsp:nvSpPr>
      <dsp:spPr>
        <a:xfrm>
          <a:off x="5925" y="850689"/>
          <a:ext cx="3967210" cy="154730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A diagnosis of a sight loss condition is a life-changing event, and for people who are born with visual impairment there can be a range of emotional impacts as they face barriers and </a:t>
          </a:r>
          <a:r>
            <a:rPr lang="en-GB" sz="1700" b="1" i="0" u="sng" kern="1200" dirty="0">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stigma</a:t>
          </a:r>
          <a:r>
            <a:rPr lang="en-GB" sz="1700" b="0" i="0" kern="1200" dirty="0">
              <a:solidFill>
                <a:srgbClr val="92D050"/>
              </a:solidFill>
            </a:rPr>
            <a:t> </a:t>
          </a:r>
          <a:r>
            <a:rPr lang="en-GB" sz="1700" b="0" i="0" kern="1200" dirty="0"/>
            <a:t>which still exist in our society.</a:t>
          </a:r>
          <a:endParaRPr lang="en-US" sz="1700" kern="1200" dirty="0"/>
        </a:p>
      </dsp:txBody>
      <dsp:txXfrm>
        <a:off x="5925" y="850689"/>
        <a:ext cx="3967210" cy="1547307"/>
      </dsp:txXfrm>
    </dsp:sp>
    <dsp:sp modelId="{4F6BD722-50A5-401E-9411-E2C65C274729}">
      <dsp:nvSpPr>
        <dsp:cNvPr id="0" name=""/>
        <dsp:cNvSpPr/>
      </dsp:nvSpPr>
      <dsp:spPr>
        <a:xfrm>
          <a:off x="4136664" y="269508"/>
          <a:ext cx="3967210" cy="23803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In 2020 Royal Blind and Scottish War Blinded published a policy report “Social Connections and Sight Loss.” This report studied the links between </a:t>
          </a:r>
          <a:r>
            <a:rPr lang="en-GB" sz="1700" b="1" i="0" u="sng" kern="1200" dirty="0">
              <a:solidFill>
                <a:srgbClr val="92D050"/>
              </a:solidFill>
              <a:hlinkClick xmlns:r="http://schemas.openxmlformats.org/officeDocument/2006/relationships" r:id="rId2">
                <a:extLst>
                  <a:ext uri="{A12FA001-AC4F-418D-AE19-62706E023703}">
                    <ahyp:hlinkClr xmlns:ahyp="http://schemas.microsoft.com/office/drawing/2018/hyperlinkcolor" val="tx"/>
                  </a:ext>
                </a:extLst>
              </a:hlinkClick>
            </a:rPr>
            <a:t>loneliness</a:t>
          </a:r>
          <a:r>
            <a:rPr lang="en-GB" sz="1700" b="0" i="0" kern="1200" dirty="0"/>
            <a:t> and sight loss; the research findings suggested that around two thirds of blind and partially sighted people have experienced loneliness because of their sight loss.</a:t>
          </a:r>
          <a:endParaRPr lang="en-US" sz="1700" kern="1200" dirty="0"/>
        </a:p>
      </dsp:txBody>
      <dsp:txXfrm>
        <a:off x="4136664" y="269508"/>
        <a:ext cx="3967210" cy="2380326"/>
      </dsp:txXfrm>
    </dsp:sp>
    <dsp:sp modelId="{7BF65932-0025-4D55-8979-19F843C68AB8}">
      <dsp:nvSpPr>
        <dsp:cNvPr id="0" name=""/>
        <dsp:cNvSpPr/>
      </dsp:nvSpPr>
      <dsp:spPr>
        <a:xfrm>
          <a:off x="8400067" y="101434"/>
          <a:ext cx="2703733" cy="24324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The report highlighted many experiences of challenges to mental wellbeing and episodes of emotional </a:t>
          </a:r>
          <a:r>
            <a:rPr lang="en-GB" sz="1700" b="1" i="0" u="sng" kern="1200" dirty="0">
              <a:solidFill>
                <a:srgbClr val="FFFF00"/>
              </a:solidFill>
              <a:hlinkClick xmlns:r="http://schemas.openxmlformats.org/officeDocument/2006/relationships" r:id="rId3">
                <a:extLst>
                  <a:ext uri="{A12FA001-AC4F-418D-AE19-62706E023703}">
                    <ahyp:hlinkClr xmlns:ahyp="http://schemas.microsoft.com/office/drawing/2018/hyperlinkcolor" val="tx"/>
                  </a:ext>
                </a:extLst>
              </a:hlinkClick>
            </a:rPr>
            <a:t>trauma</a:t>
          </a:r>
          <a:r>
            <a:rPr lang="en-GB" sz="1700" b="1" i="0" kern="1200" dirty="0">
              <a:solidFill>
                <a:srgbClr val="FFFF00"/>
              </a:solidFill>
            </a:rPr>
            <a:t> </a:t>
          </a:r>
          <a:r>
            <a:rPr lang="en-GB" sz="1700" b="0" i="0" kern="1200" dirty="0"/>
            <a:t>as a result of visual impairment. </a:t>
          </a:r>
          <a:endParaRPr lang="en-US" sz="1700" kern="1200" dirty="0"/>
        </a:p>
      </dsp:txBody>
      <dsp:txXfrm>
        <a:off x="8400067" y="101434"/>
        <a:ext cx="2703733" cy="2432408"/>
      </dsp:txXfrm>
    </dsp:sp>
    <dsp:sp modelId="{68444FB0-0DA6-408F-962D-CAAF2A17494B}">
      <dsp:nvSpPr>
        <dsp:cNvPr id="0" name=""/>
        <dsp:cNvSpPr/>
      </dsp:nvSpPr>
      <dsp:spPr>
        <a:xfrm>
          <a:off x="1556152" y="3237268"/>
          <a:ext cx="3967210" cy="238032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This ranged from blind and partially sighted pupils struggling to make friendships, young people accessing counselling to help them manage </a:t>
          </a:r>
          <a:r>
            <a:rPr lang="en-GB" sz="1700" b="1" i="0" u="sng" kern="1200" dirty="0">
              <a:solidFill>
                <a:srgbClr val="FFFF00"/>
              </a:solidFill>
              <a:hlinkClick xmlns:r="http://schemas.openxmlformats.org/officeDocument/2006/relationships" r:id="rId4">
                <a:extLst>
                  <a:ext uri="{A12FA001-AC4F-418D-AE19-62706E023703}">
                    <ahyp:hlinkClr xmlns:ahyp="http://schemas.microsoft.com/office/drawing/2018/hyperlinkcolor" val="tx"/>
                  </a:ext>
                </a:extLst>
              </a:hlinkClick>
            </a:rPr>
            <a:t>anxiety</a:t>
          </a:r>
          <a:r>
            <a:rPr lang="en-GB" sz="1700" b="0" i="0" kern="1200" dirty="0"/>
            <a:t> linked to their visual impairment and veterans with sight loss experiencing chronic mental health challenges</a:t>
          </a:r>
          <a:r>
            <a:rPr lang="en-GB" sz="1600" b="0" i="0" kern="1200" dirty="0"/>
            <a:t>.</a:t>
          </a:r>
          <a:endParaRPr lang="en-US" sz="1600" kern="1200" dirty="0"/>
        </a:p>
      </dsp:txBody>
      <dsp:txXfrm>
        <a:off x="1556152" y="3237268"/>
        <a:ext cx="3967210" cy="2380326"/>
      </dsp:txXfrm>
    </dsp:sp>
    <dsp:sp modelId="{E917C653-B5DC-4B0B-8CA4-54CFB201BA04}">
      <dsp:nvSpPr>
        <dsp:cNvPr id="0" name=""/>
        <dsp:cNvSpPr/>
      </dsp:nvSpPr>
      <dsp:spPr>
        <a:xfrm>
          <a:off x="5920084" y="3237268"/>
          <a:ext cx="3967210" cy="238032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75000"/>
                  <a:lumOff val="25000"/>
                </a:schemeClr>
              </a:solidFill>
              <a:effectLst/>
            </a:rPr>
            <a:t>Around 2 million people in the UK are living with some form of sight loss, with this expected to rise to 2.7 million by 2030. Maintaining good eye health is central to maintaining good mental, social and physical health. Vision loss is associated with a reduction in overall quality of life, mental health, independence, mobility, educational attainment, and employment.</a:t>
          </a:r>
        </a:p>
      </dsp:txBody>
      <dsp:txXfrm>
        <a:off x="5920084" y="3237268"/>
        <a:ext cx="3967210" cy="2380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FE8A5-AECF-4486-AA6F-D699611D9A52}"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2D3F6-D1AF-4565-9BD0-325A135910A0}" type="slidenum">
              <a:rPr lang="en-GB" smtClean="0"/>
              <a:t>‹#›</a:t>
            </a:fld>
            <a:endParaRPr lang="en-GB"/>
          </a:p>
        </p:txBody>
      </p:sp>
    </p:spTree>
    <p:extLst>
      <p:ext uri="{BB962C8B-B14F-4D97-AF65-F5344CB8AC3E}">
        <p14:creationId xmlns:p14="http://schemas.microsoft.com/office/powerpoint/2010/main" val="351093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4.16</a:t>
            </a:r>
          </a:p>
        </p:txBody>
      </p:sp>
      <p:sp>
        <p:nvSpPr>
          <p:cNvPr id="4" name="Slide Number Placeholder 3"/>
          <p:cNvSpPr>
            <a:spLocks noGrp="1"/>
          </p:cNvSpPr>
          <p:nvPr>
            <p:ph type="sldNum" sz="quarter" idx="5"/>
          </p:nvPr>
        </p:nvSpPr>
        <p:spPr/>
        <p:txBody>
          <a:bodyPr/>
          <a:lstStyle/>
          <a:p>
            <a:fld id="{C2C2D3F6-D1AF-4565-9BD0-325A135910A0}" type="slidenum">
              <a:rPr lang="en-GB" smtClean="0"/>
              <a:t>3</a:t>
            </a:fld>
            <a:endParaRPr lang="en-GB"/>
          </a:p>
        </p:txBody>
      </p:sp>
    </p:spTree>
    <p:extLst>
      <p:ext uri="{BB962C8B-B14F-4D97-AF65-F5344CB8AC3E}">
        <p14:creationId xmlns:p14="http://schemas.microsoft.com/office/powerpoint/2010/main" val="362952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Leanne in Scarborough – Coastline Sight &amp; Hearing using Inspire funding to ‘grow’ skills in community (Tony</a:t>
            </a:r>
            <a:r>
              <a:rPr lang="en-GB" baseline="0" dirty="0"/>
              <a:t> may be attending).</a:t>
            </a:r>
            <a:endParaRPr lang="en-GB" dirty="0"/>
          </a:p>
        </p:txBody>
      </p:sp>
      <p:sp>
        <p:nvSpPr>
          <p:cNvPr id="4" name="Slide Number Placeholder 3"/>
          <p:cNvSpPr>
            <a:spLocks noGrp="1"/>
          </p:cNvSpPr>
          <p:nvPr>
            <p:ph type="sldNum" sz="quarter" idx="5"/>
          </p:nvPr>
        </p:nvSpPr>
        <p:spPr/>
        <p:txBody>
          <a:bodyPr/>
          <a:lstStyle/>
          <a:p>
            <a:fld id="{C2C2D3F6-D1AF-4565-9BD0-325A135910A0}" type="slidenum">
              <a:rPr lang="en-GB" smtClean="0"/>
              <a:t>10</a:t>
            </a:fld>
            <a:endParaRPr lang="en-GB"/>
          </a:p>
        </p:txBody>
      </p:sp>
    </p:spTree>
    <p:extLst>
      <p:ext uri="{BB962C8B-B14F-4D97-AF65-F5344CB8AC3E}">
        <p14:creationId xmlns:p14="http://schemas.microsoft.com/office/powerpoint/2010/main" val="35154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55FA-F4AB-244C-6142-C34A4472AE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4A86F74-4D76-7184-6995-8635962D3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E5FB999-B5BA-C18D-8C3F-9F7C98673D12}"/>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6117A26F-13F3-C061-ACA6-2DD60E8AA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F73DA-F8AB-8717-0B0D-2AEA7F7A4203}"/>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416844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208E-9046-3578-28E4-A26F2E3D3A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1DAB23A-E8C0-A92B-7BC1-91E42BEA5C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642117-B426-E008-C82C-EDEB425ADBAA}"/>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B13D1021-9444-94EE-784D-AF97955FD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2D63C-0109-2D22-5DFA-A4B45CAF283C}"/>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296268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2B51A-8086-099E-E16C-B6C28B846DB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AA11B4-4640-C9E5-14AA-8F5C4C2EB7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0AF0F7-B701-E650-BFFD-0B9B2BD85EB3}"/>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DFDDEEB2-6B44-435E-A17E-1146D6C7F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E31A7-3CEC-1EE8-AC1E-E9D80D8426DE}"/>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264937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DBA4-AFA7-3F63-97FA-C1E0907CAE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E9DE0A-E155-4D20-B0C3-4ECB7C5B40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5AF98A-6507-D01B-1194-7FB1BAB73A0A}"/>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D393AAE3-5177-1F9D-8267-8C1D497D0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DE233-90C1-D075-5B6D-18A04D4FFF64}"/>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348016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C0A6-BDD9-6C5A-DCAC-AF78ACEF1F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003C22F-2BC3-11A7-0526-197BCF719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72CA8F-F0FA-70E0-EA17-7DB84CAFC31B}"/>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6893BD0B-0478-CF45-AF7B-610D43A0D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E7799-05B7-27F4-9A1C-9C43485BFB41}"/>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29920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B90A-F1D6-EE96-7CE6-887203AEC52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B07BAB2-047F-721B-F81D-BD283F1976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C163E24-1C0E-2ACB-BF7A-05B89F5ECD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C4C9C4-0F20-C811-2787-47B71A0C9869}"/>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6" name="Footer Placeholder 5">
            <a:extLst>
              <a:ext uri="{FF2B5EF4-FFF2-40B4-BE49-F238E27FC236}">
                <a16:creationId xmlns:a16="http://schemas.microsoft.com/office/drawing/2014/main" id="{1058C75F-D933-1DC9-4F75-3546FCFB3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2FB5E7-D438-BD05-F199-4B17105EF7BA}"/>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273715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1662-B7DD-C826-6BA2-5B80E94F63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BC7EF3B-96E6-6610-37D7-7887EF1C1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9FD846-811C-F6D9-A157-9B18217350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A668A28-D988-D17B-3778-6BFD89A52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FD533C-3DEE-3182-6F09-61FE5E4721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7C98D71-2949-CA54-5880-EC13C52035B4}"/>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8" name="Footer Placeholder 7">
            <a:extLst>
              <a:ext uri="{FF2B5EF4-FFF2-40B4-BE49-F238E27FC236}">
                <a16:creationId xmlns:a16="http://schemas.microsoft.com/office/drawing/2014/main" id="{773C0205-C0A6-2B4B-16B4-8D19820E2D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87D778-73D0-37C0-0059-FDE605E88046}"/>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27238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08B5-F958-24AE-A553-37CA07000FE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5060975-3D9E-D49C-8DBE-FB826BDBCDC3}"/>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4" name="Footer Placeholder 3">
            <a:extLst>
              <a:ext uri="{FF2B5EF4-FFF2-40B4-BE49-F238E27FC236}">
                <a16:creationId xmlns:a16="http://schemas.microsoft.com/office/drawing/2014/main" id="{44084449-8396-8B82-6D95-296A26DFBA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70030B-FDC6-8EDB-2B9A-305447ACB74A}"/>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82111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F87E8-45AC-DE76-B3E3-A4A39A647D4E}"/>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3" name="Footer Placeholder 2">
            <a:extLst>
              <a:ext uri="{FF2B5EF4-FFF2-40B4-BE49-F238E27FC236}">
                <a16:creationId xmlns:a16="http://schemas.microsoft.com/office/drawing/2014/main" id="{B3AF936C-F0AC-4B6B-19D6-8D33F811EF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0A3ECD-ACFE-C02D-6E5C-F80FE00D84F6}"/>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372168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25C1-ADAD-377F-5D5D-E5911BC2F8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9C6CE7D-56E2-4A39-12C1-D6C6AD034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A678577-C274-C582-4253-8EF0E08AC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9E7D82-5D1C-CE8A-E1AC-82CEC205EF48}"/>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6" name="Footer Placeholder 5">
            <a:extLst>
              <a:ext uri="{FF2B5EF4-FFF2-40B4-BE49-F238E27FC236}">
                <a16:creationId xmlns:a16="http://schemas.microsoft.com/office/drawing/2014/main" id="{2D3FFEF3-33B0-71B3-2CCB-34C4AAE3D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8B18F9-5B27-ED88-E106-A41E7930322A}"/>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58008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81FF-E7CD-F3CD-CF48-266B453FD9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B71FB81-8452-2350-97C3-31B81F5CD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AD1D2-8F58-A913-2946-7D5EF41B1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57734E-E882-4B95-AD78-7E1A08E1B669}"/>
              </a:ext>
            </a:extLst>
          </p:cNvPr>
          <p:cNvSpPr>
            <a:spLocks noGrp="1"/>
          </p:cNvSpPr>
          <p:nvPr>
            <p:ph type="dt" sz="half" idx="10"/>
          </p:nvPr>
        </p:nvSpPr>
        <p:spPr/>
        <p:txBody>
          <a:bodyPr/>
          <a:lstStyle/>
          <a:p>
            <a:fld id="{4E70962A-A203-4534-B3A3-380F28198A80}" type="datetimeFigureOut">
              <a:rPr lang="en-GB" smtClean="0"/>
              <a:t>07/01/2025</a:t>
            </a:fld>
            <a:endParaRPr lang="en-GB"/>
          </a:p>
        </p:txBody>
      </p:sp>
      <p:sp>
        <p:nvSpPr>
          <p:cNvPr id="6" name="Footer Placeholder 5">
            <a:extLst>
              <a:ext uri="{FF2B5EF4-FFF2-40B4-BE49-F238E27FC236}">
                <a16:creationId xmlns:a16="http://schemas.microsoft.com/office/drawing/2014/main" id="{9C10AB02-2184-CCC0-186D-A1F6F1596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F697F9-6B62-A0D1-97AB-DEBFCFA06463}"/>
              </a:ext>
            </a:extLst>
          </p:cNvPr>
          <p:cNvSpPr>
            <a:spLocks noGrp="1"/>
          </p:cNvSpPr>
          <p:nvPr>
            <p:ph type="sldNum" sz="quarter" idx="12"/>
          </p:nvPr>
        </p:nvSpPr>
        <p:spPr/>
        <p:txBody>
          <a:bodyPr/>
          <a:lstStyle/>
          <a:p>
            <a:fld id="{C3F67F2B-D928-484D-B85D-A9663B628911}" type="slidenum">
              <a:rPr lang="en-GB" smtClean="0"/>
              <a:t>‹#›</a:t>
            </a:fld>
            <a:endParaRPr lang="en-GB"/>
          </a:p>
        </p:txBody>
      </p:sp>
    </p:spTree>
    <p:extLst>
      <p:ext uri="{BB962C8B-B14F-4D97-AF65-F5344CB8AC3E}">
        <p14:creationId xmlns:p14="http://schemas.microsoft.com/office/powerpoint/2010/main" val="348845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1C090-01AF-3FE2-AC27-7873ACBC9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42186A2-2B29-B8C3-88CA-FB807C778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A797C44-1EF1-12CF-B490-F4E9E89E7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0962A-A203-4534-B3A3-380F28198A80}" type="datetimeFigureOut">
              <a:rPr lang="en-GB" smtClean="0"/>
              <a:t>07/01/2025</a:t>
            </a:fld>
            <a:endParaRPr lang="en-GB"/>
          </a:p>
        </p:txBody>
      </p:sp>
      <p:sp>
        <p:nvSpPr>
          <p:cNvPr id="5" name="Footer Placeholder 4">
            <a:extLst>
              <a:ext uri="{FF2B5EF4-FFF2-40B4-BE49-F238E27FC236}">
                <a16:creationId xmlns:a16="http://schemas.microsoft.com/office/drawing/2014/main" id="{EE1A7385-0656-76CB-E740-4C247166C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57425C-20F1-AE5F-062E-4189F7B66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67F2B-D928-484D-B85D-A9663B628911}" type="slidenum">
              <a:rPr lang="en-GB" smtClean="0"/>
              <a:t>‹#›</a:t>
            </a:fld>
            <a:endParaRPr lang="en-GB"/>
          </a:p>
        </p:txBody>
      </p:sp>
      <p:sp>
        <p:nvSpPr>
          <p:cNvPr id="8" name="TextBox 7">
            <a:extLst>
              <a:ext uri="{FF2B5EF4-FFF2-40B4-BE49-F238E27FC236}">
                <a16:creationId xmlns:a16="http://schemas.microsoft.com/office/drawing/2014/main" id="{7517FB39-53D8-AE46-9B18-85072100EA3D}"/>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60959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deafblind.org.uk/tips-for-social-workers-on-implementing-the-care-act-for-deafblind-people/" TargetMode="External"/><Relationship Id="rId5" Type="http://schemas.openxmlformats.org/officeDocument/2006/relationships/hyperlink" Target="https://www.northyorks.gov.uk/adult-care/disabilities/hearing-and-vision-impairment" TargetMode="External"/><Relationship Id="rId4" Type="http://schemas.openxmlformats.org/officeDocument/2006/relationships/hyperlink" Target="https://www.bsl-teacher-directory.co.uk/teachers/201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nid.org.uk/get-involved/create-a-personalised-digital-communication-card/"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hyperlink" Target="tel:01642247518" TargetMode="External"/><Relationship Id="rId3" Type="http://schemas.openxmlformats.org/officeDocument/2006/relationships/hyperlink" Target="tel:01723354417" TargetMode="External"/><Relationship Id="rId7" Type="http://schemas.openxmlformats.org/officeDocument/2006/relationships/hyperlink" Target="tel:01904636269" TargetMode="External"/><Relationship Id="rId12" Type="http://schemas.openxmlformats.org/officeDocument/2006/relationships/hyperlink" Target="tel:01423503700" TargetMode="External"/><Relationship Id="rId2" Type="http://schemas.openxmlformats.org/officeDocument/2006/relationships/hyperlink" Target="tel:01423565915" TargetMode="External"/><Relationship Id="rId1" Type="http://schemas.openxmlformats.org/officeDocument/2006/relationships/slideLayout" Target="../slideLayouts/slideLayout7.xml"/><Relationship Id="rId6" Type="http://schemas.openxmlformats.org/officeDocument/2006/relationships/hyperlink" Target="tel:01535602354" TargetMode="External"/><Relationship Id="rId11" Type="http://schemas.openxmlformats.org/officeDocument/2006/relationships/hyperlink" Target="tel:01539769055" TargetMode="External"/><Relationship Id="rId5" Type="http://schemas.openxmlformats.org/officeDocument/2006/relationships/hyperlink" Target="tel:01653698860" TargetMode="External"/><Relationship Id="rId10" Type="http://schemas.openxmlformats.org/officeDocument/2006/relationships/hyperlink" Target="tel:07751428131" TargetMode="External"/><Relationship Id="rId4" Type="http://schemas.openxmlformats.org/officeDocument/2006/relationships/hyperlink" Target="tel:01757709800" TargetMode="External"/><Relationship Id="rId9" Type="http://schemas.openxmlformats.org/officeDocument/2006/relationships/hyperlink" Target="tel:0177274414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deafblind.org.uk/tips-for-social-workers-on-implementing-the-care-act-for-deafblind-peopl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lmTEw4b3_iA?feature=oembed" TargetMode="External"/><Relationship Id="rId5" Type="http://schemas.openxmlformats.org/officeDocument/2006/relationships/hyperlink" Target="https://www.youtube.com/redirect?event=video_description&amp;redir_token=QUFFLUhqbll5UmVBdGxMMFJlN3RaWk5xNXJHWHlQN244d3xBQ3Jtc0tsTUN3QTVidDdINkI3cmU5VkM4QXVaYnhSYnZ4M0ZyV3hySGtFUjBNVlh3VGhBbEdtZjIwYnJWajFoM0IwOU4zUzJPVzhuTkN6amtUYk9RdDM3dkhvaTRDQXg5ajhRdmZicXVWT1RpOGlRZ09PQzJtTQ&amp;q=http%3A%2F%2Fwww.sense.org.uk%2Fsites%2Fdefault%2Ffiles%2Fwalk_with_me_video_transcript.txt&amp;v=lmTEw4b3_iA"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s://www.sense.org.uk/about-us/research/deafblindness-statistics-in-the-uk/#:~:text=How%20many%20deafblind%20people%20are%20there%3F%20In%202022,expected%20to%20increase%20to%20over%20610%2C000%20by%202035."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mentalhealth.org.uk/explore-mental-health/publications/emotional-support-sight-loss" TargetMode="External"/><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fingertips.phe.org.uk/profile/vision" TargetMode="Externa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rnib.org.uk/living-with-sight-loss/independent-living/practical-adaptations/"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DB05839-3F5B-3ADF-C57F-C2D84DF19A6F}"/>
              </a:ext>
            </a:extLst>
          </p:cNvPr>
          <p:cNvSpPr>
            <a:spLocks noGrp="1"/>
          </p:cNvSpPr>
          <p:nvPr>
            <p:ph type="ctrTitle"/>
          </p:nvPr>
        </p:nvSpPr>
        <p:spPr>
          <a:xfrm>
            <a:off x="1314824" y="735106"/>
            <a:ext cx="10053763" cy="2928470"/>
          </a:xfrm>
        </p:spPr>
        <p:txBody>
          <a:bodyPr anchor="b">
            <a:normAutofit/>
          </a:bodyPr>
          <a:lstStyle/>
          <a:p>
            <a:pPr algn="l"/>
            <a:r>
              <a:rPr lang="en-GB" sz="4800" b="1" dirty="0">
                <a:solidFill>
                  <a:srgbClr val="FFFFFF"/>
                </a:solidFill>
              </a:rPr>
              <a:t>Sensory Loss  -  Isolation &amp; Inequality</a:t>
            </a:r>
            <a:br>
              <a:rPr lang="en-GB" sz="4800" b="1" dirty="0">
                <a:solidFill>
                  <a:srgbClr val="FFFFFF"/>
                </a:solidFill>
              </a:rPr>
            </a:br>
            <a:r>
              <a:rPr lang="en-GB" sz="2800" b="1" dirty="0">
                <a:solidFill>
                  <a:srgbClr val="FFFFFF"/>
                </a:solidFill>
              </a:rPr>
              <a:t>For NY Equality &amp; Inclusion Partners – January 2025</a:t>
            </a:r>
          </a:p>
        </p:txBody>
      </p:sp>
      <p:sp>
        <p:nvSpPr>
          <p:cNvPr id="3" name="Subtitle 2">
            <a:extLst>
              <a:ext uri="{FF2B5EF4-FFF2-40B4-BE49-F238E27FC236}">
                <a16:creationId xmlns:a16="http://schemas.microsoft.com/office/drawing/2014/main" id="{23A3A6DD-715C-F673-77C3-F2D3E807BFFA}"/>
              </a:ext>
            </a:extLst>
          </p:cNvPr>
          <p:cNvSpPr>
            <a:spLocks noGrp="1"/>
          </p:cNvSpPr>
          <p:nvPr>
            <p:ph type="subTitle" idx="1"/>
          </p:nvPr>
        </p:nvSpPr>
        <p:spPr>
          <a:xfrm>
            <a:off x="651642" y="4698124"/>
            <a:ext cx="10704992" cy="1630958"/>
          </a:xfrm>
        </p:spPr>
        <p:txBody>
          <a:bodyPr anchor="ctr">
            <a:normAutofit/>
          </a:bodyPr>
          <a:lstStyle/>
          <a:p>
            <a:r>
              <a:rPr lang="en-GB" sz="1900" b="1" i="1" dirty="0"/>
              <a:t>“Individuals who are socially isolated are between two and five times more likely than those who have strong social ties to die prematurely. Social networks have a larger impact on the risk of mortality than on the risk of developing disease, that is, it is not so much that social networks stop you from getting ill, but that they help you to recover when you do get ill.” </a:t>
            </a:r>
          </a:p>
          <a:p>
            <a:r>
              <a:rPr lang="en-GB" sz="1900" b="1" i="1" dirty="0"/>
              <a:t>Marmot (2010) Fair Society Healthy Lives Final Report.</a:t>
            </a:r>
          </a:p>
        </p:txBody>
      </p:sp>
    </p:spTree>
    <p:extLst>
      <p:ext uri="{BB962C8B-B14F-4D97-AF65-F5344CB8AC3E}">
        <p14:creationId xmlns:p14="http://schemas.microsoft.com/office/powerpoint/2010/main" val="145756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676A9F-4FC6-1801-7DDA-7A03160B5104}"/>
              </a:ext>
            </a:extLst>
          </p:cNvPr>
          <p:cNvSpPr/>
          <p:nvPr/>
        </p:nvSpPr>
        <p:spPr>
          <a:xfrm>
            <a:off x="231227" y="2487481"/>
            <a:ext cx="9349005" cy="42115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with Corners Rounded 2">
            <a:extLst>
              <a:ext uri="{FF2B5EF4-FFF2-40B4-BE49-F238E27FC236}">
                <a16:creationId xmlns:a16="http://schemas.microsoft.com/office/drawing/2014/main" id="{FB4FA454-546E-8A4C-F877-E11623780139}"/>
              </a:ext>
            </a:extLst>
          </p:cNvPr>
          <p:cNvSpPr/>
          <p:nvPr/>
        </p:nvSpPr>
        <p:spPr>
          <a:xfrm>
            <a:off x="4614041" y="113470"/>
            <a:ext cx="6579475" cy="1862475"/>
          </a:xfrm>
          <a:prstGeom prst="wedgeRoundRectCallout">
            <a:avLst>
              <a:gd name="adj1" fmla="val 44364"/>
              <a:gd name="adj2" fmla="val 61349"/>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D49427-4E4C-2D43-BCAF-801355CFE4D3}"/>
              </a:ext>
            </a:extLst>
          </p:cNvPr>
          <p:cNvSpPr>
            <a:spLocks noGrp="1"/>
          </p:cNvSpPr>
          <p:nvPr>
            <p:ph type="title"/>
          </p:nvPr>
        </p:nvSpPr>
        <p:spPr>
          <a:xfrm>
            <a:off x="4813738" y="0"/>
            <a:ext cx="6379778" cy="2165131"/>
          </a:xfrm>
        </p:spPr>
        <p:txBody>
          <a:bodyPr>
            <a:normAutofit/>
          </a:bodyPr>
          <a:lstStyle/>
          <a:p>
            <a:pPr algn="ctr"/>
            <a:r>
              <a:rPr lang="en-GB" sz="2800" b="1" dirty="0"/>
              <a:t>What can we be thinking about to make our services more accessible to people with sensory loss, and how can the  Sensory team help?</a:t>
            </a:r>
          </a:p>
        </p:txBody>
      </p:sp>
      <p:pic>
        <p:nvPicPr>
          <p:cNvPr id="5" name="Picture 4" descr="Elderly woman thumbs up">
            <a:extLst>
              <a:ext uri="{FF2B5EF4-FFF2-40B4-BE49-F238E27FC236}">
                <a16:creationId xmlns:a16="http://schemas.microsoft.com/office/drawing/2014/main" id="{1F6D8C94-D008-A568-EE0F-704F8F83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5886" y="2532993"/>
            <a:ext cx="1813561" cy="4211537"/>
          </a:xfrm>
          <a:prstGeom prst="rect">
            <a:avLst/>
          </a:prstGeom>
        </p:spPr>
      </p:pic>
      <p:sp>
        <p:nvSpPr>
          <p:cNvPr id="6" name="TextBox 5">
            <a:extLst>
              <a:ext uri="{FF2B5EF4-FFF2-40B4-BE49-F238E27FC236}">
                <a16:creationId xmlns:a16="http://schemas.microsoft.com/office/drawing/2014/main" id="{7E0A807B-EF72-F2B7-64FE-0665EE9919E1}"/>
              </a:ext>
            </a:extLst>
          </p:cNvPr>
          <p:cNvSpPr txBox="1"/>
          <p:nvPr/>
        </p:nvSpPr>
        <p:spPr>
          <a:xfrm>
            <a:off x="362554" y="2676667"/>
            <a:ext cx="9349006" cy="3785652"/>
          </a:xfrm>
          <a:prstGeom prst="rect">
            <a:avLst/>
          </a:prstGeom>
          <a:noFill/>
        </p:spPr>
        <p:txBody>
          <a:bodyPr wrap="square" rtlCol="0">
            <a:spAutoFit/>
          </a:bodyPr>
          <a:lstStyle/>
          <a:p>
            <a:pPr marL="285750" indent="-285750">
              <a:buFont typeface="Arial" panose="020B0604020202020204" pitchFamily="34" charset="0"/>
              <a:buChar char="•"/>
            </a:pPr>
            <a:r>
              <a:rPr lang="en-GB" sz="2000" b="1" dirty="0"/>
              <a:t>Use the top tips for sight and hearing loss</a:t>
            </a:r>
          </a:p>
          <a:p>
            <a:pPr marL="285750" indent="-285750">
              <a:buFont typeface="Arial" panose="020B0604020202020204" pitchFamily="34" charset="0"/>
              <a:buChar char="•"/>
            </a:pPr>
            <a:r>
              <a:rPr lang="en-GB" sz="2000" b="1" dirty="0"/>
              <a:t>Encourage people to go to GP, Audiologist and/or Optician </a:t>
            </a:r>
            <a:r>
              <a:rPr lang="en-GB" sz="2000" b="1" dirty="0" err="1"/>
              <a:t>Opthamologist</a:t>
            </a:r>
            <a:r>
              <a:rPr lang="en-GB" sz="2000" b="1" dirty="0"/>
              <a:t>.</a:t>
            </a:r>
          </a:p>
          <a:p>
            <a:pPr marL="285750" indent="-285750">
              <a:buFont typeface="Arial" panose="020B0604020202020204" pitchFamily="34" charset="0"/>
              <a:buChar char="•"/>
            </a:pPr>
            <a:r>
              <a:rPr lang="en-GB" sz="2000" b="1" dirty="0"/>
              <a:t>Consider your environment from a DSL perspective &amp; make changes.</a:t>
            </a:r>
          </a:p>
          <a:p>
            <a:pPr marL="285750" indent="-285750">
              <a:buFont typeface="Arial" panose="020B0604020202020204" pitchFamily="34" charset="0"/>
              <a:buChar char="•"/>
            </a:pPr>
            <a:r>
              <a:rPr lang="en-GB" sz="2000" b="1" dirty="0"/>
              <a:t>Invite us to a meeting, we can visit and give advice.</a:t>
            </a:r>
          </a:p>
          <a:p>
            <a:pPr marL="285750" indent="-285750">
              <a:buFont typeface="Arial" panose="020B0604020202020204" pitchFamily="34" charset="0"/>
              <a:buChar char="•"/>
            </a:pPr>
            <a:r>
              <a:rPr lang="en-GB" sz="2000" b="1" dirty="0"/>
              <a:t>Use community grants to upskill in BSL – </a:t>
            </a:r>
            <a:r>
              <a:rPr lang="en-GB" sz="2000" b="1" dirty="0">
                <a:hlinkClick r:id="rId4"/>
              </a:rPr>
              <a:t>Teachers</a:t>
            </a:r>
            <a:endParaRPr lang="en-GB" sz="2000" b="1" dirty="0"/>
          </a:p>
          <a:p>
            <a:pPr marL="285750" indent="-285750">
              <a:buFont typeface="Arial" panose="020B0604020202020204" pitchFamily="34" charset="0"/>
              <a:buChar char="•"/>
            </a:pPr>
            <a:r>
              <a:rPr lang="en-GB" sz="2000" b="1" dirty="0"/>
              <a:t>Advise people about our service  - print out leaflets, or share the link - </a:t>
            </a:r>
            <a:r>
              <a:rPr lang="en-GB" sz="2000" b="1" dirty="0">
                <a:hlinkClick r:id="rId5"/>
              </a:rPr>
              <a:t>Hearing and vision impairment | North Yorkshire Council</a:t>
            </a:r>
            <a:endParaRPr lang="en-GB" sz="2000" b="1" dirty="0"/>
          </a:p>
          <a:p>
            <a:pPr marL="285750" indent="-285750">
              <a:buFont typeface="Arial" panose="020B0604020202020204" pitchFamily="34" charset="0"/>
              <a:buChar char="•"/>
            </a:pPr>
            <a:r>
              <a:rPr lang="en-GB" sz="2000" b="1" dirty="0"/>
              <a:t>Explore local groups &amp; signpost people to them</a:t>
            </a:r>
          </a:p>
          <a:p>
            <a:pPr marL="285750" indent="-285750">
              <a:buFont typeface="Arial" panose="020B0604020202020204" pitchFamily="34" charset="0"/>
              <a:buChar char="•"/>
            </a:pPr>
            <a:r>
              <a:rPr lang="en-GB" sz="2000" b="1" dirty="0"/>
              <a:t>ENQUIRE via the NYC contact centre – they will direct you to us</a:t>
            </a:r>
          </a:p>
          <a:p>
            <a:pPr marL="285750" indent="-285750">
              <a:buFont typeface="Arial" panose="020B0604020202020204" pitchFamily="34" charset="0"/>
              <a:buChar char="•"/>
            </a:pPr>
            <a:r>
              <a:rPr lang="en-GB" sz="2000" b="1" dirty="0"/>
              <a:t>Keep on learning about sensory loss!</a:t>
            </a:r>
          </a:p>
          <a:p>
            <a:pPr marL="285750" indent="-285750">
              <a:buFont typeface="Arial" panose="020B0604020202020204" pitchFamily="34" charset="0"/>
              <a:buChar char="•"/>
            </a:pPr>
            <a:r>
              <a:rPr lang="en-GB" sz="2000" b="1" dirty="0"/>
              <a:t>Make Referrals &amp; inform people they have a right to support as per the Care Act </a:t>
            </a:r>
            <a:r>
              <a:rPr lang="en-GB" sz="2000" dirty="0">
                <a:hlinkClick r:id="rId6"/>
              </a:rPr>
              <a:t>Tips for social workers on implementing the Care Act for deafblind people | Deafblind UK</a:t>
            </a:r>
            <a:endParaRPr lang="en-GB" sz="2000" b="1" dirty="0"/>
          </a:p>
        </p:txBody>
      </p:sp>
    </p:spTree>
    <p:extLst>
      <p:ext uri="{BB962C8B-B14F-4D97-AF65-F5344CB8AC3E}">
        <p14:creationId xmlns:p14="http://schemas.microsoft.com/office/powerpoint/2010/main" val="301047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12927-D1B5-6913-D198-DE028AD3FC8D}"/>
              </a:ext>
            </a:extLst>
          </p:cNvPr>
          <p:cNvPicPr>
            <a:picLocks noChangeAspect="1"/>
          </p:cNvPicPr>
          <p:nvPr/>
        </p:nvPicPr>
        <p:blipFill>
          <a:blip r:embed="rId2"/>
          <a:stretch>
            <a:fillRect/>
          </a:stretch>
        </p:blipFill>
        <p:spPr>
          <a:xfrm>
            <a:off x="6957848" y="3334136"/>
            <a:ext cx="4939862" cy="3098593"/>
          </a:xfrm>
          <a:prstGeom prst="rect">
            <a:avLst/>
          </a:prstGeom>
          <a:effectLst>
            <a:glow rad="965200">
              <a:schemeClr val="accent1">
                <a:alpha val="40000"/>
              </a:schemeClr>
            </a:glow>
          </a:effectLst>
        </p:spPr>
      </p:pic>
      <p:sp>
        <p:nvSpPr>
          <p:cNvPr id="4" name="TextBox 3">
            <a:extLst>
              <a:ext uri="{FF2B5EF4-FFF2-40B4-BE49-F238E27FC236}">
                <a16:creationId xmlns:a16="http://schemas.microsoft.com/office/drawing/2014/main" id="{6050F64E-0952-25AA-C468-F9CB3D4DFEB9}"/>
              </a:ext>
            </a:extLst>
          </p:cNvPr>
          <p:cNvSpPr txBox="1"/>
          <p:nvPr/>
        </p:nvSpPr>
        <p:spPr>
          <a:xfrm flipH="1">
            <a:off x="6957848" y="220717"/>
            <a:ext cx="4939862" cy="2677656"/>
          </a:xfrm>
          <a:prstGeom prst="rect">
            <a:avLst/>
          </a:prstGeom>
          <a:noFill/>
        </p:spPr>
        <p:txBody>
          <a:bodyPr wrap="square" rtlCol="0">
            <a:spAutoFit/>
          </a:bodyPr>
          <a:lstStyle/>
          <a:p>
            <a:r>
              <a:rPr lang="en-GB" sz="2400" b="1" dirty="0"/>
              <a:t>Help someone make their own communications card (our Apprentice Social Worker did this for a few people one day at Scarborough Deaf club)….</a:t>
            </a:r>
          </a:p>
          <a:p>
            <a:r>
              <a:rPr lang="en-GB" sz="2400" dirty="0">
                <a:hlinkClick r:id="rId3"/>
              </a:rPr>
              <a:t>Create a personalised digital communication card - RNID</a:t>
            </a:r>
            <a:endParaRPr lang="en-GB" sz="2400" b="1" dirty="0"/>
          </a:p>
        </p:txBody>
      </p:sp>
      <p:pic>
        <p:nvPicPr>
          <p:cNvPr id="2" name="Picture 1">
            <a:extLst>
              <a:ext uri="{FF2B5EF4-FFF2-40B4-BE49-F238E27FC236}">
                <a16:creationId xmlns:a16="http://schemas.microsoft.com/office/drawing/2014/main" id="{241D788B-6F65-A272-90DE-8F16F0E7EAD9}"/>
              </a:ext>
            </a:extLst>
          </p:cNvPr>
          <p:cNvPicPr>
            <a:picLocks noChangeAspect="1"/>
          </p:cNvPicPr>
          <p:nvPr/>
        </p:nvPicPr>
        <p:blipFill rotWithShape="1">
          <a:blip r:embed="rId4"/>
          <a:srcRect t="9155" b="3010"/>
          <a:stretch/>
        </p:blipFill>
        <p:spPr>
          <a:xfrm>
            <a:off x="105104" y="1"/>
            <a:ext cx="6372004" cy="6847526"/>
          </a:xfrm>
          <a:prstGeom prst="rect">
            <a:avLst/>
          </a:prstGeom>
        </p:spPr>
      </p:pic>
    </p:spTree>
    <p:extLst>
      <p:ext uri="{BB962C8B-B14F-4D97-AF65-F5344CB8AC3E}">
        <p14:creationId xmlns:p14="http://schemas.microsoft.com/office/powerpoint/2010/main" val="340346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E139A-D6F9-9453-ACBB-D6259343A86C}"/>
              </a:ext>
            </a:extLst>
          </p:cNvPr>
          <p:cNvSpPr txBox="1"/>
          <p:nvPr/>
        </p:nvSpPr>
        <p:spPr>
          <a:xfrm>
            <a:off x="252248" y="105103"/>
            <a:ext cx="11813628" cy="6417141"/>
          </a:xfrm>
          <a:prstGeom prst="rect">
            <a:avLst/>
          </a:prstGeom>
          <a:noFill/>
        </p:spPr>
        <p:txBody>
          <a:bodyPr wrap="square">
            <a:spAutoFit/>
          </a:bodyPr>
          <a:lstStyle/>
          <a:p>
            <a:pPr algn="l"/>
            <a:r>
              <a:rPr lang="en-GB" sz="3200" b="1" i="0" u="sng" dirty="0">
                <a:solidFill>
                  <a:srgbClr val="0B0C0C"/>
                </a:solidFill>
                <a:effectLst/>
                <a:latin typeface="Times New Roman" panose="02020603050405020304" pitchFamily="18" charset="0"/>
                <a:cs typeface="Times New Roman" panose="02020603050405020304" pitchFamily="18" charset="0"/>
              </a:rPr>
              <a:t>Resources</a:t>
            </a:r>
            <a:endParaRPr lang="en-GB" sz="3200" b="1" u="sng" dirty="0">
              <a:solidFill>
                <a:srgbClr val="0B0C0C"/>
              </a:solidFill>
              <a:latin typeface="Times New Roman" panose="02020603050405020304" pitchFamily="18" charset="0"/>
              <a:cs typeface="Times New Roman" panose="02020603050405020304" pitchFamily="18" charset="0"/>
            </a:endParaRPr>
          </a:p>
          <a:p>
            <a:pPr algn="l"/>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Vision Support, Harrogate and District   -23 East Parade, Harrogate, HG1 5LF. Telephone: </a:t>
            </a:r>
            <a:r>
              <a:rPr lang="en-GB" b="0" i="0" dirty="0">
                <a:solidFill>
                  <a:srgbClr val="0B0C0C"/>
                </a:solidFill>
                <a:effectLst/>
                <a:latin typeface="Open Sans" panose="020B0606030504020204" pitchFamily="34" charset="0"/>
                <a:hlinkClick r:id="rId2"/>
              </a:rPr>
              <a:t>01423 565915</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Yorkshire Coast Sight Support  - 183 Dean Road Scarborough YO12 7JH. Telephone: </a:t>
            </a:r>
            <a:r>
              <a:rPr lang="en-GB" b="0" i="0" dirty="0">
                <a:solidFill>
                  <a:srgbClr val="0B0C0C"/>
                </a:solidFill>
                <a:effectLst/>
                <a:latin typeface="Open Sans" panose="020B0606030504020204" pitchFamily="34" charset="0"/>
                <a:hlinkClick r:id="rId3"/>
              </a:rPr>
              <a:t>01723 354417</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Selby District Vision - Prospect Centre, Prospect Way, Selby YO8 8BD. Telephone: </a:t>
            </a:r>
            <a:r>
              <a:rPr lang="en-GB" b="0" i="0" dirty="0">
                <a:solidFill>
                  <a:srgbClr val="0B0C0C"/>
                </a:solidFill>
                <a:effectLst/>
                <a:latin typeface="Open Sans" panose="020B0606030504020204" pitchFamily="34" charset="0"/>
                <a:hlinkClick r:id="rId4"/>
              </a:rPr>
              <a:t>01757 709800</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Sight Support Ryedale - Norton Hive Community Library, Commercial Street, Norton, North Yorkshire YO17 9ES. Telephone: </a:t>
            </a:r>
            <a:r>
              <a:rPr lang="en-GB" b="0" i="0" dirty="0">
                <a:solidFill>
                  <a:srgbClr val="0B0C0C"/>
                </a:solidFill>
                <a:effectLst/>
                <a:latin typeface="Open Sans" panose="020B0606030504020204" pitchFamily="34" charset="0"/>
                <a:hlinkClick r:id="rId5"/>
              </a:rPr>
              <a:t>01653 698860</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Sight Airedale - 31 Scott Street, Keighley, West Yorkshire, BD21 2JH. Telephone: </a:t>
            </a:r>
            <a:r>
              <a:rPr lang="en-GB" b="0" i="0" dirty="0">
                <a:solidFill>
                  <a:srgbClr val="0B0C0C"/>
                </a:solidFill>
                <a:effectLst/>
                <a:latin typeface="Open Sans" panose="020B0606030504020204" pitchFamily="34" charset="0"/>
                <a:hlinkClick r:id="rId6"/>
              </a:rPr>
              <a:t>01535 602354</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err="1">
                <a:solidFill>
                  <a:srgbClr val="0B0C0C"/>
                </a:solidFill>
                <a:effectLst/>
                <a:latin typeface="Open Sans" panose="020B0606030504020204" pitchFamily="34" charset="0"/>
              </a:rPr>
              <a:t>Mysight</a:t>
            </a:r>
            <a:r>
              <a:rPr lang="en-GB" b="0" i="0" dirty="0">
                <a:solidFill>
                  <a:srgbClr val="0B0C0C"/>
                </a:solidFill>
                <a:effectLst/>
                <a:latin typeface="Open Sans" panose="020B0606030504020204" pitchFamily="34" charset="0"/>
              </a:rPr>
              <a:t> York - 4 Merchant Place, </a:t>
            </a:r>
            <a:r>
              <a:rPr lang="en-GB" b="0" i="0" dirty="0" err="1">
                <a:solidFill>
                  <a:srgbClr val="0B0C0C"/>
                </a:solidFill>
                <a:effectLst/>
                <a:latin typeface="Open Sans" panose="020B0606030504020204" pitchFamily="34" charset="0"/>
              </a:rPr>
              <a:t>Merchantgate</a:t>
            </a:r>
            <a:r>
              <a:rPr lang="en-GB" b="0" i="0" dirty="0">
                <a:solidFill>
                  <a:srgbClr val="0B0C0C"/>
                </a:solidFill>
                <a:effectLst/>
                <a:latin typeface="Open Sans" panose="020B0606030504020204" pitchFamily="34" charset="0"/>
              </a:rPr>
              <a:t>, York, YO1 9TU. Telephone: </a:t>
            </a:r>
            <a:r>
              <a:rPr lang="en-GB" b="0" i="0" dirty="0">
                <a:solidFill>
                  <a:srgbClr val="0B0C0C"/>
                </a:solidFill>
                <a:effectLst/>
                <a:latin typeface="Open Sans" panose="020B0606030504020204" pitchFamily="34" charset="0"/>
                <a:hlinkClick r:id="rId7"/>
              </a:rPr>
              <a:t>01904 636269</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Teesside and District Society for the Blind - Stockton Road, Middlesbrough, TS5 4AH. Telephone: </a:t>
            </a:r>
            <a:r>
              <a:rPr lang="en-GB" b="0" i="0" dirty="0">
                <a:solidFill>
                  <a:srgbClr val="0B0C0C"/>
                </a:solidFill>
                <a:effectLst/>
                <a:latin typeface="Open Sans" panose="020B0606030504020204" pitchFamily="34" charset="0"/>
                <a:hlinkClick r:id="rId8"/>
              </a:rPr>
              <a:t>01642 247518</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Galloways Society for the Blind - Howick House, Howick Park Avenue, Penwortham, Preston PR1  0LS. Telephone: </a:t>
            </a:r>
            <a:r>
              <a:rPr lang="en-GB" b="0" i="0" dirty="0">
                <a:solidFill>
                  <a:srgbClr val="0B0C0C"/>
                </a:solidFill>
                <a:effectLst/>
                <a:latin typeface="Open Sans" panose="020B0606030504020204" pitchFamily="34" charset="0"/>
                <a:hlinkClick r:id="rId9"/>
              </a:rPr>
              <a:t>01772 744148</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Coastline Sight and Hearing - Unit 1 The Street, 12 Lower Clark Street, Scarborough, YO12 7PW. Telephone: </a:t>
            </a:r>
            <a:r>
              <a:rPr lang="en-GB" b="0" i="0" dirty="0">
                <a:solidFill>
                  <a:srgbClr val="0B0C0C"/>
                </a:solidFill>
                <a:effectLst/>
                <a:latin typeface="Open Sans" panose="020B0606030504020204" pitchFamily="34" charset="0"/>
                <a:hlinkClick r:id="rId10"/>
              </a:rPr>
              <a:t>07751 428131</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Sight Advice South Lakes - The Bradbury Centre, 116 Highgate, Kendal, Cumbria LA9 4HE. Telephone: </a:t>
            </a:r>
            <a:r>
              <a:rPr lang="en-GB" b="0" i="0" dirty="0">
                <a:solidFill>
                  <a:srgbClr val="0B0C0C"/>
                </a:solidFill>
                <a:effectLst/>
                <a:latin typeface="Open Sans" panose="020B0606030504020204" pitchFamily="34" charset="0"/>
                <a:hlinkClick r:id="rId11"/>
              </a:rPr>
              <a:t>01539 769055</a:t>
            </a:r>
            <a:endParaRPr lang="en-GB" b="0" i="0" dirty="0">
              <a:solidFill>
                <a:srgbClr val="0B0C0C"/>
              </a:solidFill>
              <a:effectLst/>
              <a:latin typeface="Open Sans" panose="020B0606030504020204" pitchFamily="34" charset="0"/>
            </a:endParaRPr>
          </a:p>
          <a:p>
            <a:pPr marL="285750" indent="-285750" algn="l">
              <a:spcBef>
                <a:spcPts val="600"/>
              </a:spcBef>
              <a:buFont typeface="Arial" panose="020B0604020202020204" pitchFamily="34" charset="0"/>
              <a:buChar char="•"/>
            </a:pPr>
            <a:r>
              <a:rPr lang="en-GB" b="0" i="0" dirty="0">
                <a:solidFill>
                  <a:srgbClr val="0B0C0C"/>
                </a:solidFill>
                <a:effectLst/>
                <a:latin typeface="Open Sans" panose="020B0606030504020204" pitchFamily="34" charset="0"/>
              </a:rPr>
              <a:t>Harrogate Deaf Society - Community House, 46-50 East Parade, Harrogate, HG1 5RR. Telephone: </a:t>
            </a:r>
            <a:r>
              <a:rPr lang="en-GB" b="0" i="0" dirty="0">
                <a:solidFill>
                  <a:srgbClr val="0B0C0C"/>
                </a:solidFill>
                <a:effectLst/>
                <a:latin typeface="Open Sans" panose="020B0606030504020204" pitchFamily="34" charset="0"/>
                <a:hlinkClick r:id="rId12"/>
              </a:rPr>
              <a:t>01423 503700</a:t>
            </a:r>
            <a:endParaRPr lang="en-GB" b="0" i="0" dirty="0">
              <a:solidFill>
                <a:srgbClr val="0B0C0C"/>
              </a:solidFill>
              <a:effectLst/>
              <a:latin typeface="Open Sans" panose="020B0606030504020204" pitchFamily="34" charset="0"/>
            </a:endParaRPr>
          </a:p>
        </p:txBody>
      </p:sp>
    </p:spTree>
    <p:extLst>
      <p:ext uri="{BB962C8B-B14F-4D97-AF65-F5344CB8AC3E}">
        <p14:creationId xmlns:p14="http://schemas.microsoft.com/office/powerpoint/2010/main" val="65396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8420F-48BA-E2D2-0781-6D8535F3842C}"/>
              </a:ext>
            </a:extLst>
          </p:cNvPr>
          <p:cNvSpPr txBox="1"/>
          <p:nvPr/>
        </p:nvSpPr>
        <p:spPr>
          <a:xfrm>
            <a:off x="84084" y="0"/>
            <a:ext cx="11897709" cy="7879080"/>
          </a:xfrm>
          <a:prstGeom prst="rect">
            <a:avLst/>
          </a:prstGeom>
          <a:noFill/>
        </p:spPr>
        <p:txBody>
          <a:bodyPr wrap="square">
            <a:spAutoFit/>
          </a:bodyPr>
          <a:lstStyle/>
          <a:p>
            <a:pPr algn="ctr"/>
            <a:r>
              <a:rPr lang="en-GB" sz="2600" b="1" i="0" u="sng" dirty="0">
                <a:solidFill>
                  <a:srgbClr val="0B0C0C"/>
                </a:solidFill>
                <a:effectLst/>
                <a:latin typeface="Open Sans" panose="020B0606030504020204" pitchFamily="34" charset="0"/>
              </a:rPr>
              <a:t>Events</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Harrogate Deaf Café</a:t>
            </a:r>
          </a:p>
          <a:p>
            <a:pPr marL="180000" algn="l"/>
            <a:r>
              <a:rPr lang="en-GB" sz="1700" b="1" i="0" dirty="0">
                <a:solidFill>
                  <a:srgbClr val="0B0C0C"/>
                </a:solidFill>
                <a:effectLst/>
                <a:latin typeface="Open Sans" panose="020B0606030504020204" pitchFamily="34" charset="0"/>
              </a:rPr>
              <a:t>When</a:t>
            </a:r>
            <a:r>
              <a:rPr lang="en-GB" sz="1700" b="0" i="0" dirty="0">
                <a:solidFill>
                  <a:srgbClr val="0B0C0C"/>
                </a:solidFill>
                <a:effectLst/>
                <a:latin typeface="Open Sans" panose="020B0606030504020204" pitchFamily="34" charset="0"/>
              </a:rPr>
              <a:t>: Every second Thursday of every month between 1pm and 3pm.  </a:t>
            </a:r>
          </a:p>
          <a:p>
            <a:pPr marL="180000" algn="l"/>
            <a:r>
              <a:rPr lang="en-GB" sz="1700" b="1" i="0" dirty="0">
                <a:solidFill>
                  <a:srgbClr val="0B0C0C"/>
                </a:solidFill>
                <a:effectLst/>
                <a:latin typeface="Open Sans" panose="020B0606030504020204" pitchFamily="34" charset="0"/>
              </a:rPr>
              <a:t>Where</a:t>
            </a:r>
            <a:r>
              <a:rPr lang="en-GB" sz="1700" b="0" i="0" dirty="0">
                <a:solidFill>
                  <a:srgbClr val="0B0C0C"/>
                </a:solidFill>
                <a:effectLst/>
                <a:latin typeface="Open Sans" panose="020B0606030504020204" pitchFamily="34" charset="0"/>
              </a:rPr>
              <a:t>: Harrogate Library. </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Mowbray Community Church - Signed services for Deaf people</a:t>
            </a:r>
          </a:p>
          <a:p>
            <a:pPr marL="216000" algn="l"/>
            <a:r>
              <a:rPr lang="en-GB" sz="1700" b="1" i="0" dirty="0">
                <a:solidFill>
                  <a:srgbClr val="0B0C0C"/>
                </a:solidFill>
                <a:effectLst/>
                <a:latin typeface="Open Sans" panose="020B0606030504020204" pitchFamily="34" charset="0"/>
              </a:rPr>
              <a:t>When</a:t>
            </a:r>
            <a:r>
              <a:rPr lang="en-GB" sz="1700" b="0" i="0" dirty="0">
                <a:solidFill>
                  <a:srgbClr val="0B0C0C"/>
                </a:solidFill>
                <a:effectLst/>
                <a:latin typeface="Open Sans" panose="020B0606030504020204" pitchFamily="34" charset="0"/>
              </a:rPr>
              <a:t>: Come and enjoy lunch at 1pm every 2nd Sunday of the month in the Side Hall followed by a church service from 2pm until 3pm. </a:t>
            </a:r>
          </a:p>
          <a:p>
            <a:pPr marL="216000" algn="l"/>
            <a:r>
              <a:rPr lang="en-GB" sz="1700" b="1" i="0" dirty="0">
                <a:solidFill>
                  <a:srgbClr val="0B0C0C"/>
                </a:solidFill>
                <a:effectLst/>
                <a:latin typeface="Open Sans" panose="020B0606030504020204" pitchFamily="34" charset="0"/>
              </a:rPr>
              <a:t>Where</a:t>
            </a:r>
            <a:r>
              <a:rPr lang="en-GB" sz="1700" b="0" i="0" dirty="0">
                <a:solidFill>
                  <a:srgbClr val="0B0C0C"/>
                </a:solidFill>
                <a:effectLst/>
                <a:latin typeface="Open Sans" panose="020B0606030504020204" pitchFamily="34" charset="0"/>
              </a:rPr>
              <a:t>: Mowbray Community Church, Westmoreland Street, Harrogate, North Yorkshire, HG1 5AT</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Easingwold Macular Group meeting</a:t>
            </a:r>
          </a:p>
          <a:p>
            <a:pPr marL="216000" algn="l"/>
            <a:r>
              <a:rPr lang="en-GB" sz="1700" b="0" i="0" dirty="0">
                <a:solidFill>
                  <a:srgbClr val="0B0C0C"/>
                </a:solidFill>
                <a:effectLst/>
                <a:latin typeface="Open Sans" panose="020B0606030504020204" pitchFamily="34" charset="0"/>
              </a:rPr>
              <a:t>When: Second Monday of every month from 10.30am until midday </a:t>
            </a:r>
          </a:p>
          <a:p>
            <a:pPr marL="216000" algn="l"/>
            <a:r>
              <a:rPr lang="en-GB" sz="1700" b="0" i="0" dirty="0">
                <a:solidFill>
                  <a:srgbClr val="0B0C0C"/>
                </a:solidFill>
                <a:effectLst/>
                <a:latin typeface="Open Sans" panose="020B0606030504020204" pitchFamily="34" charset="0"/>
              </a:rPr>
              <a:t>Where: The New Inn 60-62 Long Street, Easingwold, YO61 3HT</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Richmond Macular Group meeting</a:t>
            </a:r>
          </a:p>
          <a:p>
            <a:pPr marL="216000" algn="l"/>
            <a:r>
              <a:rPr lang="en-GB" sz="1700" b="0" i="0" dirty="0">
                <a:solidFill>
                  <a:srgbClr val="0B0C0C"/>
                </a:solidFill>
                <a:effectLst/>
                <a:latin typeface="Open Sans" panose="020B0606030504020204" pitchFamily="34" charset="0"/>
              </a:rPr>
              <a:t>When: First Monday of every month from 1.30pm until 3pm</a:t>
            </a:r>
          </a:p>
          <a:p>
            <a:pPr marL="216000" algn="l"/>
            <a:r>
              <a:rPr lang="en-GB" sz="1700" b="0" i="0" dirty="0">
                <a:solidFill>
                  <a:srgbClr val="0B0C0C"/>
                </a:solidFill>
                <a:effectLst/>
                <a:latin typeface="Open Sans" panose="020B0606030504020204" pitchFamily="34" charset="0"/>
              </a:rPr>
              <a:t>Where: Methodist Church, entry on Dundas St, Richmond DL10 4AE</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Selby Macular Society Support Group</a:t>
            </a:r>
          </a:p>
          <a:p>
            <a:pPr marL="216000" algn="l"/>
            <a:r>
              <a:rPr lang="en-GB" sz="1700" b="0" i="0" dirty="0">
                <a:solidFill>
                  <a:srgbClr val="0B0C0C"/>
                </a:solidFill>
                <a:effectLst/>
                <a:latin typeface="Open Sans" panose="020B0606030504020204" pitchFamily="34" charset="0"/>
              </a:rPr>
              <a:t>When: Fourth Tuesday of every month from 11am until 12.30 pm</a:t>
            </a:r>
          </a:p>
          <a:p>
            <a:pPr marL="216000" algn="l"/>
            <a:r>
              <a:rPr lang="en-GB" sz="1700" b="0" i="0" dirty="0">
                <a:solidFill>
                  <a:srgbClr val="0B0C0C"/>
                </a:solidFill>
                <a:effectLst/>
                <a:latin typeface="Open Sans" panose="020B0606030504020204" pitchFamily="34" charset="0"/>
              </a:rPr>
              <a:t>Where: Selby Abbey Coffee Shop, The Crescent, Selby YO8 4PU</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Harrogate and Ripon Centre for Voluntary Services</a:t>
            </a:r>
          </a:p>
          <a:p>
            <a:pPr marL="216000" algn="l"/>
            <a:r>
              <a:rPr lang="en-GB" sz="1700" b="0" i="0" dirty="0">
                <a:solidFill>
                  <a:srgbClr val="0B0C0C"/>
                </a:solidFill>
                <a:effectLst/>
                <a:latin typeface="Open Sans" panose="020B0606030504020204" pitchFamily="34" charset="0"/>
              </a:rPr>
              <a:t>When: Every Wednesday between 2pm and 4pm.</a:t>
            </a:r>
          </a:p>
          <a:p>
            <a:pPr marL="216000" algn="l"/>
            <a:r>
              <a:rPr lang="en-GB" sz="1700" b="0" i="0" dirty="0">
                <a:solidFill>
                  <a:srgbClr val="0B0C0C"/>
                </a:solidFill>
                <a:effectLst/>
                <a:latin typeface="Open Sans" panose="020B0606030504020204" pitchFamily="34" charset="0"/>
              </a:rPr>
              <a:t>Where: Harrogate and Ripon Centre for Voluntary Services, 46-50 East Parade, Harrogate, HG1 5RR.</a:t>
            </a:r>
          </a:p>
          <a:p>
            <a:pPr marL="285750" indent="-285750" algn="l">
              <a:buFont typeface="Arial" panose="020B0604020202020204" pitchFamily="34" charset="0"/>
              <a:buChar char="•"/>
            </a:pPr>
            <a:r>
              <a:rPr lang="en-GB" sz="1700" b="1" i="0" u="sng" dirty="0">
                <a:solidFill>
                  <a:srgbClr val="0B0C0C"/>
                </a:solidFill>
                <a:effectLst/>
                <a:latin typeface="Open Sans" panose="020B0606030504020204" pitchFamily="34" charset="0"/>
              </a:rPr>
              <a:t>Scarborough Deaf Club</a:t>
            </a:r>
          </a:p>
          <a:p>
            <a:pPr marL="216000" algn="l"/>
            <a:r>
              <a:rPr lang="en-GB" sz="1700" b="0" i="0" dirty="0">
                <a:solidFill>
                  <a:srgbClr val="0B0C0C"/>
                </a:solidFill>
                <a:effectLst/>
                <a:latin typeface="Open Sans" panose="020B0606030504020204" pitchFamily="34" charset="0"/>
              </a:rPr>
              <a:t>When: Every first Monday of every month between 10am and 1pm </a:t>
            </a:r>
          </a:p>
          <a:p>
            <a:pPr marL="216000" algn="l"/>
            <a:r>
              <a:rPr lang="en-GB" sz="1700" b="0" i="0" dirty="0">
                <a:solidFill>
                  <a:srgbClr val="0B0C0C"/>
                </a:solidFill>
                <a:effectLst/>
                <a:latin typeface="Open Sans" panose="020B0606030504020204" pitchFamily="34" charset="0"/>
              </a:rPr>
              <a:t>Where: Westborough Methodist Church, Westborough, Scarborough, YO11 1TS</a:t>
            </a:r>
          </a:p>
          <a:p>
            <a:pPr marL="216000" algn="l"/>
            <a:endParaRPr lang="en-GB" sz="1700" dirty="0">
              <a:solidFill>
                <a:srgbClr val="0B0C0C"/>
              </a:solidFill>
              <a:latin typeface="Open Sans" panose="020B0606030504020204" pitchFamily="34" charset="0"/>
            </a:endParaRPr>
          </a:p>
          <a:p>
            <a:pPr marL="216000" algn="l"/>
            <a:r>
              <a:rPr lang="en-GB" sz="1700" b="1" i="0" u="sng" dirty="0">
                <a:solidFill>
                  <a:srgbClr val="00B050"/>
                </a:solidFill>
                <a:effectLst/>
                <a:latin typeface="Open Sans" panose="020B0606030504020204" pitchFamily="34" charset="0"/>
              </a:rPr>
              <a:t>Some community run groups are Subject to change – please call in advance of attending</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8405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FB7DE1-2986-BF6C-BA14-F8D9BB0A5180}"/>
              </a:ext>
            </a:extLst>
          </p:cNvPr>
          <p:cNvSpPr txBox="1"/>
          <p:nvPr/>
        </p:nvSpPr>
        <p:spPr>
          <a:xfrm>
            <a:off x="84083" y="148471"/>
            <a:ext cx="11845159" cy="6709529"/>
          </a:xfrm>
          <a:prstGeom prst="rect">
            <a:avLst/>
          </a:prstGeom>
          <a:noFill/>
        </p:spPr>
        <p:txBody>
          <a:bodyPr wrap="square">
            <a:spAutoFit/>
          </a:bodyPr>
          <a:lstStyle/>
          <a:p>
            <a:pPr algn="ctr"/>
            <a:r>
              <a:rPr lang="en-GB" sz="2800" b="1" i="0" u="sng" dirty="0">
                <a:solidFill>
                  <a:srgbClr val="323130"/>
                </a:solidFill>
                <a:effectLst/>
                <a:latin typeface="var(--fontFamilyCustomFont1000, var(--fontFamilyBase))"/>
              </a:rPr>
              <a:t>Who we Are - The NYC Adults Countywide Sensory Team:</a:t>
            </a:r>
          </a:p>
          <a:p>
            <a:pPr algn="l"/>
            <a:endParaRPr lang="en-GB" sz="2000" b="1" i="0" u="sng" dirty="0">
              <a:solidFill>
                <a:srgbClr val="323130"/>
              </a:solidFill>
              <a:effectLst/>
              <a:latin typeface="var(--fontFamilyCustomFont1000, var(--fontFamilyBase))"/>
            </a:endParaRPr>
          </a:p>
          <a:p>
            <a:pPr algn="l">
              <a:buFont typeface="Arial" panose="020B0604020202020204" pitchFamily="34" charset="0"/>
              <a:buChar char="•"/>
            </a:pPr>
            <a:r>
              <a:rPr lang="en-GB" sz="2000" b="1" i="0" dirty="0">
                <a:solidFill>
                  <a:srgbClr val="0078D4"/>
                </a:solidFill>
                <a:effectLst/>
                <a:latin typeface="var(--fontFamilyCustomFont900, var(--fontFamilyBase))"/>
              </a:rPr>
              <a:t>Sensory Social Workers </a:t>
            </a:r>
            <a:r>
              <a:rPr lang="en-GB" sz="2000" b="1" i="0" dirty="0">
                <a:solidFill>
                  <a:srgbClr val="323130"/>
                </a:solidFill>
                <a:effectLst/>
                <a:latin typeface="var(--fontFamilyCustomFont900, var(--fontFamilyBase))"/>
              </a:rPr>
              <a:t>who work with people who are Deaf, deafened, deafblind or people who have vision loss.  They provide an assessment and professional support service primarily for people using British Sign Language (BSL). (1.4FTE qualified</a:t>
            </a:r>
            <a:r>
              <a:rPr lang="en-GB" sz="2000" b="1" dirty="0">
                <a:solidFill>
                  <a:srgbClr val="323130"/>
                </a:solidFill>
                <a:latin typeface="var(--fontFamilyCustomFont900, var(--fontFamilyBase))"/>
              </a:rPr>
              <a:t> &amp; 2 ASW)</a:t>
            </a:r>
            <a:endParaRPr lang="en-GB" sz="2000" b="1" i="0" dirty="0">
              <a:solidFill>
                <a:srgbClr val="323130"/>
              </a:solidFill>
              <a:effectLst/>
              <a:latin typeface="var(--fontFamilyCustomFont900, var(--fontFamilyBase))"/>
            </a:endParaRPr>
          </a:p>
          <a:p>
            <a:pPr algn="l">
              <a:buFont typeface="Arial" panose="020B0604020202020204" pitchFamily="34" charset="0"/>
              <a:buChar char="•"/>
            </a:pPr>
            <a:r>
              <a:rPr lang="en-GB" sz="2000" b="1" i="0" dirty="0">
                <a:solidFill>
                  <a:srgbClr val="0078D4"/>
                </a:solidFill>
                <a:effectLst/>
                <a:latin typeface="var(--fontFamilyCustomFont900, var(--fontFamilyBase))"/>
              </a:rPr>
              <a:t>Rehabilitation officers for people with a visual impairment </a:t>
            </a:r>
            <a:r>
              <a:rPr lang="en-GB" sz="1900" b="0" i="0" dirty="0">
                <a:solidFill>
                  <a:srgbClr val="323130"/>
                </a:solidFill>
                <a:effectLst/>
                <a:latin typeface="var(--fontFamilyCustomFont900, var(--fontFamilyBase))"/>
              </a:rPr>
              <a:t>- </a:t>
            </a:r>
            <a:r>
              <a:rPr lang="en-GB" sz="1900" b="1" i="0" dirty="0">
                <a:solidFill>
                  <a:srgbClr val="323130"/>
                </a:solidFill>
                <a:effectLst/>
                <a:latin typeface="var(--fontFamilyCustomFont900, var(--fontFamilyBase))"/>
              </a:rPr>
              <a:t>who provide vision rehabilitation to enable a person who is sight impaired learn new skills to live with their sight loss. (4.5FTE) They offer:</a:t>
            </a:r>
          </a:p>
          <a:p>
            <a:pPr marL="742950" lvl="1" indent="-285750" algn="l">
              <a:buFont typeface="Arial" panose="020B0604020202020204" pitchFamily="34" charset="0"/>
              <a:buChar char="•"/>
            </a:pPr>
            <a:r>
              <a:rPr lang="en-GB" sz="1900" b="1" i="0" dirty="0">
                <a:solidFill>
                  <a:srgbClr val="323130"/>
                </a:solidFill>
                <a:effectLst/>
                <a:latin typeface="var(--fontFamilyCustomFont900, var(--fontFamilyBase))"/>
              </a:rPr>
              <a:t>Orientation and mobility training indoors and outside</a:t>
            </a:r>
          </a:p>
          <a:p>
            <a:pPr marL="742950" lvl="1" indent="-285750" algn="l">
              <a:buFont typeface="Arial" panose="020B0604020202020204" pitchFamily="34" charset="0"/>
              <a:buChar char="•"/>
            </a:pPr>
            <a:r>
              <a:rPr lang="en-GB" sz="1900" b="1" i="0" dirty="0">
                <a:solidFill>
                  <a:srgbClr val="323130"/>
                </a:solidFill>
                <a:effectLst/>
                <a:latin typeface="var(--fontFamilyCustomFont900, var(--fontFamilyBase))"/>
              </a:rPr>
              <a:t>Independent Living Skills training to enable independence and safety, including food preparation and personal care.</a:t>
            </a:r>
          </a:p>
          <a:p>
            <a:pPr marL="742950" lvl="1" indent="-285750" algn="l">
              <a:buFont typeface="Arial" panose="020B0604020202020204" pitchFamily="34" charset="0"/>
              <a:buChar char="•"/>
            </a:pPr>
            <a:r>
              <a:rPr lang="en-GB" sz="1900" b="1" i="0" dirty="0">
                <a:solidFill>
                  <a:srgbClr val="323130"/>
                </a:solidFill>
                <a:effectLst/>
                <a:latin typeface="var(--fontFamilyCustomFont900, var(--fontFamilyBase))"/>
              </a:rPr>
              <a:t>Communication skills to enable access to information, bills, finances and more. This can include use of technology</a:t>
            </a:r>
          </a:p>
          <a:p>
            <a:pPr marL="742950" lvl="1" indent="-285750" algn="l">
              <a:buFont typeface="Arial" panose="020B0604020202020204" pitchFamily="34" charset="0"/>
              <a:buChar char="•"/>
            </a:pPr>
            <a:r>
              <a:rPr lang="en-GB" sz="1900" b="1" i="0" dirty="0">
                <a:solidFill>
                  <a:srgbClr val="323130"/>
                </a:solidFill>
                <a:effectLst/>
                <a:latin typeface="var(--fontFamilyCustomFont900, var(--fontFamilyBase))"/>
              </a:rPr>
              <a:t>Low vision therapy to maximise visual skills</a:t>
            </a:r>
          </a:p>
          <a:p>
            <a:pPr marL="742950" lvl="1" indent="-285750" algn="l">
              <a:buFont typeface="Arial" panose="020B0604020202020204" pitchFamily="34" charset="0"/>
              <a:buChar char="•"/>
            </a:pPr>
            <a:r>
              <a:rPr lang="en-GB" sz="1900" b="1" i="0" dirty="0">
                <a:solidFill>
                  <a:srgbClr val="323130"/>
                </a:solidFill>
                <a:effectLst/>
                <a:latin typeface="var(--fontFamilyCustomFont900, var(--fontFamilyBase))"/>
              </a:rPr>
              <a:t>Awareness training to benefit the person where required, and offer support and advice to family members and carers</a:t>
            </a:r>
          </a:p>
          <a:p>
            <a:pPr algn="l">
              <a:buFont typeface="Arial" panose="020B0604020202020204" pitchFamily="34" charset="0"/>
              <a:buChar char="•"/>
            </a:pPr>
            <a:r>
              <a:rPr lang="en-GB" sz="2000" b="1" i="0" dirty="0">
                <a:solidFill>
                  <a:srgbClr val="0078D4"/>
                </a:solidFill>
                <a:effectLst/>
                <a:latin typeface="var(--fontFamilyCustomFont900, var(--fontFamilyBase))"/>
              </a:rPr>
              <a:t>Communicator Guides for People with Dual Sensory Loss (</a:t>
            </a:r>
            <a:r>
              <a:rPr lang="en-GB" sz="2000" b="1" i="0" dirty="0">
                <a:effectLst/>
                <a:latin typeface="var(--fontFamilyCustomFont900, var(--fontFamilyBase))"/>
              </a:rPr>
              <a:t>2.8FTE</a:t>
            </a:r>
            <a:r>
              <a:rPr lang="en-GB" sz="2000" b="1" i="0" dirty="0">
                <a:solidFill>
                  <a:srgbClr val="0078D4"/>
                </a:solidFill>
                <a:effectLst/>
                <a:latin typeface="var(--fontFamilyCustomFont900, var(--fontFamilyBase))"/>
              </a:rPr>
              <a:t>)</a:t>
            </a:r>
            <a:r>
              <a:rPr lang="en-GB" sz="2000" b="1" i="0" dirty="0">
                <a:solidFill>
                  <a:srgbClr val="323130"/>
                </a:solidFill>
                <a:effectLst/>
                <a:latin typeface="var(--fontFamilyCustomFont900, var(--fontFamilyBase))"/>
              </a:rPr>
              <a:t> </a:t>
            </a:r>
            <a:r>
              <a:rPr lang="en-GB" sz="1900" b="1" i="0" dirty="0">
                <a:solidFill>
                  <a:srgbClr val="323130"/>
                </a:solidFill>
                <a:effectLst/>
                <a:latin typeface="var(--fontFamilyCustomFont900, var(--fontFamilyBase))"/>
              </a:rPr>
              <a:t>support Deafblind people to support their access to communication, information and mobility. They can provide awareness training to benefit the person and offer support and advice to professionals, family members and carers</a:t>
            </a:r>
            <a:r>
              <a:rPr lang="en-GB" sz="2000" b="1" i="0" dirty="0">
                <a:solidFill>
                  <a:srgbClr val="323130"/>
                </a:solidFill>
                <a:effectLst/>
                <a:latin typeface="var(--fontFamilyCustomFont900, var(--fontFamilyBase))"/>
              </a:rPr>
              <a:t>.</a:t>
            </a:r>
          </a:p>
          <a:p>
            <a:pPr algn="l">
              <a:buFont typeface="Arial" panose="020B0604020202020204" pitchFamily="34" charset="0"/>
              <a:buChar char="•"/>
            </a:pPr>
            <a:r>
              <a:rPr lang="en-GB" sz="2000" b="1" i="0" dirty="0">
                <a:solidFill>
                  <a:srgbClr val="0078D4"/>
                </a:solidFill>
                <a:effectLst/>
                <a:latin typeface="var(--fontFamilyCustomFont900, var(--fontFamilyBase))"/>
              </a:rPr>
              <a:t>Sensory Officers</a:t>
            </a:r>
            <a:r>
              <a:rPr lang="en-GB" sz="2000" b="1" i="0" dirty="0">
                <a:solidFill>
                  <a:srgbClr val="323130"/>
                </a:solidFill>
                <a:effectLst/>
                <a:latin typeface="var(--fontFamilyCustomFont900, var(--fontFamilyBase))"/>
              </a:rPr>
              <a:t> </a:t>
            </a:r>
            <a:r>
              <a:rPr lang="en-GB" sz="1900" b="1" i="0" dirty="0">
                <a:solidFill>
                  <a:srgbClr val="323130"/>
                </a:solidFill>
                <a:effectLst/>
                <a:latin typeface="var(--fontFamilyCustomFont900, var(--fontFamilyBase))"/>
              </a:rPr>
              <a:t>work in the Prevention and Access Team but have a strong link with the Sensory Team. They screen referrals for people with a sensory impairment. They also assess and offer advice, information and support regarding equipment for people with hearing impairments. (2FTE)</a:t>
            </a:r>
          </a:p>
          <a:p>
            <a:pPr algn="r"/>
            <a:r>
              <a:rPr lang="en-GB" sz="1400" dirty="0">
                <a:solidFill>
                  <a:schemeClr val="tx1">
                    <a:lumMod val="95000"/>
                    <a:lumOff val="5000"/>
                  </a:schemeClr>
                </a:solidFill>
                <a:hlinkClick r:id="rId2">
                  <a:extLst>
                    <a:ext uri="{A12FA001-AC4F-418D-AE19-62706E023703}">
                      <ahyp:hlinkClr xmlns:ahyp="http://schemas.microsoft.com/office/drawing/2018/hyperlinkcolor" val="tx"/>
                    </a:ext>
                  </a:extLst>
                </a:hlinkClick>
              </a:rPr>
              <a:t>Tips for social workers on implementing the Care Act for deafblind people | Deafblind UK</a:t>
            </a:r>
            <a:endParaRPr lang="en-GB" sz="1400" b="0" i="0" dirty="0">
              <a:solidFill>
                <a:schemeClr val="tx1">
                  <a:lumMod val="95000"/>
                  <a:lumOff val="5000"/>
                </a:schemeClr>
              </a:solidFill>
              <a:effectLst/>
              <a:latin typeface="var(--fontFamilyCustomFont900, var(--fontFamilyBase))"/>
            </a:endParaRPr>
          </a:p>
        </p:txBody>
      </p:sp>
    </p:spTree>
    <p:extLst>
      <p:ext uri="{BB962C8B-B14F-4D97-AF65-F5344CB8AC3E}">
        <p14:creationId xmlns:p14="http://schemas.microsoft.com/office/powerpoint/2010/main" val="39997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ris's story - why social care is so vital to deafblind people">
            <a:hlinkClick r:id="" action="ppaction://media"/>
            <a:extLst>
              <a:ext uri="{FF2B5EF4-FFF2-40B4-BE49-F238E27FC236}">
                <a16:creationId xmlns:a16="http://schemas.microsoft.com/office/drawing/2014/main" id="{BF329055-5D32-3D5B-FCA9-AFE935F2B884}"/>
              </a:ext>
            </a:extLst>
          </p:cNvPr>
          <p:cNvPicPr>
            <a:picLocks noRot="1" noChangeAspect="1"/>
          </p:cNvPicPr>
          <p:nvPr>
            <a:videoFile r:link="rId1"/>
          </p:nvPr>
        </p:nvPicPr>
        <p:blipFill>
          <a:blip r:embed="rId4"/>
          <a:stretch>
            <a:fillRect/>
          </a:stretch>
        </p:blipFill>
        <p:spPr>
          <a:xfrm>
            <a:off x="525517" y="71764"/>
            <a:ext cx="10308921" cy="5824540"/>
          </a:xfrm>
          <a:prstGeom prst="rect">
            <a:avLst/>
          </a:prstGeom>
        </p:spPr>
      </p:pic>
      <p:sp>
        <p:nvSpPr>
          <p:cNvPr id="4" name="TextBox 3">
            <a:extLst>
              <a:ext uri="{FF2B5EF4-FFF2-40B4-BE49-F238E27FC236}">
                <a16:creationId xmlns:a16="http://schemas.microsoft.com/office/drawing/2014/main" id="{6AAAD00F-715A-FBF3-F56D-38F259351228}"/>
              </a:ext>
            </a:extLst>
          </p:cNvPr>
          <p:cNvSpPr txBox="1"/>
          <p:nvPr/>
        </p:nvSpPr>
        <p:spPr>
          <a:xfrm>
            <a:off x="84083" y="6001406"/>
            <a:ext cx="12107916" cy="784830"/>
          </a:xfrm>
          <a:prstGeom prst="rect">
            <a:avLst/>
          </a:prstGeom>
          <a:noFill/>
        </p:spPr>
        <p:txBody>
          <a:bodyPr wrap="square">
            <a:spAutoFit/>
          </a:bodyPr>
          <a:lstStyle/>
          <a:p>
            <a:pPr fontAlgn="t"/>
            <a:r>
              <a:rPr lang="en-GB" sz="1500" dirty="0">
                <a:effectLst/>
              </a:rPr>
              <a:t>3 May 2011</a:t>
            </a:r>
          </a:p>
          <a:p>
            <a:r>
              <a:rPr lang="en-GB" sz="1500" dirty="0">
                <a:solidFill>
                  <a:srgbClr val="131313"/>
                </a:solidFill>
                <a:effectLst/>
              </a:rPr>
              <a:t>Chris Farrow, who has Usher syndrome, talks about how support from Nicola, his communicator guide, has helped reduce his isolation, and about how vital social care is for deafblind </a:t>
            </a:r>
            <a:r>
              <a:rPr lang="en-GB" sz="1500" dirty="0" err="1">
                <a:solidFill>
                  <a:srgbClr val="131313"/>
                </a:solidFill>
                <a:effectLst/>
              </a:rPr>
              <a:t>people.The</a:t>
            </a:r>
            <a:r>
              <a:rPr lang="en-GB" sz="1500" dirty="0">
                <a:solidFill>
                  <a:srgbClr val="131313"/>
                </a:solidFill>
                <a:effectLst/>
              </a:rPr>
              <a:t> transcript is available on the Sense website: </a:t>
            </a:r>
            <a:r>
              <a:rPr lang="en-GB" sz="1500" u="none" strike="noStrike" dirty="0">
                <a:solidFill>
                  <a:srgbClr val="065FD4"/>
                </a:solidFill>
                <a:effectLst/>
                <a:hlinkClick r:id="rId5"/>
              </a:rPr>
              <a:t>http://www.sense.org.uk/sites/default</a:t>
            </a:r>
            <a:endParaRPr lang="en-GB" sz="1500" dirty="0"/>
          </a:p>
        </p:txBody>
      </p:sp>
    </p:spTree>
    <p:extLst>
      <p:ext uri="{BB962C8B-B14F-4D97-AF65-F5344CB8AC3E}">
        <p14:creationId xmlns:p14="http://schemas.microsoft.com/office/powerpoint/2010/main" val="3855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052C34BF-8F28-1BCF-A243-55128974CDD6}"/>
              </a:ext>
            </a:extLst>
          </p:cNvPr>
          <p:cNvGraphicFramePr/>
          <p:nvPr>
            <p:extLst>
              <p:ext uri="{D42A27DB-BD31-4B8C-83A1-F6EECF244321}">
                <p14:modId xmlns:p14="http://schemas.microsoft.com/office/powerpoint/2010/main" val="684885566"/>
              </p:ext>
            </p:extLst>
          </p:nvPr>
        </p:nvGraphicFramePr>
        <p:xfrm>
          <a:off x="246580" y="174662"/>
          <a:ext cx="4010110" cy="6184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D76088E-BC6F-EAE3-32EA-CB80752ADE44}"/>
              </a:ext>
            </a:extLst>
          </p:cNvPr>
          <p:cNvPicPr>
            <a:picLocks noChangeAspect="1"/>
          </p:cNvPicPr>
          <p:nvPr/>
        </p:nvPicPr>
        <p:blipFill>
          <a:blip r:embed="rId7"/>
          <a:stretch>
            <a:fillRect/>
          </a:stretch>
        </p:blipFill>
        <p:spPr>
          <a:xfrm>
            <a:off x="4351512" y="341809"/>
            <a:ext cx="7777899" cy="3904370"/>
          </a:xfrm>
          <a:prstGeom prst="rect">
            <a:avLst/>
          </a:prstGeom>
        </p:spPr>
      </p:pic>
      <p:sp>
        <p:nvSpPr>
          <p:cNvPr id="8" name="TextBox 7">
            <a:extLst>
              <a:ext uri="{FF2B5EF4-FFF2-40B4-BE49-F238E27FC236}">
                <a16:creationId xmlns:a16="http://schemas.microsoft.com/office/drawing/2014/main" id="{312861A9-029B-75A0-CC50-832BFD050011}"/>
              </a:ext>
            </a:extLst>
          </p:cNvPr>
          <p:cNvSpPr txBox="1"/>
          <p:nvPr/>
        </p:nvSpPr>
        <p:spPr>
          <a:xfrm>
            <a:off x="4860053" y="6211016"/>
            <a:ext cx="4596052" cy="369332"/>
          </a:xfrm>
          <a:prstGeom prst="rect">
            <a:avLst/>
          </a:prstGeom>
          <a:noFill/>
        </p:spPr>
        <p:txBody>
          <a:bodyPr wrap="square">
            <a:spAutoFit/>
          </a:bodyPr>
          <a:lstStyle/>
          <a:p>
            <a:r>
              <a:rPr lang="en-GB" dirty="0">
                <a:hlinkClick r:id="rId8"/>
              </a:rPr>
              <a:t>Deafblindness statistics in the UK - Sense</a:t>
            </a:r>
            <a:endParaRPr lang="en-GB" dirty="0"/>
          </a:p>
        </p:txBody>
      </p:sp>
    </p:spTree>
    <p:extLst>
      <p:ext uri="{BB962C8B-B14F-4D97-AF65-F5344CB8AC3E}">
        <p14:creationId xmlns:p14="http://schemas.microsoft.com/office/powerpoint/2010/main" val="39839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ence with barbed wire">
            <a:extLst>
              <a:ext uri="{FF2B5EF4-FFF2-40B4-BE49-F238E27FC236}">
                <a16:creationId xmlns:a16="http://schemas.microsoft.com/office/drawing/2014/main" id="{CF72D733-4F6A-05F8-71D7-7EB05B01AAB9}"/>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1" y="-104773"/>
            <a:ext cx="4939862" cy="6858000"/>
          </a:xfrm>
          <a:prstGeom prst="rect">
            <a:avLst/>
          </a:prstGeom>
        </p:spPr>
      </p:pic>
      <p:sp>
        <p:nvSpPr>
          <p:cNvPr id="5" name="TextBox 4">
            <a:extLst>
              <a:ext uri="{FF2B5EF4-FFF2-40B4-BE49-F238E27FC236}">
                <a16:creationId xmlns:a16="http://schemas.microsoft.com/office/drawing/2014/main" id="{2DD1DBD0-2308-56AD-4DD0-4498D04D4EA4}"/>
              </a:ext>
            </a:extLst>
          </p:cNvPr>
          <p:cNvSpPr txBox="1"/>
          <p:nvPr/>
        </p:nvSpPr>
        <p:spPr>
          <a:xfrm>
            <a:off x="5087007" y="104773"/>
            <a:ext cx="7104993" cy="6858000"/>
          </a:xfrm>
          <a:prstGeom prst="rect">
            <a:avLst/>
          </a:prstGeom>
        </p:spPr>
        <p:txBody>
          <a:bodyPr vert="horz" lIns="91440" tIns="45720" rIns="91440" bIns="45720" rtlCol="0">
            <a:normAutofit/>
          </a:bodyPr>
          <a:lstStyle/>
          <a:p>
            <a:pPr algn="ctr">
              <a:lnSpc>
                <a:spcPct val="90000"/>
              </a:lnSpc>
              <a:spcAft>
                <a:spcPts val="600"/>
              </a:spcAft>
            </a:pPr>
            <a:r>
              <a:rPr lang="en-US" sz="2800" b="1" u="sng" dirty="0"/>
              <a:t>The impact of deafblindness</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900" b="1" dirty="0"/>
              <a:t>Difficulties in communication, mobility and access to information that result from an impairment of sight or hearing can have a profound negative impact.</a:t>
            </a:r>
          </a:p>
          <a:p>
            <a:pPr>
              <a:lnSpc>
                <a:spcPct val="90000"/>
              </a:lnSpc>
              <a:spcAft>
                <a:spcPts val="600"/>
              </a:spcAft>
            </a:pPr>
            <a:endParaRPr lang="en-US" sz="1900" b="1" dirty="0"/>
          </a:p>
          <a:p>
            <a:pPr>
              <a:lnSpc>
                <a:spcPct val="90000"/>
              </a:lnSpc>
              <a:spcAft>
                <a:spcPts val="600"/>
              </a:spcAft>
            </a:pPr>
            <a:r>
              <a:rPr lang="en-US" sz="1900" b="1" dirty="0"/>
              <a:t>Often, they result in a decline in the person’s functional and ability to carry out the tasks of everyday life successfully. </a:t>
            </a:r>
          </a:p>
          <a:p>
            <a:pPr>
              <a:lnSpc>
                <a:spcPct val="90000"/>
              </a:lnSpc>
              <a:spcAft>
                <a:spcPts val="600"/>
              </a:spcAft>
            </a:pPr>
            <a:endParaRPr lang="en-US" sz="1900" b="1" dirty="0"/>
          </a:p>
          <a:p>
            <a:pPr>
              <a:lnSpc>
                <a:spcPct val="90000"/>
              </a:lnSpc>
              <a:spcAft>
                <a:spcPts val="600"/>
              </a:spcAft>
            </a:pPr>
            <a:r>
              <a:rPr lang="en-US" sz="1900" b="1" dirty="0"/>
              <a:t>There may also be psychological consequences. First, the reduction in sensory stimulation may itself cause deterioration in cognitive functioning</a:t>
            </a:r>
            <a:endParaRPr lang="en-US" sz="1900" dirty="0"/>
          </a:p>
          <a:p>
            <a:pPr>
              <a:lnSpc>
                <a:spcPct val="90000"/>
              </a:lnSpc>
              <a:spcAft>
                <a:spcPts val="600"/>
              </a:spcAft>
            </a:pPr>
            <a:endParaRPr lang="en-US" sz="1900" b="1" dirty="0"/>
          </a:p>
          <a:p>
            <a:pPr>
              <a:lnSpc>
                <a:spcPct val="90000"/>
              </a:lnSpc>
              <a:spcAft>
                <a:spcPts val="600"/>
              </a:spcAft>
            </a:pPr>
            <a:r>
              <a:rPr lang="en-US" sz="1900" b="1" dirty="0"/>
              <a:t>Secondly, the functional impairments and increased dependence on others that result may give rise to feelings of sadness, helplessness, anxiety, depression and withdrawal.</a:t>
            </a:r>
          </a:p>
          <a:p>
            <a:pPr>
              <a:lnSpc>
                <a:spcPct val="90000"/>
              </a:lnSpc>
              <a:spcAft>
                <a:spcPts val="600"/>
              </a:spcAft>
            </a:pPr>
            <a:endParaRPr lang="en-US" sz="1900" b="1" dirty="0"/>
          </a:p>
          <a:p>
            <a:pPr>
              <a:lnSpc>
                <a:spcPct val="90000"/>
              </a:lnSpc>
              <a:spcAft>
                <a:spcPts val="600"/>
              </a:spcAft>
            </a:pPr>
            <a:r>
              <a:rPr lang="en-US" sz="1900" b="1" dirty="0"/>
              <a:t>Indeed, as might be expected, people with either visual or hearing impairments are at increased risk of mental health problems, compared to their peers in the general population.</a:t>
            </a:r>
          </a:p>
          <a:p>
            <a:pPr>
              <a:lnSpc>
                <a:spcPct val="90000"/>
              </a:lnSpc>
              <a:spcAft>
                <a:spcPts val="600"/>
              </a:spcAft>
            </a:pPr>
            <a:r>
              <a:rPr lang="en-US" sz="1900" b="1" dirty="0"/>
              <a:t> (</a:t>
            </a:r>
            <a:r>
              <a:rPr lang="en-US" sz="1900" i="1" dirty="0"/>
              <a:t>Department of Health, 2002; </a:t>
            </a:r>
            <a:r>
              <a:rPr lang="en-US" sz="1900" i="1" dirty="0" err="1"/>
              <a:t>Fellinger</a:t>
            </a:r>
            <a:r>
              <a:rPr lang="en-US" sz="1900" i="1" dirty="0"/>
              <a:t> et al., 2007; </a:t>
            </a:r>
            <a:r>
              <a:rPr lang="en-US" sz="1900" i="1" dirty="0" err="1"/>
              <a:t>Kvam</a:t>
            </a:r>
            <a:r>
              <a:rPr lang="en-US" sz="1900" i="1" dirty="0"/>
              <a:t> and Loeb, 2007; Varma et al., 2006</a:t>
            </a:r>
            <a:r>
              <a:rPr lang="en-US" sz="1900" dirty="0"/>
              <a:t>). </a:t>
            </a:r>
          </a:p>
        </p:txBody>
      </p:sp>
    </p:spTree>
    <p:extLst>
      <p:ext uri="{BB962C8B-B14F-4D97-AF65-F5344CB8AC3E}">
        <p14:creationId xmlns:p14="http://schemas.microsoft.com/office/powerpoint/2010/main" val="205917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AC1E0E5-F959-3FC1-1420-6BA60BBC5BB5}"/>
              </a:ext>
            </a:extLst>
          </p:cNvPr>
          <p:cNvPicPr>
            <a:picLocks noChangeAspect="1"/>
          </p:cNvPicPr>
          <p:nvPr/>
        </p:nvPicPr>
        <p:blipFill>
          <a:blip r:embed="rId2"/>
          <a:srcRect l="781" r="18247" b="2"/>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10" name="TextBox 9">
            <a:extLst>
              <a:ext uri="{FF2B5EF4-FFF2-40B4-BE49-F238E27FC236}">
                <a16:creationId xmlns:a16="http://schemas.microsoft.com/office/drawing/2014/main" id="{B46AB351-974C-C382-D90D-43D6CAB800A5}"/>
              </a:ext>
            </a:extLst>
          </p:cNvPr>
          <p:cNvSpPr txBox="1"/>
          <p:nvPr/>
        </p:nvSpPr>
        <p:spPr>
          <a:xfrm>
            <a:off x="102742" y="6143946"/>
            <a:ext cx="8298309" cy="1021818"/>
          </a:xfrm>
          <a:prstGeom prst="rect">
            <a:avLst/>
          </a:prstGeom>
          <a:noFill/>
        </p:spPr>
        <p:txBody>
          <a:bodyPr wrap="square">
            <a:spAutoFit/>
          </a:bodyPr>
          <a:lstStyle/>
          <a:p>
            <a:pPr>
              <a:lnSpc>
                <a:spcPct val="90000"/>
              </a:lnSpc>
              <a:spcBef>
                <a:spcPct val="0"/>
              </a:spcBef>
              <a:spcAft>
                <a:spcPts val="600"/>
              </a:spcAft>
            </a:pPr>
            <a:r>
              <a:rPr lang="en-US" b="1" dirty="0">
                <a:latin typeface="+mj-lt"/>
                <a:ea typeface="+mj-ea"/>
                <a:cs typeface="+mj-cs"/>
                <a:hlinkClick r:id="rId3"/>
              </a:rPr>
              <a:t>Emotional support for sight loss | Mental Health Foundation</a:t>
            </a:r>
            <a:endParaRPr lang="en-US" b="1" dirty="0">
              <a:latin typeface="+mj-lt"/>
              <a:ea typeface="+mj-ea"/>
              <a:cs typeface="+mj-cs"/>
            </a:endParaRPr>
          </a:p>
          <a:p>
            <a:pPr>
              <a:lnSpc>
                <a:spcPct val="90000"/>
              </a:lnSpc>
              <a:spcBef>
                <a:spcPct val="0"/>
              </a:spcBef>
              <a:spcAft>
                <a:spcPts val="600"/>
              </a:spcAft>
            </a:pPr>
            <a:r>
              <a:rPr lang="en-GB" b="1" dirty="0">
                <a:hlinkClick r:id="rId4"/>
              </a:rPr>
              <a:t>Vision | Fingertips | Department of Health and Social Care (phe.org.uk)</a:t>
            </a:r>
            <a:endParaRPr lang="en-GB" b="1" dirty="0"/>
          </a:p>
          <a:p>
            <a:pPr>
              <a:lnSpc>
                <a:spcPct val="90000"/>
              </a:lnSpc>
              <a:spcBef>
                <a:spcPct val="0"/>
              </a:spcBef>
              <a:spcAft>
                <a:spcPts val="600"/>
              </a:spcAft>
            </a:pPr>
            <a:endParaRPr lang="en-US" dirty="0">
              <a:latin typeface="+mj-lt"/>
              <a:ea typeface="+mj-ea"/>
              <a:cs typeface="+mj-cs"/>
            </a:endParaRPr>
          </a:p>
        </p:txBody>
      </p:sp>
      <p:sp>
        <p:nvSpPr>
          <p:cNvPr id="3" name="TextBox 2">
            <a:extLst>
              <a:ext uri="{FF2B5EF4-FFF2-40B4-BE49-F238E27FC236}">
                <a16:creationId xmlns:a16="http://schemas.microsoft.com/office/drawing/2014/main" id="{995C9CAF-5250-7C82-2575-281CE1B21E65}"/>
              </a:ext>
            </a:extLst>
          </p:cNvPr>
          <p:cNvSpPr txBox="1"/>
          <p:nvPr/>
        </p:nvSpPr>
        <p:spPr>
          <a:xfrm>
            <a:off x="761803" y="350196"/>
            <a:ext cx="4646904" cy="162452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700">
              <a:latin typeface="+mj-lt"/>
              <a:ea typeface="+mj-ea"/>
              <a:cs typeface="+mj-cs"/>
            </a:endParaRPr>
          </a:p>
        </p:txBody>
      </p:sp>
      <p:graphicFrame>
        <p:nvGraphicFramePr>
          <p:cNvPr id="9" name="TextBox 4">
            <a:extLst>
              <a:ext uri="{FF2B5EF4-FFF2-40B4-BE49-F238E27FC236}">
                <a16:creationId xmlns:a16="http://schemas.microsoft.com/office/drawing/2014/main" id="{66608FFD-237B-D464-3873-76288BDB3F95}"/>
              </a:ext>
            </a:extLst>
          </p:cNvPr>
          <p:cNvGraphicFramePr/>
          <p:nvPr/>
        </p:nvGraphicFramePr>
        <p:xfrm>
          <a:off x="472611" y="118212"/>
          <a:ext cx="11443448" cy="6025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7031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C02C7E-3F6C-A807-9962-A08DCA2DD035}"/>
              </a:ext>
            </a:extLst>
          </p:cNvPr>
          <p:cNvSpPr txBox="1"/>
          <p:nvPr/>
        </p:nvSpPr>
        <p:spPr>
          <a:xfrm>
            <a:off x="94593" y="126124"/>
            <a:ext cx="11945007" cy="6955750"/>
          </a:xfrm>
          <a:prstGeom prst="rect">
            <a:avLst/>
          </a:prstGeom>
          <a:noFill/>
        </p:spPr>
        <p:txBody>
          <a:bodyPr wrap="square">
            <a:spAutoFit/>
          </a:bodyPr>
          <a:lstStyle/>
          <a:p>
            <a:r>
              <a:rPr lang="en-GB" sz="2800" dirty="0"/>
              <a:t>Many studies show </a:t>
            </a:r>
            <a:r>
              <a:rPr lang="en-GB" sz="2000" b="1" dirty="0"/>
              <a:t>that the combined loss of vision and hearing has a greater impact than that of either impairment alone, since the person affected cannot use one or other sense to compensate for the loss. People who have adjusted to hearing impairment, for example, may lose the ability to lipread as their sight fails, and individuals with visual impairment may lose the ability to hear clearly. </a:t>
            </a:r>
          </a:p>
          <a:p>
            <a:endParaRPr lang="en-GB" sz="2000" b="1" dirty="0"/>
          </a:p>
          <a:p>
            <a:r>
              <a:rPr lang="en-GB" sz="2000" b="1" dirty="0"/>
              <a:t>In both cases, there is likely to be increased isolation arising from the loss of not only essential information and interactive routes like conversation, but also more solitary leisure activities such as reading, listening to the radio or watching television. The influence of a combined dual sensory impairment on sight and hearing may also make the person more physically vulnerable. </a:t>
            </a:r>
          </a:p>
          <a:p>
            <a:endParaRPr lang="en-GB" sz="2000" b="1" dirty="0"/>
          </a:p>
          <a:p>
            <a:r>
              <a:rPr lang="en-GB" sz="2000" b="1" dirty="0"/>
              <a:t>The domestic environment may present physical obstacles or difficulties and require changes to make it safer or easier. While it is important to obtain appropriate diagnosis and treatment for conditions giving rise to sensory loss, the social aspects are often masked by a focus on the medical aspects of impairment and are separated from associated outcomes, such as falls. Falls are a recognised source of anxiety in older people and are also a potential trigger for isolation as reduced mobility often follows, all factors which are recognised by health and social care professionals. </a:t>
            </a:r>
          </a:p>
          <a:p>
            <a:endParaRPr lang="en-GB" sz="2000" b="1" dirty="0"/>
          </a:p>
          <a:p>
            <a:r>
              <a:rPr lang="en-GB" sz="2000" b="1" dirty="0"/>
              <a:t>Dual sensory loss (DSL) is recognised by deaf blind specialists as a clear underlying cause of falls in older people and a greater awareness among non-specialists would act as a preventive measure. The potential for isolation increases as their impairment becomes more severe. Visits outside the home or from family and friends may become increasingly difficult when ease of travel and communication are lost, for example. </a:t>
            </a:r>
          </a:p>
          <a:p>
            <a:endParaRPr lang="en-GB" dirty="0"/>
          </a:p>
        </p:txBody>
      </p:sp>
    </p:spTree>
    <p:extLst>
      <p:ext uri="{BB962C8B-B14F-4D97-AF65-F5344CB8AC3E}">
        <p14:creationId xmlns:p14="http://schemas.microsoft.com/office/powerpoint/2010/main" val="205122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566364-F01B-38A0-20B2-BE017D1E601C}"/>
              </a:ext>
            </a:extLst>
          </p:cNvPr>
          <p:cNvSpPr txBox="1"/>
          <p:nvPr/>
        </p:nvSpPr>
        <p:spPr>
          <a:xfrm>
            <a:off x="220717" y="94593"/>
            <a:ext cx="11676993" cy="7494359"/>
          </a:xfrm>
          <a:prstGeom prst="rect">
            <a:avLst/>
          </a:prstGeom>
          <a:noFill/>
        </p:spPr>
        <p:txBody>
          <a:bodyPr wrap="square">
            <a:spAutoFit/>
          </a:bodyPr>
          <a:lstStyle/>
          <a:p>
            <a:pPr algn="l"/>
            <a:r>
              <a:rPr lang="en-GB" sz="3200" b="0" i="0" u="sng" dirty="0">
                <a:solidFill>
                  <a:srgbClr val="000000"/>
                </a:solidFill>
                <a:effectLst/>
                <a:latin typeface="Times New Roman" panose="02020603050405020304" pitchFamily="18" charset="0"/>
              </a:rPr>
              <a:t>General communication tips For those who are deaf/hard of hearing</a:t>
            </a:r>
          </a:p>
          <a:p>
            <a:endParaRPr lang="en-GB" sz="2200" b="1" i="0" dirty="0">
              <a:solidFill>
                <a:srgbClr val="000000"/>
              </a:solidFill>
              <a:effectLst/>
              <a:latin typeface="Times New Roman" panose="02020603050405020304" pitchFamily="18" charset="0"/>
            </a:endParaRPr>
          </a:p>
          <a:p>
            <a:r>
              <a:rPr lang="en-GB" sz="2200" b="1" i="0" dirty="0">
                <a:solidFill>
                  <a:srgbClr val="000000"/>
                </a:solidFill>
                <a:effectLst/>
                <a:latin typeface="Times New Roman" panose="02020603050405020304" pitchFamily="18" charset="0"/>
              </a:rPr>
              <a:t>Where lip-reading is possible for in-person meetings:</a:t>
            </a:r>
          </a:p>
          <a:p>
            <a:pPr>
              <a:spcBef>
                <a:spcPts val="600"/>
              </a:spcBef>
            </a:pPr>
            <a:r>
              <a:rPr lang="en-GB" sz="2200" b="0" i="0" dirty="0">
                <a:solidFill>
                  <a:srgbClr val="000000"/>
                </a:solidFill>
                <a:effectLst/>
                <a:latin typeface="Times New Roman" panose="02020603050405020304" pitchFamily="18" charset="0"/>
              </a:rPr>
              <a:t>· Make sure there is adequate lighting.</a:t>
            </a:r>
          </a:p>
          <a:p>
            <a:pPr>
              <a:spcBef>
                <a:spcPts val="600"/>
              </a:spcBef>
            </a:pPr>
            <a:r>
              <a:rPr lang="en-GB" sz="2200" b="0" i="0" dirty="0">
                <a:solidFill>
                  <a:srgbClr val="000000"/>
                </a:solidFill>
                <a:effectLst/>
                <a:latin typeface="Times New Roman" panose="02020603050405020304" pitchFamily="18" charset="0"/>
              </a:rPr>
              <a:t>· Face the person you are speaking to.</a:t>
            </a:r>
          </a:p>
          <a:p>
            <a:pPr>
              <a:spcBef>
                <a:spcPts val="600"/>
              </a:spcBef>
            </a:pPr>
            <a:r>
              <a:rPr lang="en-GB" sz="2200" b="0" i="0" dirty="0">
                <a:solidFill>
                  <a:srgbClr val="000000"/>
                </a:solidFill>
                <a:effectLst/>
                <a:latin typeface="Times New Roman" panose="02020603050405020304" pitchFamily="18" charset="0"/>
              </a:rPr>
              <a:t>· Get the person’s attention before speaking.</a:t>
            </a:r>
          </a:p>
          <a:p>
            <a:pPr>
              <a:spcBef>
                <a:spcPts val="600"/>
              </a:spcBef>
            </a:pPr>
            <a:r>
              <a:rPr lang="en-GB" sz="2200" b="0" i="0" dirty="0">
                <a:solidFill>
                  <a:srgbClr val="000000"/>
                </a:solidFill>
                <a:effectLst/>
                <a:latin typeface="Times New Roman" panose="02020603050405020304" pitchFamily="18" charset="0"/>
              </a:rPr>
              <a:t>· Use normal lip movements, facial expression and gestures.</a:t>
            </a:r>
          </a:p>
          <a:p>
            <a:endParaRPr lang="en-GB" sz="2000" b="0" i="0" dirty="0">
              <a:solidFill>
                <a:srgbClr val="000000"/>
              </a:solidFill>
              <a:effectLst/>
              <a:latin typeface="Times New Roman" panose="02020603050405020304" pitchFamily="18" charset="0"/>
            </a:endParaRPr>
          </a:p>
          <a:p>
            <a:r>
              <a:rPr lang="en-GB" sz="2200" b="1" i="0" dirty="0">
                <a:solidFill>
                  <a:srgbClr val="000000"/>
                </a:solidFill>
                <a:effectLst/>
                <a:latin typeface="Times New Roman" panose="02020603050405020304" pitchFamily="18" charset="0"/>
              </a:rPr>
              <a:t>The following tips are particularly important when the person using your service cannot use visual cues, for example when you’re on the telephone or wearing PPE:</a:t>
            </a:r>
          </a:p>
          <a:p>
            <a:pPr>
              <a:spcBef>
                <a:spcPts val="600"/>
              </a:spcBef>
            </a:pPr>
            <a:r>
              <a:rPr lang="en-GB" sz="2200" b="0" i="0" dirty="0">
                <a:solidFill>
                  <a:srgbClr val="000000"/>
                </a:solidFill>
                <a:effectLst/>
                <a:latin typeface="Times New Roman" panose="02020603050405020304" pitchFamily="18" charset="0"/>
              </a:rPr>
              <a:t>· Speak clearly – avoid shouting or speaking unnecessarily slowly.</a:t>
            </a:r>
          </a:p>
          <a:p>
            <a:pPr>
              <a:spcBef>
                <a:spcPts val="600"/>
              </a:spcBef>
            </a:pPr>
            <a:r>
              <a:rPr lang="en-GB" sz="2200" b="0" i="0" dirty="0">
                <a:solidFill>
                  <a:srgbClr val="000000"/>
                </a:solidFill>
                <a:effectLst/>
                <a:latin typeface="Times New Roman" panose="02020603050405020304" pitchFamily="18" charset="0"/>
              </a:rPr>
              <a:t>· Say things differently if people ask you to repeat what you’ve said or do not understand.</a:t>
            </a:r>
          </a:p>
          <a:p>
            <a:pPr>
              <a:spcBef>
                <a:spcPts val="600"/>
              </a:spcBef>
            </a:pPr>
            <a:r>
              <a:rPr lang="en-GB" sz="2200" b="0" i="0" dirty="0">
                <a:solidFill>
                  <a:srgbClr val="000000"/>
                </a:solidFill>
                <a:effectLst/>
                <a:latin typeface="Times New Roman" panose="02020603050405020304" pitchFamily="18" charset="0"/>
              </a:rPr>
              <a:t>· Check understanding by asking the person to repeat information back.</a:t>
            </a:r>
          </a:p>
          <a:p>
            <a:pPr>
              <a:spcBef>
                <a:spcPts val="600"/>
              </a:spcBef>
            </a:pPr>
            <a:r>
              <a:rPr lang="en-GB" sz="2200" b="0" i="0" dirty="0">
                <a:solidFill>
                  <a:srgbClr val="000000"/>
                </a:solidFill>
                <a:effectLst/>
                <a:latin typeface="Times New Roman" panose="02020603050405020304" pitchFamily="18" charset="0"/>
              </a:rPr>
              <a:t>· Use plain language and be straight to the point.</a:t>
            </a:r>
          </a:p>
          <a:p>
            <a:pPr>
              <a:spcBef>
                <a:spcPts val="600"/>
              </a:spcBef>
            </a:pPr>
            <a:r>
              <a:rPr lang="en-GB" sz="2200" b="0" i="0" dirty="0">
                <a:solidFill>
                  <a:srgbClr val="000000"/>
                </a:solidFill>
                <a:effectLst/>
                <a:latin typeface="Times New Roman" panose="02020603050405020304" pitchFamily="18" charset="0"/>
              </a:rPr>
              <a:t>· Reduce background noise as much as possible.</a:t>
            </a:r>
          </a:p>
          <a:p>
            <a:pPr>
              <a:spcBef>
                <a:spcPts val="600"/>
              </a:spcBef>
            </a:pPr>
            <a:r>
              <a:rPr lang="en-GB" sz="2200" b="0" i="0" dirty="0">
                <a:solidFill>
                  <a:srgbClr val="000000"/>
                </a:solidFill>
                <a:effectLst/>
                <a:latin typeface="Times New Roman" panose="02020603050405020304" pitchFamily="18" charset="0"/>
              </a:rPr>
              <a:t>· Where possible, also provide written information.</a:t>
            </a:r>
          </a:p>
          <a:p>
            <a:pPr>
              <a:spcBef>
                <a:spcPts val="600"/>
              </a:spcBef>
            </a:pPr>
            <a:r>
              <a:rPr lang="en-GB" sz="2200" b="0" i="0" dirty="0">
                <a:solidFill>
                  <a:srgbClr val="000000"/>
                </a:solidFill>
                <a:effectLst/>
                <a:latin typeface="Times New Roman" panose="02020603050405020304" pitchFamily="18" charset="0"/>
              </a:rPr>
              <a:t>· speak to a relative or friend (only if requested).</a:t>
            </a:r>
          </a:p>
          <a:p>
            <a:endParaRPr lang="en-GB" sz="2200" dirty="0">
              <a:solidFill>
                <a:srgbClr val="000000"/>
              </a:solidFill>
              <a:latin typeface="Times New Roman" panose="02020603050405020304" pitchFamily="18" charset="0"/>
            </a:endParaRPr>
          </a:p>
          <a:p>
            <a:endParaRPr lang="en-GB" sz="2200" b="1" i="0" u="sng"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6025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4D1387-FF74-4880-BCB8-F7E2CC49154A}"/>
              </a:ext>
            </a:extLst>
          </p:cNvPr>
          <p:cNvPicPr>
            <a:picLocks noChangeAspect="1"/>
          </p:cNvPicPr>
          <p:nvPr/>
        </p:nvPicPr>
        <p:blipFill>
          <a:blip r:embed="rId2"/>
          <a:stretch>
            <a:fillRect/>
          </a:stretch>
        </p:blipFill>
        <p:spPr>
          <a:xfrm>
            <a:off x="108284" y="199697"/>
            <a:ext cx="7763963" cy="6191453"/>
          </a:xfrm>
          <a:prstGeom prst="rect">
            <a:avLst/>
          </a:prstGeom>
        </p:spPr>
      </p:pic>
      <p:sp>
        <p:nvSpPr>
          <p:cNvPr id="5" name="TextBox 4">
            <a:extLst>
              <a:ext uri="{FF2B5EF4-FFF2-40B4-BE49-F238E27FC236}">
                <a16:creationId xmlns:a16="http://schemas.microsoft.com/office/drawing/2014/main" id="{7BFFFB30-57F7-F0F8-55D2-B46E770683DB}"/>
              </a:ext>
            </a:extLst>
          </p:cNvPr>
          <p:cNvSpPr txBox="1"/>
          <p:nvPr/>
        </p:nvSpPr>
        <p:spPr>
          <a:xfrm>
            <a:off x="8050925" y="199697"/>
            <a:ext cx="4032792" cy="7048083"/>
          </a:xfrm>
          <a:prstGeom prst="rect">
            <a:avLst/>
          </a:prstGeom>
          <a:noFill/>
        </p:spPr>
        <p:txBody>
          <a:bodyPr wrap="square" rtlCol="0">
            <a:spAutoFit/>
          </a:bodyPr>
          <a:lstStyle/>
          <a:p>
            <a:r>
              <a:rPr lang="en-GB" sz="2400" b="1" u="sng" dirty="0"/>
              <a:t>Consider Environment</a:t>
            </a:r>
          </a:p>
          <a:p>
            <a:pPr marL="342900" indent="-342900" algn="l">
              <a:buFont typeface="Arial" panose="020B0604020202020204" pitchFamily="34" charset="0"/>
              <a:buChar char="•"/>
            </a:pPr>
            <a:endParaRPr lang="en-GB" sz="1700" b="1" i="0" dirty="0">
              <a:solidFill>
                <a:srgbClr val="111111"/>
              </a:solidFill>
              <a:effectLst/>
              <a:latin typeface="Ingra"/>
            </a:endParaRPr>
          </a:p>
          <a:p>
            <a:pPr marL="342900" indent="-342900" algn="l">
              <a:buFont typeface="Arial" panose="020B0604020202020204" pitchFamily="34" charset="0"/>
              <a:buChar char="•"/>
            </a:pPr>
            <a:r>
              <a:rPr lang="en-GB" sz="1700" b="1" i="0" dirty="0">
                <a:solidFill>
                  <a:srgbClr val="111111"/>
                </a:solidFill>
                <a:effectLst/>
                <a:latin typeface="Ingra"/>
              </a:rPr>
              <a:t>Contrast – handrail/ banisters will stand out more if you paint it in a contrasting colour or tone from the stairs and the wall.</a:t>
            </a:r>
          </a:p>
          <a:p>
            <a:pPr marL="342900" indent="-342900" algn="l">
              <a:buFont typeface="Arial" panose="020B0604020202020204" pitchFamily="34" charset="0"/>
              <a:buChar char="•"/>
            </a:pPr>
            <a:r>
              <a:rPr lang="en-GB" sz="1700" b="1" i="0" dirty="0">
                <a:solidFill>
                  <a:srgbClr val="111111"/>
                </a:solidFill>
                <a:effectLst/>
                <a:latin typeface="Ingra"/>
              </a:rPr>
              <a:t>To make the edge of each step stand out more, mark each one with white paint, or fix a contrasting white plastic or metal strip on the edge of each step.</a:t>
            </a:r>
          </a:p>
          <a:p>
            <a:pPr marL="342900" indent="-342900" algn="l">
              <a:buFont typeface="Arial" panose="020B0604020202020204" pitchFamily="34" charset="0"/>
              <a:buChar char="•"/>
            </a:pPr>
            <a:r>
              <a:rPr lang="en-GB" sz="1700" b="1" i="0" dirty="0">
                <a:solidFill>
                  <a:srgbClr val="111111"/>
                </a:solidFill>
                <a:effectLst/>
                <a:latin typeface="Ingra"/>
              </a:rPr>
              <a:t>Things stand out better on plain or subtly patterned surfaces or backgrounds, avoid shine/glossy finish.</a:t>
            </a:r>
          </a:p>
          <a:p>
            <a:pPr marL="342900" indent="-342900">
              <a:buFont typeface="Arial" panose="020B0604020202020204" pitchFamily="34" charset="0"/>
              <a:buChar char="•"/>
            </a:pPr>
            <a:r>
              <a:rPr lang="en-GB" sz="1700" b="1" dirty="0"/>
              <a:t>Lighting - Dark colours absorb the light, light colours reflect it – consider changing adding contrast for distinction.</a:t>
            </a:r>
          </a:p>
          <a:p>
            <a:pPr marL="342900" indent="-342900">
              <a:buFont typeface="Arial" panose="020B0604020202020204" pitchFamily="34" charset="0"/>
              <a:buChar char="•"/>
            </a:pPr>
            <a:r>
              <a:rPr lang="en-GB" sz="1700" b="1" dirty="0"/>
              <a:t>Marking tape around switches and plug sockets</a:t>
            </a:r>
          </a:p>
          <a:p>
            <a:pPr marL="342900" indent="-342900">
              <a:buFont typeface="Arial" panose="020B0604020202020204" pitchFamily="34" charset="0"/>
              <a:buChar char="•"/>
            </a:pPr>
            <a:r>
              <a:rPr lang="en-GB" sz="1700" b="1" dirty="0"/>
              <a:t>Bump-on stickers</a:t>
            </a:r>
          </a:p>
          <a:p>
            <a:pPr marL="342900" indent="-342900">
              <a:buFont typeface="Arial" panose="020B0604020202020204" pitchFamily="34" charset="0"/>
              <a:buChar char="•"/>
            </a:pPr>
            <a:r>
              <a:rPr lang="en-GB" sz="1700" b="1" dirty="0"/>
              <a:t>Vertical blinds – easier to adjust</a:t>
            </a:r>
          </a:p>
          <a:p>
            <a:r>
              <a:rPr lang="en-GB" sz="2000" dirty="0">
                <a:hlinkClick r:id="rId3"/>
              </a:rPr>
              <a:t>Practical adaptations for people with visual impairments | RNIB | RNIB</a:t>
            </a:r>
            <a:endParaRPr lang="en-GB" sz="2000" dirty="0"/>
          </a:p>
          <a:p>
            <a:endParaRPr lang="en-GB" sz="2400" b="1" u="sng" dirty="0"/>
          </a:p>
          <a:p>
            <a:endParaRPr lang="en-GB" sz="2400" b="1" u="sng" dirty="0"/>
          </a:p>
        </p:txBody>
      </p:sp>
    </p:spTree>
    <p:extLst>
      <p:ext uri="{BB962C8B-B14F-4D97-AF65-F5344CB8AC3E}">
        <p14:creationId xmlns:p14="http://schemas.microsoft.com/office/powerpoint/2010/main" val="403308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d295506-2bb8-4975-9d85-043c61dd68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F40D76DA5839428FA6D2BF9E215282" ma:contentTypeVersion="17" ma:contentTypeDescription="Create a new document." ma:contentTypeScope="" ma:versionID="41a54a2a7934571c3072a9f41d550818">
  <xsd:schema xmlns:xsd="http://www.w3.org/2001/XMLSchema" xmlns:xs="http://www.w3.org/2001/XMLSchema" xmlns:p="http://schemas.microsoft.com/office/2006/metadata/properties" xmlns:ns3="9d295506-2bb8-4975-9d85-043c61dd68ba" xmlns:ns4="1c126d16-7727-4c32-8904-003adc5c4508" targetNamespace="http://schemas.microsoft.com/office/2006/metadata/properties" ma:root="true" ma:fieldsID="bb520f46ec234fb01bb0ac3f0424e435" ns3:_="" ns4:_="">
    <xsd:import namespace="9d295506-2bb8-4975-9d85-043c61dd68ba"/>
    <xsd:import namespace="1c126d16-7727-4c32-8904-003adc5c45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95506-2bb8-4975-9d85-043c61dd6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126d16-7727-4c32-8904-003adc5c45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A1B0B-26DC-465F-855F-0E5576BEED52}">
  <ds:schemaRefs>
    <ds:schemaRef ds:uri="http://schemas.microsoft.com/office/infopath/2007/PartnerControls"/>
    <ds:schemaRef ds:uri="http://schemas.microsoft.com/office/2006/documentManagement/types"/>
    <ds:schemaRef ds:uri="http://purl.org/dc/terms/"/>
    <ds:schemaRef ds:uri="9d295506-2bb8-4975-9d85-043c61dd68ba"/>
    <ds:schemaRef ds:uri="http://www.w3.org/XML/1998/namespace"/>
    <ds:schemaRef ds:uri="http://schemas.openxmlformats.org/package/2006/metadata/core-properties"/>
    <ds:schemaRef ds:uri="http://purl.org/dc/dcmitype/"/>
    <ds:schemaRef ds:uri="http://schemas.microsoft.com/office/2006/metadata/properties"/>
    <ds:schemaRef ds:uri="http://purl.org/dc/elements/1.1/"/>
    <ds:schemaRef ds:uri="1c126d16-7727-4c32-8904-003adc5c4508"/>
  </ds:schemaRefs>
</ds:datastoreItem>
</file>

<file path=customXml/itemProps2.xml><?xml version="1.0" encoding="utf-8"?>
<ds:datastoreItem xmlns:ds="http://schemas.openxmlformats.org/officeDocument/2006/customXml" ds:itemID="{7D38996F-D09B-49FC-9150-A763A38FD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95506-2bb8-4975-9d85-043c61dd68ba"/>
    <ds:schemaRef ds:uri="1c126d16-7727-4c32-8904-003adc5c4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4850AB-40E9-42D5-A6AC-AF3E90A5C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TotalTime>
  <Words>2192</Words>
  <Application>Microsoft Office PowerPoint</Application>
  <PresentationFormat>Widescreen</PresentationFormat>
  <Paragraphs>129</Paragraphs>
  <Slides>13</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Ingra</vt:lpstr>
      <vt:lpstr>Open Sans</vt:lpstr>
      <vt:lpstr>Times New Roman</vt:lpstr>
      <vt:lpstr>var(--fontFamilyCustomFont1000, var(--fontFamilyBase))</vt:lpstr>
      <vt:lpstr>var(--fontFamilyCustomFont900, var(--fontFamilyBase))</vt:lpstr>
      <vt:lpstr>Office Theme</vt:lpstr>
      <vt:lpstr>Sensory Loss  -  Isolation &amp; Inequality For NY Equality &amp; Inclusion Partners – January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be thinking about to make our services more accessible to people with sensory loss, and how can the  Sensory team help?</vt:lpstr>
      <vt:lpstr>PowerPoint Presentation</vt:lpstr>
      <vt:lpstr>PowerPoint Presentation</vt:lpstr>
      <vt:lpstr>PowerPoint Presentation</vt:lpstr>
    </vt:vector>
  </TitlesOfParts>
  <Company>North Yorkshire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Loss, Isolation &amp; Inequality</dc:title>
  <dc:creator>Tracy Knowles</dc:creator>
  <cp:lastModifiedBy>Shanna Carrell</cp:lastModifiedBy>
  <cp:revision>2</cp:revision>
  <dcterms:created xsi:type="dcterms:W3CDTF">2024-12-31T17:06:48Z</dcterms:created>
  <dcterms:modified xsi:type="dcterms:W3CDTF">2025-01-07T08:23:21Z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2024-12-31T17:09:01Z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7bed7c74-099f-41d2-91e1-22226dae11a2</vt:lpwstr>
  </property>
  <property fmtid="{D5CDD505-2E9C-101B-9397-08002B2CF9AE}" pid="8" name="MSIP_Label_3ecdfc32-7be5-4b17-9f97-00453388bdd7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y fmtid="{D5CDD505-2E9C-101B-9397-08002B2CF9AE}" pid="11" name="ContentTypeId">
    <vt:lpwstr>0x01010040F40D76DA5839428FA6D2BF9E215282</vt:lpwstr>
  </property>
</Properties>
</file>