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22" r:id="rId2"/>
    <p:sldId id="259" r:id="rId3"/>
    <p:sldId id="323" r:id="rId4"/>
    <p:sldId id="324" r:id="rId5"/>
    <p:sldId id="325" r:id="rId6"/>
    <p:sldId id="263" r:id="rId7"/>
    <p:sldId id="261" r:id="rId8"/>
    <p:sldId id="326" r:id="rId9"/>
    <p:sldId id="292" r:id="rId10"/>
    <p:sldId id="327" r:id="rId11"/>
    <p:sldId id="293" r:id="rId12"/>
    <p:sldId id="295" r:id="rId13"/>
    <p:sldId id="297" r:id="rId14"/>
    <p:sldId id="329" r:id="rId15"/>
    <p:sldId id="330" r:id="rId16"/>
    <p:sldId id="331" r:id="rId17"/>
    <p:sldId id="332" r:id="rId18"/>
    <p:sldId id="301" r:id="rId19"/>
    <p:sldId id="334" r:id="rId20"/>
    <p:sldId id="335" r:id="rId21"/>
    <p:sldId id="336" r:id="rId22"/>
    <p:sldId id="338" r:id="rId23"/>
    <p:sldId id="339" r:id="rId24"/>
    <p:sldId id="313" r:id="rId25"/>
    <p:sldId id="340" r:id="rId26"/>
    <p:sldId id="341" r:id="rId27"/>
    <p:sldId id="342" r:id="rId28"/>
    <p:sldId id="343" r:id="rId29"/>
    <p:sldId id="344" r:id="rId30"/>
    <p:sldId id="266" r:id="rId3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3" d="100"/>
          <a:sy n="83" d="100"/>
        </p:scale>
        <p:origin x="1478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A51F953-3DC7-4709-8477-B829F0872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78916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E7D8729F-0B29-4542-A7AC-6971B06A3B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1093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17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97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57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977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255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Handout</a:t>
            </a:r>
            <a:r>
              <a:rPr lang="en-GB" baseline="0" dirty="0"/>
              <a:t> as per Excel file . 10.50 start. Feedback – one comment per pair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08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Handout</a:t>
            </a:r>
            <a:r>
              <a:rPr lang="en-GB" baseline="0" dirty="0"/>
              <a:t> as per Excel file . 10.50 start. Feedback – one comment per pair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08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068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7461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281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284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17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383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494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9928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4275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5775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907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9483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2985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Importance of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9132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00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1024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9B8D990-D66F-4AE1-A0AC-B8AED0A9AE92}" type="slidenum">
              <a:rPr lang="en-GB" altLang="en-US">
                <a:latin typeface="Calibri" panose="020F0502020204030204" pitchFamily="34" charset="0"/>
              </a:rPr>
              <a:pPr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2771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70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FC914F-6255-4E84-84BF-89FE364ADD7D}" type="slidenum">
              <a:rPr lang="en-GB" altLang="en-US">
                <a:latin typeface="Calibri" panose="020F0502020204030204" pitchFamily="34" charset="0"/>
              </a:rPr>
              <a:pPr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246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13EEC0-6B59-4DD4-8B10-053C8306FEA1}" type="slidenum">
              <a:rPr lang="en-GB" altLang="en-US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73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Check permission to share this info. 10.15 start on this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20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317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97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8308-5FE8-4622-AF47-043636100D5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92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657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1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09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20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46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92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07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2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2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92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1D76A-F7CA-460B-BCA0-A978103D5629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4F076-6D1E-4612-ADE0-52EE1AA50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80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ycas.org.uk/" TargetMode="External"/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hyperlink" Target="mailto:rhys.north@wycas.org.uk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l_8PzuLvNAhUpB8AKHQ0-DFUQjRwIBw&amp;url=http://www.freepik.com/free-photos-vectors/twitter&amp;psig=AFQjCNGTmTCuLcBuY5XNWR4nPVHnkN8N6A&amp;ust=1466678382003985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google.co.uk/url?sa=i&amp;rct=j&amp;q=&amp;esrc=s&amp;source=images&amp;cd=&amp;cad=rja&amp;uact=8&amp;ved=0ahUKEwjy_9GDubvNAhWqB8AKHWTmD1YQjRwIBw&amp;url=http://icons.mysitemyway.com/legacy-icon-tags/world-wide-web/page/2/&amp;bvm=bv.125221236,d.ZGg&amp;psig=AFQjCNGkkn9hukrBI52O3g7ERCUL7pCwDw&amp;ust=1466678411330484" TargetMode="Externa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255" y="1844824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West Yorkshire Community Accounting Service</a:t>
            </a:r>
            <a:endParaRPr lang="en-GB" sz="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n-GB" sz="800" b="1" dirty="0"/>
          </a:p>
          <a:p>
            <a:pPr algn="ctr"/>
            <a:r>
              <a:rPr lang="en-GB" sz="8000" b="1" dirty="0">
                <a:solidFill>
                  <a:srgbClr val="3898B2"/>
                </a:solidFill>
              </a:rPr>
              <a:t>WYCAS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BFAF5B5-39B6-4686-B3EB-614D3139509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7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79A00813-D161-B6DF-DA8B-ABBBB74F6C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65" y="1049420"/>
            <a:ext cx="8931664" cy="39637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F610730-ADFD-4405-B20D-E8A3E502FA8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806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684047" y="1268760"/>
            <a:ext cx="3572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/>
              <a:t>Why budget?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047" y="2204864"/>
            <a:ext cx="7488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An organisation that budgets is an organisation that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Enables decisions to be made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Helps communicate the organisation’s plans to its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Provides confidence to funders and potential funders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Enables the organisation to monitor its performance and take corrective action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9C4F7AF-C4D3-4323-A5A3-102191CCF0C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831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684047" y="1268760"/>
            <a:ext cx="68484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/>
              <a:t>How to prepare a budget?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047" y="2204864"/>
            <a:ext cx="74883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/>
              <a:t>Understand what the organisation is planning to do.</a:t>
            </a:r>
          </a:p>
          <a:p>
            <a:pPr marL="457200" indent="-457200">
              <a:buAutoNum type="arabicPeriod"/>
            </a:pPr>
            <a:r>
              <a:rPr lang="en-GB" sz="2400" dirty="0"/>
              <a:t>Cost the plan</a:t>
            </a:r>
          </a:p>
          <a:p>
            <a:pPr marL="457200" indent="-457200">
              <a:buAutoNum type="arabicPeriod"/>
            </a:pPr>
            <a:r>
              <a:rPr lang="en-GB" sz="2400" dirty="0"/>
              <a:t>Work out your income</a:t>
            </a:r>
          </a:p>
          <a:p>
            <a:pPr marL="457200" indent="-457200">
              <a:buAutoNum type="arabicPeriod"/>
            </a:pPr>
            <a:r>
              <a:rPr lang="en-GB" sz="2400" dirty="0"/>
              <a:t>Compare planned income and expenditure</a:t>
            </a:r>
          </a:p>
          <a:p>
            <a:pPr marL="457200" indent="-457200">
              <a:buAutoNum type="arabicPeriod"/>
            </a:pPr>
            <a:r>
              <a:rPr lang="en-GB" sz="2400" dirty="0"/>
              <a:t>Monitor the plan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7D72EB5-0616-4463-9161-1051B2548B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0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684047" y="1268760"/>
            <a:ext cx="80618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/>
              <a:t>Tips when preparing a budget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047" y="2204864"/>
            <a:ext cx="74883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Involve the right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Allow enough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Last year can be a useful predictor for next year but be careful when doing this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Keep notes on how you have prepared the budget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Be prepared to challenge the budget assumptions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Be realistic!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Ensure it is formally approved by the directors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323DDC-8440-4B40-A8F2-C2C398090D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642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85265" y="696955"/>
            <a:ext cx="8087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/>
              <a:t>Possible Budget Format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60C705-26FB-CF22-EFA7-09A9AF4D91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4547" y="1485510"/>
            <a:ext cx="8496944" cy="46077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B6B01B6-07E9-4FCD-B964-545F26B5213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6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85265" y="696955"/>
            <a:ext cx="8087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/>
              <a:t>Possible Budget Format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/>
          <a:srcRect t="7130"/>
          <a:stretch/>
        </p:blipFill>
        <p:spPr>
          <a:xfrm>
            <a:off x="581617" y="1480622"/>
            <a:ext cx="7962804" cy="452997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0A00AC2-6FA3-479E-8F66-75F37B751B8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447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11560" y="1163435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Recording your money</a:t>
            </a:r>
          </a:p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Bookkeeping</a:t>
            </a:r>
            <a:endParaRPr lang="en-GB" sz="4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473515C-2BD2-4A19-9869-E40EAA57EA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767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87624" y="1049854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Financial Records</a:t>
            </a:r>
          </a:p>
          <a:p>
            <a:endParaRPr lang="en-GB" sz="2400" dirty="0"/>
          </a:p>
          <a:p>
            <a:r>
              <a:rPr lang="en-GB" sz="2400" dirty="0"/>
              <a:t>You need to keep: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Bank statements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Invoices and receipts for income and expenditure</a:t>
            </a:r>
          </a:p>
          <a:p>
            <a:r>
              <a:rPr lang="en-GB" sz="2400" dirty="0"/>
              <a:t>	File in date order and reference to your accounting 	system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Petty cash vouchers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Contract and grant documentation</a:t>
            </a:r>
          </a:p>
          <a:p>
            <a:endParaRPr lang="en-GB" sz="2400" dirty="0"/>
          </a:p>
          <a:p>
            <a:r>
              <a:rPr lang="en-GB" sz="2400" dirty="0"/>
              <a:t>Keep financial records for six years.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C8FA4AD-7C05-4C21-B08D-5B1858F506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80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684047" y="1268760"/>
            <a:ext cx="60025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b="1" dirty="0"/>
              <a:t>Recording transactions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047" y="2204864"/>
            <a:ext cx="74883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Spreadsheet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Commercial accounting system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D6101AA-A2D2-4BB1-A6E1-DF89A17A2C9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168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427949" y="789206"/>
            <a:ext cx="6258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Recording transactions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9FA92F-3AAC-7A91-9299-046D3D0013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640" y="1722372"/>
            <a:ext cx="9045477" cy="20999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98086BC-9DCC-4C8A-88AA-982E4A9DB58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61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99147" y="1535301"/>
            <a:ext cx="8568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Rhys North</a:t>
            </a:r>
          </a:p>
          <a:p>
            <a:pPr algn="ctr"/>
            <a:endParaRPr lang="en-GB" sz="4400" b="1" dirty="0"/>
          </a:p>
          <a:p>
            <a:pPr algn="ctr"/>
            <a:r>
              <a:rPr lang="en-GB" sz="4400" b="1" dirty="0"/>
              <a:t>Finance for new Social Enterprises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D090652-5750-4859-96B2-30EDA4B69B9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99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427949" y="789206"/>
            <a:ext cx="6258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Recording transactions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27DC8C2-5A33-39C4-6973-F72D9FAFCD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552" y="1615518"/>
            <a:ext cx="7164385" cy="378554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9DC756D-E9C2-4830-B988-2EF467869EE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25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87624" y="1049854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Petty Cash</a:t>
            </a:r>
          </a:p>
          <a:p>
            <a:endParaRPr lang="en-GB" sz="2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Recommend firstly that you minimise the use of petty cash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If using petty cash then use an </a:t>
            </a:r>
            <a:r>
              <a:rPr lang="en-GB" sz="2400" dirty="0" err="1"/>
              <a:t>imprest</a:t>
            </a:r>
            <a:r>
              <a:rPr lang="en-GB" sz="2400" dirty="0"/>
              <a:t> system where you top up your petty cash to a target float level </a:t>
            </a:r>
            <a:r>
              <a:rPr lang="en-GB" sz="2400" dirty="0" err="1"/>
              <a:t>eg</a:t>
            </a:r>
            <a:r>
              <a:rPr lang="en-GB" sz="2400" dirty="0"/>
              <a:t> £50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Always have receipts to support any petty cash payments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Recommend that any petty cash received is banked instead of adding it to your petty cash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1820EC9-68D4-43E8-92DA-9CEBD7238A4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95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11560" y="1163435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Controlling your money</a:t>
            </a:r>
          </a:p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Financial Procedures</a:t>
            </a:r>
            <a:endParaRPr lang="en-GB" sz="4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021FD88-C857-4D6F-B158-8844437830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638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87624" y="1049854"/>
            <a:ext cx="748883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Key Financial Controls</a:t>
            </a:r>
          </a:p>
          <a:p>
            <a:endParaRPr lang="en-GB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Keep your financial records up to date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Perform a monthly bank reconciliation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Review data quality and coding consistency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Monitor amounts owed to you and owed by you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Regularly review and report on your finances – compare actual income and expenditure against your budget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Prepare cash flow forecasts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A13DC73-0FA2-4A5D-9671-B5A5EBF70E1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820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611561" y="908615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Why are Cash Flow Forecasts important?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561" y="2807880"/>
            <a:ext cx="75608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Most organisations fail because they run out of money.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 cash flow forecast predicts how much money will be in the bank account.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Preparing a forecast will allow the organisation to take action in advance. </a:t>
            </a:r>
          </a:p>
          <a:p>
            <a:endParaRPr lang="en-GB" sz="24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BEC84D7-D8F8-4E13-95AD-5D43113A5C1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68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30836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646158" y="761822"/>
            <a:ext cx="835382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Key Financial Procedures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No one person, if possible, should make a complete financial transaction - separate authorisation and payment.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Two people to sign off expenditure.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Set authorisation limits for individuals.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Set procedures for how quotes will be sought.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Clear recruitment and payment processes for staff.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Keep all money and assets securely.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Use expense claim forms for volunteers and staff.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Post opening and cash counting systems.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Regular banking of monies received.</a:t>
            </a:r>
          </a:p>
          <a:p>
            <a:pPr lvl="1"/>
            <a:endParaRPr lang="en-GB" sz="2400" dirty="0"/>
          </a:p>
          <a:p>
            <a:pPr marL="457200" lvl="1" indent="0">
              <a:buNone/>
            </a:pPr>
            <a:r>
              <a:rPr lang="en-GB" sz="2000" b="1" dirty="0"/>
              <a:t>Approve financial procedures and review regularly.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D946761-AFFC-4AB0-A281-74DC9C950C1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03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11560" y="1163435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Reporting your money</a:t>
            </a:r>
          </a:p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Management Accounts and Annual Accounts</a:t>
            </a:r>
            <a:endParaRPr lang="en-GB" sz="4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1BEEE47-3C18-4855-B873-91C259C0AE3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6990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87624" y="1049854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Management Accounts</a:t>
            </a:r>
          </a:p>
          <a:p>
            <a:pPr lvl="1"/>
            <a:endParaRPr lang="en-GB" sz="4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Reports on actual income and expenditure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Compares actual against budget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Allows income and expenditure to be monitored and for remedial action to be taken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Can be used to forecast financial performance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Can also be used to report on assets and liabilities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0D2269-CFD4-4969-B1A9-5FB2F229A7F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303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7" name="Rectangle 6"/>
          <p:cNvSpPr/>
          <p:nvPr/>
        </p:nvSpPr>
        <p:spPr>
          <a:xfrm>
            <a:off x="251520" y="908616"/>
            <a:ext cx="8813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Management Accounts Example</a:t>
            </a:r>
          </a:p>
        </p:txBody>
      </p:sp>
      <p:sp>
        <p:nvSpPr>
          <p:cNvPr id="8" name="Rectangle 7"/>
          <p:cNvSpPr/>
          <p:nvPr/>
        </p:nvSpPr>
        <p:spPr>
          <a:xfrm>
            <a:off x="684047" y="2204864"/>
            <a:ext cx="7488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5835" y="1713794"/>
            <a:ext cx="6984776" cy="434836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5073B65-6E66-48FA-B7C0-FA999F478BE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977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87624" y="1049854"/>
            <a:ext cx="748883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Annual Accounts</a:t>
            </a:r>
          </a:p>
          <a:p>
            <a:pPr lvl="1"/>
            <a:endParaRPr lang="en-GB" sz="40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Statutory filing requirement at Companies House for  CICs, Charities – deadline 9 months after year end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Tax return to be filed – deadline 12 months after year end but any tax payable within 9 months of year end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Provides an opportunity to publicise your organisation – use your annual report.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Annual Accounts may need external checking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3ED1B7-1866-4A22-8B2D-0B1C8E4AD4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0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4"/>
          <p:cNvGrpSpPr>
            <a:grpSpLocks/>
          </p:cNvGrpSpPr>
          <p:nvPr/>
        </p:nvGrpSpPr>
        <p:grpSpPr bwMode="auto">
          <a:xfrm>
            <a:off x="-9525" y="304800"/>
            <a:ext cx="9153525" cy="6505639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3457" cy="215647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445"/>
              <a:ext cx="9152981" cy="7188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905"/>
              <a:ext cx="9143457" cy="188117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9224" name="Group 13"/>
            <p:cNvGrpSpPr>
              <a:grpSpLocks/>
            </p:cNvGrpSpPr>
            <p:nvPr/>
          </p:nvGrpSpPr>
          <p:grpSpPr bwMode="auto"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9225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26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2787" y="6092964"/>
                <a:ext cx="2304913" cy="58423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pPr>
                  <a:defRPr/>
                </a:pPr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2787" y="6421786"/>
                <a:ext cx="1592167" cy="30894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1676400" y="974725"/>
            <a:ext cx="5507038" cy="409342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4400" b="1" dirty="0">
                <a:latin typeface="Arial" panose="020B0604020202020204" pitchFamily="34" charset="0"/>
              </a:rPr>
              <a:t>Housekeeping</a:t>
            </a:r>
            <a:endParaRPr lang="en-GB" altLang="en-US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dirty="0">
                <a:latin typeface="Arial" panose="020B0604020202020204" pitchFamily="34" charset="0"/>
              </a:rPr>
              <a:t>Course timings: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GB" altLang="en-US" sz="2800" dirty="0">
                <a:latin typeface="Arial" panose="020B0604020202020204" pitchFamily="34" charset="0"/>
              </a:rPr>
              <a:t>Finance: 11am – 12.00noon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GB" altLang="en-US" sz="2800" dirty="0">
                <a:latin typeface="Arial" panose="020B0604020202020204" pitchFamily="34" charset="0"/>
              </a:rPr>
              <a:t>Funding: 12noon – 12.30pm</a:t>
            </a:r>
          </a:p>
          <a:p>
            <a:pPr>
              <a:spcBef>
                <a:spcPct val="0"/>
              </a:spcBef>
              <a:buNone/>
              <a:defRPr/>
            </a:pPr>
            <a:endParaRPr lang="en-GB" altLang="en-US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dirty="0">
                <a:latin typeface="Arial" panose="020B0604020202020204" pitchFamily="34" charset="0"/>
              </a:rPr>
              <a:t>Confidentiality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GB" altLang="en-US" dirty="0"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C59A969-E901-4E83-B887-0FB8EC53733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02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1403648" y="1772816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07504" y="1003375"/>
            <a:ext cx="86063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For any further information or advice do contact: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Rhys North, Senior Community </a:t>
            </a:r>
            <a:r>
              <a:rPr lang="en-GB" sz="2800"/>
              <a:t>Accountant </a:t>
            </a:r>
            <a:r>
              <a:rPr lang="en-GB" sz="2800">
                <a:hlinkClick r:id="rId7"/>
              </a:rPr>
              <a:t>rhys</a:t>
            </a:r>
            <a:r>
              <a:rPr lang="en-GB" sz="2800" dirty="0">
                <a:hlinkClick r:id="rId7"/>
              </a:rPr>
              <a:t>.north@wycas.org.uk</a:t>
            </a:r>
            <a:br>
              <a:rPr lang="en-GB" sz="2800" dirty="0"/>
            </a:br>
            <a:r>
              <a:rPr lang="en-GB" sz="2800" dirty="0"/>
              <a:t>Mobile: 07891 333030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You may also want to visit our website </a:t>
            </a:r>
            <a:r>
              <a:rPr lang="en-GB" sz="2800" dirty="0">
                <a:hlinkClick r:id="rId8"/>
              </a:rPr>
              <a:t>www.wycas.org.uk</a:t>
            </a:r>
            <a:br>
              <a:rPr lang="en-GB" sz="2800" dirty="0"/>
            </a:br>
            <a:endParaRPr lang="en-GB" sz="2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658181C-5E4B-4B9A-A68E-CD6C51F06F9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4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4"/>
          <p:cNvGrpSpPr>
            <a:grpSpLocks/>
          </p:cNvGrpSpPr>
          <p:nvPr/>
        </p:nvGrpSpPr>
        <p:grpSpPr bwMode="auto">
          <a:xfrm>
            <a:off x="15875" y="290513"/>
            <a:ext cx="9153525" cy="650563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3457" cy="215646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444"/>
              <a:ext cx="9152981" cy="7188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905"/>
              <a:ext cx="9143457" cy="188118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11273" name="Group 13"/>
            <p:cNvGrpSpPr>
              <a:grpSpLocks/>
            </p:cNvGrpSpPr>
            <p:nvPr/>
          </p:nvGrpSpPr>
          <p:grpSpPr bwMode="auto"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1274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75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2787" y="6092964"/>
                <a:ext cx="2304913" cy="58423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pPr>
                  <a:defRPr/>
                </a:pPr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2787" y="6421787"/>
                <a:ext cx="1592167" cy="30894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1358900" y="1150938"/>
            <a:ext cx="6408738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4000" b="1" dirty="0">
                <a:latin typeface="Arial" panose="020B0604020202020204" pitchFamily="34" charset="0"/>
              </a:rPr>
              <a:t>Who are WYCAS?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800" dirty="0">
                <a:latin typeface="Arial" panose="020B0604020202020204" pitchFamily="34" charset="0"/>
              </a:rPr>
              <a:t>WYCAS is a charity which helps organisations to manage their finances effectively and efficiently</a:t>
            </a:r>
          </a:p>
        </p:txBody>
      </p:sp>
      <p:sp>
        <p:nvSpPr>
          <p:cNvPr id="11268" name="TextBox 15"/>
          <p:cNvSpPr txBox="1">
            <a:spLocks noChangeArrowheads="1"/>
          </p:cNvSpPr>
          <p:nvPr/>
        </p:nvSpPr>
        <p:spPr bwMode="auto">
          <a:xfrm>
            <a:off x="1389063" y="3714750"/>
            <a:ext cx="640873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800">
                <a:latin typeface="Arial" panose="020B0604020202020204" pitchFamily="34" charset="0"/>
              </a:rPr>
              <a:t>We work with over 600 organisations throughout Bradford, Calderdale, Kirklees, Leeds and Wakefield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2B3884-2C10-4512-B2F2-3428515A5C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4"/>
          <p:cNvGrpSpPr>
            <a:grpSpLocks/>
          </p:cNvGrpSpPr>
          <p:nvPr/>
        </p:nvGrpSpPr>
        <p:grpSpPr bwMode="auto">
          <a:xfrm>
            <a:off x="-9525" y="381000"/>
            <a:ext cx="9153525" cy="6430156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3457" cy="216631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2429"/>
              <a:ext cx="9152981" cy="7117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30040"/>
              <a:ext cx="9143457" cy="188778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13321" name="Group 13"/>
            <p:cNvGrpSpPr>
              <a:grpSpLocks/>
            </p:cNvGrpSpPr>
            <p:nvPr/>
          </p:nvGrpSpPr>
          <p:grpSpPr bwMode="auto"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3322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3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2787" y="6093091"/>
                <a:ext cx="2304913" cy="58335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pPr>
                  <a:defRPr/>
                </a:pPr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2787" y="6421132"/>
                <a:ext cx="1592167" cy="30792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8" name="TextBox 7"/>
          <p:cNvSpPr txBox="1"/>
          <p:nvPr/>
        </p:nvSpPr>
        <p:spPr>
          <a:xfrm>
            <a:off x="685800" y="2062163"/>
            <a:ext cx="6623050" cy="295465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Annual Accounts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One to One Support		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Training Courses	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Finance Tools	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Finance Forums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Financial Health Checks	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sz="2400" dirty="0"/>
          </a:p>
          <a:p>
            <a:pPr algn="ctr">
              <a:defRPr/>
            </a:pPr>
            <a:endParaRPr lang="en-GB" dirty="0"/>
          </a:p>
        </p:txBody>
      </p:sp>
      <p:sp>
        <p:nvSpPr>
          <p:cNvPr id="13316" name="TextBox 16"/>
          <p:cNvSpPr txBox="1">
            <a:spLocks noChangeArrowheads="1"/>
          </p:cNvSpPr>
          <p:nvPr/>
        </p:nvSpPr>
        <p:spPr bwMode="auto">
          <a:xfrm>
            <a:off x="685800" y="1003300"/>
            <a:ext cx="80279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4000" b="1" dirty="0">
                <a:latin typeface="Arial" panose="020B0604020202020204" pitchFamily="34" charset="0"/>
              </a:rPr>
              <a:t>Services WYCAS can offer: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27CCD98-00DB-44C5-9380-1EB108AF63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3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755576" y="1274683"/>
            <a:ext cx="80648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Introductions</a:t>
            </a:r>
          </a:p>
          <a:p>
            <a:endParaRPr lang="en-GB" sz="2800" dirty="0"/>
          </a:p>
          <a:p>
            <a:r>
              <a:rPr lang="en-GB" sz="2800" dirty="0"/>
              <a:t>Who you are?</a:t>
            </a:r>
          </a:p>
          <a:p>
            <a:r>
              <a:rPr lang="en-GB" sz="2800" dirty="0"/>
              <a:t>What do you want from today’s session?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96E6426-9A6A-40B3-928E-D5DA4967532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9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30836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87624" y="1049854"/>
            <a:ext cx="748883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/>
              <a:t>Aims of this training</a:t>
            </a:r>
          </a:p>
          <a:p>
            <a:endParaRPr lang="en-GB" sz="2400" dirty="0"/>
          </a:p>
          <a:p>
            <a:r>
              <a:rPr lang="en-GB" sz="2400" dirty="0"/>
              <a:t>To cover the four financial foundations: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Plan your money – budgeting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Record your money – bookkeeping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Control your money – financial procedures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400" dirty="0"/>
              <a:t>Report your money – Management Accounts and Annual Accounts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1031DF8-CEE6-49AF-BD6E-F7FD64D66B8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12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11560" y="1163435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Planning your money</a:t>
            </a:r>
          </a:p>
          <a:p>
            <a:pPr algn="ctr"/>
            <a:endParaRPr lang="en-GB" sz="4800" b="1" dirty="0"/>
          </a:p>
          <a:p>
            <a:pPr algn="ctr"/>
            <a:r>
              <a:rPr lang="en-GB" sz="4800" b="1" dirty="0"/>
              <a:t>Budgeting</a:t>
            </a:r>
            <a:endParaRPr lang="en-GB" sz="4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EC90F00-215B-499E-94A3-B741B5F691B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286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8981" y="545798"/>
            <a:ext cx="9152981" cy="6267578"/>
            <a:chOff x="-8981" y="545798"/>
            <a:chExt cx="9152981" cy="6267578"/>
          </a:xfrm>
        </p:grpSpPr>
        <p:sp>
          <p:nvSpPr>
            <p:cNvPr id="5" name="Rectangle 4"/>
            <p:cNvSpPr/>
            <p:nvPr/>
          </p:nvSpPr>
          <p:spPr>
            <a:xfrm>
              <a:off x="-8981" y="545798"/>
              <a:ext cx="9144000" cy="216024"/>
            </a:xfrm>
            <a:prstGeom prst="rect">
              <a:avLst/>
            </a:prstGeom>
            <a:solidFill>
              <a:srgbClr val="3898B2"/>
            </a:solidFill>
            <a:ln>
              <a:solidFill>
                <a:srgbClr val="3898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/>
            <p:cNvSpPr/>
            <p:nvPr/>
          </p:nvSpPr>
          <p:spPr>
            <a:xfrm flipV="1">
              <a:off x="-8981" y="761822"/>
              <a:ext cx="9152981" cy="7200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-8981" y="5829871"/>
              <a:ext cx="9144000" cy="188640"/>
            </a:xfrm>
            <a:prstGeom prst="rect">
              <a:avLst/>
            </a:prstGeom>
            <a:solidFill>
              <a:srgbClr val="44A9C4"/>
            </a:solidFill>
            <a:ln>
              <a:solidFill>
                <a:srgbClr val="44A9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5496" y="6093296"/>
              <a:ext cx="2592288" cy="720080"/>
              <a:chOff x="35496" y="6093296"/>
              <a:chExt cx="2592288" cy="720080"/>
            </a:xfrm>
          </p:grpSpPr>
          <p:pic>
            <p:nvPicPr>
              <p:cNvPr id="1026" name="Picture 2" descr="https://image.freepik.com/free-icon/twitter-bird-in-a-rounded-square_318-41054.png">
                <a:hlinkClick r:id="rId3"/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265" y="6120680"/>
                <a:ext cx="272861" cy="2728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http://cdn.mysitemyway.com/etc-mysitemyway/icons/legacy-previews/icons/simple-black-square-icons-business/126673-simple-black-square-icon-business-globe.png">
                <a:hlinkClick r:id="rId5"/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496" y="6420924"/>
                <a:ext cx="392452" cy="3924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TextBox 11"/>
              <p:cNvSpPr txBox="1"/>
              <p:nvPr/>
            </p:nvSpPr>
            <p:spPr>
              <a:xfrm>
                <a:off x="323528" y="6093296"/>
                <a:ext cx="23042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@_WYCAS_ </a:t>
                </a:r>
              </a:p>
              <a:p>
                <a:endParaRPr lang="en-GB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23528" y="6422901"/>
                <a:ext cx="15915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www.wycas.org.uk</a:t>
                </a: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611560" y="1163435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What is a budget?</a:t>
            </a:r>
            <a:endParaRPr lang="en-GB" sz="4800" dirty="0"/>
          </a:p>
        </p:txBody>
      </p:sp>
      <p:sp>
        <p:nvSpPr>
          <p:cNvPr id="3" name="Rectangle 2"/>
          <p:cNvSpPr/>
          <p:nvPr/>
        </p:nvSpPr>
        <p:spPr>
          <a:xfrm>
            <a:off x="427948" y="2489178"/>
            <a:ext cx="824850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A budget is a financial plan for an organisation, prepared in advance.</a:t>
            </a:r>
          </a:p>
          <a:p>
            <a:endParaRPr lang="en-GB" b="1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2DF8110-E207-4E0B-963F-D23F261FC7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8458" y="6120680"/>
            <a:ext cx="1591526" cy="6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16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DFA07E3F086F41A6D37CB05AD109CD" ma:contentTypeVersion="16" ma:contentTypeDescription="Create a new document." ma:contentTypeScope="" ma:versionID="085b0d7cdfb073e1cc8e7370981ec660">
  <xsd:schema xmlns:xsd="http://www.w3.org/2001/XMLSchema" xmlns:xs="http://www.w3.org/2001/XMLSchema" xmlns:p="http://schemas.microsoft.com/office/2006/metadata/properties" xmlns:ns2="b9847ca6-c2a3-4c09-86fc-a255600b0dc4" xmlns:ns3="4be411ba-58a4-46a5-ba51-61a1536ab0b4" targetNamespace="http://schemas.microsoft.com/office/2006/metadata/properties" ma:root="true" ma:fieldsID="94c91a3171d26d4bca1f0cd06805a1c0" ns2:_="" ns3:_="">
    <xsd:import namespace="b9847ca6-c2a3-4c09-86fc-a255600b0dc4"/>
    <xsd:import namespace="4be411ba-58a4-46a5-ba51-61a1536ab0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847ca6-c2a3-4c09-86fc-a255600b0d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eaf6278-6d08-4f83-8516-58474de705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e411ba-58a4-46a5-ba51-61a1536ab0b4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814b3af-a7c6-4763-9d68-c507aefa8aff}" ma:internalName="TaxCatchAll" ma:showField="CatchAllData" ma:web="4be411ba-58a4-46a5-ba51-61a1536ab0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847ca6-c2a3-4c09-86fc-a255600b0dc4">
      <Terms xmlns="http://schemas.microsoft.com/office/infopath/2007/PartnerControls"/>
    </lcf76f155ced4ddcb4097134ff3c332f>
    <_Flow_SignoffStatus xmlns="b9847ca6-c2a3-4c09-86fc-a255600b0dc4" xsi:nil="true"/>
    <TaxCatchAll xmlns="4be411ba-58a4-46a5-ba51-61a1536ab0b4" xsi:nil="true"/>
  </documentManagement>
</p:properties>
</file>

<file path=customXml/itemProps1.xml><?xml version="1.0" encoding="utf-8"?>
<ds:datastoreItem xmlns:ds="http://schemas.openxmlformats.org/officeDocument/2006/customXml" ds:itemID="{2FB4E135-6B47-4819-90EB-887414BE4EA0}"/>
</file>

<file path=customXml/itemProps2.xml><?xml version="1.0" encoding="utf-8"?>
<ds:datastoreItem xmlns:ds="http://schemas.openxmlformats.org/officeDocument/2006/customXml" ds:itemID="{871E5BF0-C0E1-45C5-8709-67F7DC46E55E}"/>
</file>

<file path=customXml/itemProps3.xml><?xml version="1.0" encoding="utf-8"?>
<ds:datastoreItem xmlns:ds="http://schemas.openxmlformats.org/officeDocument/2006/customXml" ds:itemID="{5984C4FD-78BE-44AE-A04B-788D3929EE1E}"/>
</file>

<file path=docProps/app.xml><?xml version="1.0" encoding="utf-8"?>
<Properties xmlns="http://schemas.openxmlformats.org/officeDocument/2006/extended-properties" xmlns:vt="http://schemas.openxmlformats.org/officeDocument/2006/docPropsVTypes">
  <TotalTime>3100</TotalTime>
  <Words>1155</Words>
  <Application>Microsoft Office PowerPoint</Application>
  <PresentationFormat>On-screen Show (4:3)</PresentationFormat>
  <Paragraphs>236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 Aid</dc:title>
  <dc:creator>Claire Welling</dc:creator>
  <cp:lastModifiedBy>Rhys North</cp:lastModifiedBy>
  <cp:revision>149</cp:revision>
  <cp:lastPrinted>2019-06-13T21:06:36Z</cp:lastPrinted>
  <dcterms:created xsi:type="dcterms:W3CDTF">2013-05-07T14:12:25Z</dcterms:created>
  <dcterms:modified xsi:type="dcterms:W3CDTF">2025-04-10T11:32:34Z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0x0101004DDFA07E3F086F41A6D37CB05AD109CD</vt:lpwstr>
  </property>
</Properties>
</file>