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90" r:id="rId5"/>
    <p:sldId id="268" r:id="rId6"/>
    <p:sldId id="291" r:id="rId7"/>
    <p:sldId id="293" r:id="rId8"/>
    <p:sldId id="298" r:id="rId9"/>
    <p:sldId id="294" r:id="rId10"/>
    <p:sldId id="292" r:id="rId11"/>
    <p:sldId id="295" r:id="rId12"/>
    <p:sldId id="300" r:id="rId13"/>
    <p:sldId id="299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6CE9E5-2C46-10A8-7FED-E9489C82712C}" name="Rachael Gillbanks" initials="RG" userId="S::Rachael.Gillbanks@communityfirstyorkshire.org.uk::fbf63118-6384-4372-bbfa-e45a86c7a9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9F0"/>
    <a:srgbClr val="151515"/>
    <a:srgbClr val="FBFDFE"/>
    <a:srgbClr val="FFFFFF"/>
    <a:srgbClr val="F8FBFD"/>
    <a:srgbClr val="F8FBF8"/>
    <a:srgbClr val="F3F5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D6069-5E2D-4DC4-A555-B0F5D36FB65A}" v="607" dt="2025-02-05T09:01:49.5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26" autoAdjust="0"/>
  </p:normalViewPr>
  <p:slideViewPr>
    <p:cSldViewPr snapToGrid="0">
      <p:cViewPr varScale="1">
        <p:scale>
          <a:sx n="76" d="100"/>
          <a:sy n="76" d="100"/>
        </p:scale>
        <p:origin x="91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e Roberts" userId="9bb18666-e75c-4935-bfc6-dbee8bb005c2" providerId="ADAL" clId="{ADAD6069-5E2D-4DC4-A555-B0F5D36FB65A}"/>
    <pc:docChg chg="undo custSel addSld delSld modSld sldOrd">
      <pc:chgData name="Carole Roberts" userId="9bb18666-e75c-4935-bfc6-dbee8bb005c2" providerId="ADAL" clId="{ADAD6069-5E2D-4DC4-A555-B0F5D36FB65A}" dt="2025-02-25T19:31:44.721" v="4829" actId="47"/>
      <pc:docMkLst>
        <pc:docMk/>
      </pc:docMkLst>
      <pc:sldChg chg="add ord modNotesTx">
        <pc:chgData name="Carole Roberts" userId="9bb18666-e75c-4935-bfc6-dbee8bb005c2" providerId="ADAL" clId="{ADAD6069-5E2D-4DC4-A555-B0F5D36FB65A}" dt="2025-01-30T13:14:52.578" v="4473" actId="20577"/>
        <pc:sldMkLst>
          <pc:docMk/>
          <pc:sldMk cId="1157541104" sldId="268"/>
        </pc:sldMkLst>
      </pc:sldChg>
      <pc:sldChg chg="addSp modSp add mod modNotesTx">
        <pc:chgData name="Carole Roberts" userId="9bb18666-e75c-4935-bfc6-dbee8bb005c2" providerId="ADAL" clId="{ADAD6069-5E2D-4DC4-A555-B0F5D36FB65A}" dt="2025-02-04T16:41:03.927" v="4581" actId="255"/>
        <pc:sldMkLst>
          <pc:docMk/>
          <pc:sldMk cId="215384608" sldId="289"/>
        </pc:sldMkLst>
        <pc:spChg chg="mod">
          <ac:chgData name="Carole Roberts" userId="9bb18666-e75c-4935-bfc6-dbee8bb005c2" providerId="ADAL" clId="{ADAD6069-5E2D-4DC4-A555-B0F5D36FB65A}" dt="2025-02-04T16:41:03.927" v="4581" actId="255"/>
          <ac:spMkLst>
            <pc:docMk/>
            <pc:sldMk cId="215384608" sldId="289"/>
            <ac:spMk id="4" creationId="{E6C6C4B9-AD2F-14AC-2A52-5C04C0B9ED3F}"/>
          </ac:spMkLst>
        </pc:spChg>
        <pc:spChg chg="mod">
          <ac:chgData name="Carole Roberts" userId="9bb18666-e75c-4935-bfc6-dbee8bb005c2" providerId="ADAL" clId="{ADAD6069-5E2D-4DC4-A555-B0F5D36FB65A}" dt="2025-01-29T20:44:11.309" v="3286" actId="1076"/>
          <ac:spMkLst>
            <pc:docMk/>
            <pc:sldMk cId="215384608" sldId="289"/>
            <ac:spMk id="12" creationId="{BCF02305-520A-59DE-F1FA-ACDC8FA9A218}"/>
          </ac:spMkLst>
        </pc:spChg>
        <pc:spChg chg="mod">
          <ac:chgData name="Carole Roberts" userId="9bb18666-e75c-4935-bfc6-dbee8bb005c2" providerId="ADAL" clId="{ADAD6069-5E2D-4DC4-A555-B0F5D36FB65A}" dt="2025-01-29T20:43:56.402" v="3284" actId="14100"/>
          <ac:spMkLst>
            <pc:docMk/>
            <pc:sldMk cId="215384608" sldId="289"/>
            <ac:spMk id="14" creationId="{16D25F03-FD4A-BFB0-A266-D3F3A08AD041}"/>
          </ac:spMkLst>
        </pc:spChg>
        <pc:picChg chg="add mod">
          <ac:chgData name="Carole Roberts" userId="9bb18666-e75c-4935-bfc6-dbee8bb005c2" providerId="ADAL" clId="{ADAD6069-5E2D-4DC4-A555-B0F5D36FB65A}" dt="2025-01-29T20:36:22.580" v="3267" actId="14100"/>
          <ac:picMkLst>
            <pc:docMk/>
            <pc:sldMk cId="215384608" sldId="289"/>
            <ac:picMk id="2" creationId="{EAC12543-AF87-118C-D74B-3CD6812BB979}"/>
          </ac:picMkLst>
        </pc:picChg>
        <pc:picChg chg="add mod">
          <ac:chgData name="Carole Roberts" userId="9bb18666-e75c-4935-bfc6-dbee8bb005c2" providerId="ADAL" clId="{ADAD6069-5E2D-4DC4-A555-B0F5D36FB65A}" dt="2025-02-03T09:54:05.245" v="4544" actId="1076"/>
          <ac:picMkLst>
            <pc:docMk/>
            <pc:sldMk cId="215384608" sldId="289"/>
            <ac:picMk id="3" creationId="{9432726A-CDB7-B5A8-1DB9-239DEA841DCC}"/>
          </ac:picMkLst>
        </pc:picChg>
        <pc:picChg chg="mod">
          <ac:chgData name="Carole Roberts" userId="9bb18666-e75c-4935-bfc6-dbee8bb005c2" providerId="ADAL" clId="{ADAD6069-5E2D-4DC4-A555-B0F5D36FB65A}" dt="2025-02-04T16:40:57.750" v="4580" actId="1076"/>
          <ac:picMkLst>
            <pc:docMk/>
            <pc:sldMk cId="215384608" sldId="289"/>
            <ac:picMk id="5" creationId="{34D9537B-2EE5-CB3A-84AE-309E8873A214}"/>
          </ac:picMkLst>
        </pc:picChg>
        <pc:picChg chg="mod">
          <ac:chgData name="Carole Roberts" userId="9bb18666-e75c-4935-bfc6-dbee8bb005c2" providerId="ADAL" clId="{ADAD6069-5E2D-4DC4-A555-B0F5D36FB65A}" dt="2025-01-29T20:36:03.580" v="3261" actId="1076"/>
          <ac:picMkLst>
            <pc:docMk/>
            <pc:sldMk cId="215384608" sldId="289"/>
            <ac:picMk id="23" creationId="{DC3681EE-50E1-9F31-B854-29FD91CD3B57}"/>
          </ac:picMkLst>
        </pc:picChg>
      </pc:sldChg>
      <pc:sldChg chg="addSp modSp mod modNotesTx">
        <pc:chgData name="Carole Roberts" userId="9bb18666-e75c-4935-bfc6-dbee8bb005c2" providerId="ADAL" clId="{ADAD6069-5E2D-4DC4-A555-B0F5D36FB65A}" dt="2025-02-03T09:54:43.541" v="4547" actId="1076"/>
        <pc:sldMkLst>
          <pc:docMk/>
          <pc:sldMk cId="1780789931" sldId="290"/>
        </pc:sldMkLst>
        <pc:spChg chg="mod">
          <ac:chgData name="Carole Roberts" userId="9bb18666-e75c-4935-bfc6-dbee8bb005c2" providerId="ADAL" clId="{ADAD6069-5E2D-4DC4-A555-B0F5D36FB65A}" dt="2025-01-29T18:56:50.617" v="58" actId="20577"/>
          <ac:spMkLst>
            <pc:docMk/>
            <pc:sldMk cId="1780789931" sldId="290"/>
            <ac:spMk id="2" creationId="{2EF71B0B-3C87-CB56-C217-8183FD5ABFE8}"/>
          </ac:spMkLst>
        </pc:spChg>
        <pc:spChg chg="mod">
          <ac:chgData name="Carole Roberts" userId="9bb18666-e75c-4935-bfc6-dbee8bb005c2" providerId="ADAL" clId="{ADAD6069-5E2D-4DC4-A555-B0F5D36FB65A}" dt="2025-01-29T18:56:29.331" v="38" actId="20577"/>
          <ac:spMkLst>
            <pc:docMk/>
            <pc:sldMk cId="1780789931" sldId="290"/>
            <ac:spMk id="3" creationId="{46499E1E-EB27-871D-9120-6ECB71A8D454}"/>
          </ac:spMkLst>
        </pc:spChg>
        <pc:picChg chg="add mod">
          <ac:chgData name="Carole Roberts" userId="9bb18666-e75c-4935-bfc6-dbee8bb005c2" providerId="ADAL" clId="{ADAD6069-5E2D-4DC4-A555-B0F5D36FB65A}" dt="2025-01-30T09:21:57.973" v="3292" actId="1076"/>
          <ac:picMkLst>
            <pc:docMk/>
            <pc:sldMk cId="1780789931" sldId="290"/>
            <ac:picMk id="4" creationId="{E189F747-8B76-3498-DD61-F5D0A43F64C6}"/>
          </ac:picMkLst>
        </pc:picChg>
        <pc:picChg chg="add mod">
          <ac:chgData name="Carole Roberts" userId="9bb18666-e75c-4935-bfc6-dbee8bb005c2" providerId="ADAL" clId="{ADAD6069-5E2D-4DC4-A555-B0F5D36FB65A}" dt="2025-02-03T09:54:43.541" v="4547" actId="1076"/>
          <ac:picMkLst>
            <pc:docMk/>
            <pc:sldMk cId="1780789931" sldId="290"/>
            <ac:picMk id="5" creationId="{61A66AC8-000B-8115-79EE-06F9478171DE}"/>
          </ac:picMkLst>
        </pc:picChg>
      </pc:sldChg>
      <pc:sldChg chg="addSp delSp modSp mod modClrScheme chgLayout modNotesTx">
        <pc:chgData name="Carole Roberts" userId="9bb18666-e75c-4935-bfc6-dbee8bb005c2" providerId="ADAL" clId="{ADAD6069-5E2D-4DC4-A555-B0F5D36FB65A}" dt="2025-02-04T16:41:46.632" v="4680" actId="20577"/>
        <pc:sldMkLst>
          <pc:docMk/>
          <pc:sldMk cId="1549196013" sldId="291"/>
        </pc:sldMkLst>
        <pc:spChg chg="mod ord">
          <ac:chgData name="Carole Roberts" userId="9bb18666-e75c-4935-bfc6-dbee8bb005c2" providerId="ADAL" clId="{ADAD6069-5E2D-4DC4-A555-B0F5D36FB65A}" dt="2025-01-29T19:05:54.379" v="197" actId="26606"/>
          <ac:spMkLst>
            <pc:docMk/>
            <pc:sldMk cId="1549196013" sldId="291"/>
            <ac:spMk id="2" creationId="{406F05FA-F883-B986-3CD9-5CB8E6740DA6}"/>
          </ac:spMkLst>
        </pc:spChg>
        <pc:spChg chg="mod">
          <ac:chgData name="Carole Roberts" userId="9bb18666-e75c-4935-bfc6-dbee8bb005c2" providerId="ADAL" clId="{ADAD6069-5E2D-4DC4-A555-B0F5D36FB65A}" dt="2025-01-30T13:16:17.570" v="4501" actId="1076"/>
          <ac:spMkLst>
            <pc:docMk/>
            <pc:sldMk cId="1549196013" sldId="291"/>
            <ac:spMk id="17" creationId="{7E6EAAF2-97D7-7541-3DA3-D808E4665621}"/>
          </ac:spMkLst>
        </pc:spChg>
        <pc:picChg chg="add mod">
          <ac:chgData name="Carole Roberts" userId="9bb18666-e75c-4935-bfc6-dbee8bb005c2" providerId="ADAL" clId="{ADAD6069-5E2D-4DC4-A555-B0F5D36FB65A}" dt="2025-01-30T13:16:55.234" v="4507" actId="1076"/>
          <ac:picMkLst>
            <pc:docMk/>
            <pc:sldMk cId="1549196013" sldId="291"/>
            <ac:picMk id="9" creationId="{57329189-4891-4A87-36F0-B805D7751C0D}"/>
          </ac:picMkLst>
        </pc:picChg>
      </pc:sldChg>
      <pc:sldChg chg="addSp delSp modSp mod modAnim modNotesTx">
        <pc:chgData name="Carole Roberts" userId="9bb18666-e75c-4935-bfc6-dbee8bb005c2" providerId="ADAL" clId="{ADAD6069-5E2D-4DC4-A555-B0F5D36FB65A}" dt="2025-01-29T20:42:42.907" v="3281" actId="1076"/>
        <pc:sldMkLst>
          <pc:docMk/>
          <pc:sldMk cId="4171288906" sldId="292"/>
        </pc:sldMkLst>
        <pc:spChg chg="mod">
          <ac:chgData name="Carole Roberts" userId="9bb18666-e75c-4935-bfc6-dbee8bb005c2" providerId="ADAL" clId="{ADAD6069-5E2D-4DC4-A555-B0F5D36FB65A}" dt="2025-01-29T20:42:42.907" v="3281" actId="1076"/>
          <ac:spMkLst>
            <pc:docMk/>
            <pc:sldMk cId="4171288906" sldId="292"/>
            <ac:spMk id="2" creationId="{41068449-9286-4C2B-BF1F-70773F48C409}"/>
          </ac:spMkLst>
        </pc:spChg>
        <pc:spChg chg="mod">
          <ac:chgData name="Carole Roberts" userId="9bb18666-e75c-4935-bfc6-dbee8bb005c2" providerId="ADAL" clId="{ADAD6069-5E2D-4DC4-A555-B0F5D36FB65A}" dt="2025-01-29T20:42:39.703" v="3280" actId="1076"/>
          <ac:spMkLst>
            <pc:docMk/>
            <pc:sldMk cId="4171288906" sldId="292"/>
            <ac:spMk id="7" creationId="{833BC559-2D14-C689-DE9E-CC964A1A8308}"/>
          </ac:spMkLst>
        </pc:spChg>
        <pc:picChg chg="add mod">
          <ac:chgData name="Carole Roberts" userId="9bb18666-e75c-4935-bfc6-dbee8bb005c2" providerId="ADAL" clId="{ADAD6069-5E2D-4DC4-A555-B0F5D36FB65A}" dt="2025-01-29T20:42:35.063" v="3279" actId="1076"/>
          <ac:picMkLst>
            <pc:docMk/>
            <pc:sldMk cId="4171288906" sldId="292"/>
            <ac:picMk id="9" creationId="{9477C947-F1F3-C95C-F950-121A9E25DBFC}"/>
          </ac:picMkLst>
        </pc:picChg>
      </pc:sldChg>
      <pc:sldChg chg="addSp delSp modSp mod ord">
        <pc:chgData name="Carole Roberts" userId="9bb18666-e75c-4935-bfc6-dbee8bb005c2" providerId="ADAL" clId="{ADAD6069-5E2D-4DC4-A555-B0F5D36FB65A}" dt="2025-01-30T13:17:04.611" v="4508" actId="20577"/>
        <pc:sldMkLst>
          <pc:docMk/>
          <pc:sldMk cId="2557885040" sldId="293"/>
        </pc:sldMkLst>
        <pc:spChg chg="mod">
          <ac:chgData name="Carole Roberts" userId="9bb18666-e75c-4935-bfc6-dbee8bb005c2" providerId="ADAL" clId="{ADAD6069-5E2D-4DC4-A555-B0F5D36FB65A}" dt="2025-01-29T19:16:00.425" v="1087" actId="20577"/>
          <ac:spMkLst>
            <pc:docMk/>
            <pc:sldMk cId="2557885040" sldId="293"/>
            <ac:spMk id="3" creationId="{656174BD-AC57-E645-1FBD-C1C6E5B0C377}"/>
          </ac:spMkLst>
        </pc:spChg>
        <pc:spChg chg="mod">
          <ac:chgData name="Carole Roberts" userId="9bb18666-e75c-4935-bfc6-dbee8bb005c2" providerId="ADAL" clId="{ADAD6069-5E2D-4DC4-A555-B0F5D36FB65A}" dt="2025-01-29T19:10:21.065" v="487" actId="20577"/>
          <ac:spMkLst>
            <pc:docMk/>
            <pc:sldMk cId="2557885040" sldId="293"/>
            <ac:spMk id="4" creationId="{92BD5CAB-108F-A6E8-6F52-9EABCF143808}"/>
          </ac:spMkLst>
        </pc:spChg>
        <pc:spChg chg="add mod">
          <ac:chgData name="Carole Roberts" userId="9bb18666-e75c-4935-bfc6-dbee8bb005c2" providerId="ADAL" clId="{ADAD6069-5E2D-4DC4-A555-B0F5D36FB65A}" dt="2025-01-30T13:17:04.611" v="4508" actId="20577"/>
          <ac:spMkLst>
            <pc:docMk/>
            <pc:sldMk cId="2557885040" sldId="293"/>
            <ac:spMk id="5" creationId="{7AD9C6D0-F244-AC30-B90E-D0BA4BD83339}"/>
          </ac:spMkLst>
        </pc:spChg>
        <pc:spChg chg="add mod">
          <ac:chgData name="Carole Roberts" userId="9bb18666-e75c-4935-bfc6-dbee8bb005c2" providerId="ADAL" clId="{ADAD6069-5E2D-4DC4-A555-B0F5D36FB65A}" dt="2025-01-29T19:15:58.224" v="1083" actId="1076"/>
          <ac:spMkLst>
            <pc:docMk/>
            <pc:sldMk cId="2557885040" sldId="293"/>
            <ac:spMk id="6" creationId="{C881D6C0-FE14-618E-05CA-E2E0781B8AF4}"/>
          </ac:spMkLst>
        </pc:spChg>
      </pc:sldChg>
      <pc:sldChg chg="addSp delSp modSp mod ord modNotesTx">
        <pc:chgData name="Carole Roberts" userId="9bb18666-e75c-4935-bfc6-dbee8bb005c2" providerId="ADAL" clId="{ADAD6069-5E2D-4DC4-A555-B0F5D36FB65A}" dt="2025-01-29T19:54:00.446" v="1761" actId="20577"/>
        <pc:sldMkLst>
          <pc:docMk/>
          <pc:sldMk cId="838843131" sldId="294"/>
        </pc:sldMkLst>
        <pc:spChg chg="mod">
          <ac:chgData name="Carole Roberts" userId="9bb18666-e75c-4935-bfc6-dbee8bb005c2" providerId="ADAL" clId="{ADAD6069-5E2D-4DC4-A555-B0F5D36FB65A}" dt="2025-01-29T19:49:48.121" v="1417" actId="1076"/>
          <ac:spMkLst>
            <pc:docMk/>
            <pc:sldMk cId="838843131" sldId="294"/>
            <ac:spMk id="2" creationId="{F9AF2CEF-F63A-E248-E970-DD2E85BB107F}"/>
          </ac:spMkLst>
        </pc:spChg>
        <pc:spChg chg="mod">
          <ac:chgData name="Carole Roberts" userId="9bb18666-e75c-4935-bfc6-dbee8bb005c2" providerId="ADAL" clId="{ADAD6069-5E2D-4DC4-A555-B0F5D36FB65A}" dt="2025-01-29T19:31:23.622" v="1272" actId="20577"/>
          <ac:spMkLst>
            <pc:docMk/>
            <pc:sldMk cId="838843131" sldId="294"/>
            <ac:spMk id="5" creationId="{3F8E13AF-9084-809D-577F-9389421E22F0}"/>
          </ac:spMkLst>
        </pc:spChg>
        <pc:picChg chg="add mod">
          <ac:chgData name="Carole Roberts" userId="9bb18666-e75c-4935-bfc6-dbee8bb005c2" providerId="ADAL" clId="{ADAD6069-5E2D-4DC4-A555-B0F5D36FB65A}" dt="2025-01-29T19:48:42.171" v="1403" actId="1076"/>
          <ac:picMkLst>
            <pc:docMk/>
            <pc:sldMk cId="838843131" sldId="294"/>
            <ac:picMk id="7" creationId="{1337E59D-5B7D-0804-D3E9-AD5E7708CD4D}"/>
          </ac:picMkLst>
        </pc:picChg>
      </pc:sldChg>
      <pc:sldChg chg="addSp delSp modSp mod ord modNotesTx">
        <pc:chgData name="Carole Roberts" userId="9bb18666-e75c-4935-bfc6-dbee8bb005c2" providerId="ADAL" clId="{ADAD6069-5E2D-4DC4-A555-B0F5D36FB65A}" dt="2025-02-25T19:23:40.797" v="4707" actId="20577"/>
        <pc:sldMkLst>
          <pc:docMk/>
          <pc:sldMk cId="2980799843" sldId="295"/>
        </pc:sldMkLst>
        <pc:spChg chg="mod">
          <ac:chgData name="Carole Roberts" userId="9bb18666-e75c-4935-bfc6-dbee8bb005c2" providerId="ADAL" clId="{ADAD6069-5E2D-4DC4-A555-B0F5D36FB65A}" dt="2025-01-29T20:21:43.768" v="2425" actId="20577"/>
          <ac:spMkLst>
            <pc:docMk/>
            <pc:sldMk cId="2980799843" sldId="295"/>
            <ac:spMk id="2" creationId="{8305E72F-161A-F9FA-21C6-00A65E2DEF42}"/>
          </ac:spMkLst>
        </pc:spChg>
        <pc:spChg chg="mod">
          <ac:chgData name="Carole Roberts" userId="9bb18666-e75c-4935-bfc6-dbee8bb005c2" providerId="ADAL" clId="{ADAD6069-5E2D-4DC4-A555-B0F5D36FB65A}" dt="2025-02-25T19:23:40.797" v="4707" actId="20577"/>
          <ac:spMkLst>
            <pc:docMk/>
            <pc:sldMk cId="2980799843" sldId="295"/>
            <ac:spMk id="4" creationId="{DC73B159-222E-D41E-D603-F78820267EEB}"/>
          </ac:spMkLst>
        </pc:spChg>
        <pc:spChg chg="add mod">
          <ac:chgData name="Carole Roberts" userId="9bb18666-e75c-4935-bfc6-dbee8bb005c2" providerId="ADAL" clId="{ADAD6069-5E2D-4DC4-A555-B0F5D36FB65A}" dt="2025-01-29T20:36:52.463" v="3270" actId="1076"/>
          <ac:spMkLst>
            <pc:docMk/>
            <pc:sldMk cId="2980799843" sldId="295"/>
            <ac:spMk id="8" creationId="{B640914F-2DD6-43C3-A5BC-C3CFBE950FA3}"/>
          </ac:spMkLst>
        </pc:spChg>
        <pc:spChg chg="add mod">
          <ac:chgData name="Carole Roberts" userId="9bb18666-e75c-4935-bfc6-dbee8bb005c2" providerId="ADAL" clId="{ADAD6069-5E2D-4DC4-A555-B0F5D36FB65A}" dt="2025-01-29T20:36:41.042" v="3268" actId="1076"/>
          <ac:spMkLst>
            <pc:docMk/>
            <pc:sldMk cId="2980799843" sldId="295"/>
            <ac:spMk id="9" creationId="{D62BB691-0003-F08B-94FD-B1AA8387422E}"/>
          </ac:spMkLst>
        </pc:spChg>
        <pc:spChg chg="add mod">
          <ac:chgData name="Carole Roberts" userId="9bb18666-e75c-4935-bfc6-dbee8bb005c2" providerId="ADAL" clId="{ADAD6069-5E2D-4DC4-A555-B0F5D36FB65A}" dt="2025-01-29T20:36:44.823" v="3269" actId="1076"/>
          <ac:spMkLst>
            <pc:docMk/>
            <pc:sldMk cId="2980799843" sldId="295"/>
            <ac:spMk id="10" creationId="{2D4F301E-7D51-42C8-B3BE-8FF0F1FD4D43}"/>
          </ac:spMkLst>
        </pc:spChg>
        <pc:spChg chg="add mod">
          <ac:chgData name="Carole Roberts" userId="9bb18666-e75c-4935-bfc6-dbee8bb005c2" providerId="ADAL" clId="{ADAD6069-5E2D-4DC4-A555-B0F5D36FB65A}" dt="2025-01-29T20:19:48.295" v="2261" actId="20577"/>
          <ac:spMkLst>
            <pc:docMk/>
            <pc:sldMk cId="2980799843" sldId="295"/>
            <ac:spMk id="11" creationId="{C1E878E1-2848-33CC-9175-9782E661B9BC}"/>
          </ac:spMkLst>
        </pc:spChg>
        <pc:spChg chg="add mod">
          <ac:chgData name="Carole Roberts" userId="9bb18666-e75c-4935-bfc6-dbee8bb005c2" providerId="ADAL" clId="{ADAD6069-5E2D-4DC4-A555-B0F5D36FB65A}" dt="2025-01-29T20:19:40.443" v="2244" actId="20577"/>
          <ac:spMkLst>
            <pc:docMk/>
            <pc:sldMk cId="2980799843" sldId="295"/>
            <ac:spMk id="12" creationId="{798200CF-1390-FAA0-D003-50365A3BC5CE}"/>
          </ac:spMkLst>
        </pc:spChg>
        <pc:spChg chg="add mod">
          <ac:chgData name="Carole Roberts" userId="9bb18666-e75c-4935-bfc6-dbee8bb005c2" providerId="ADAL" clId="{ADAD6069-5E2D-4DC4-A555-B0F5D36FB65A}" dt="2025-01-29T20:20:29.741" v="2311" actId="1076"/>
          <ac:spMkLst>
            <pc:docMk/>
            <pc:sldMk cId="2980799843" sldId="295"/>
            <ac:spMk id="13" creationId="{A540C594-CD19-0F0B-D38F-AED9B74F2136}"/>
          </ac:spMkLst>
        </pc:spChg>
      </pc:sldChg>
      <pc:sldChg chg="modSp del mod modAnim modNotesTx">
        <pc:chgData name="Carole Roberts" userId="9bb18666-e75c-4935-bfc6-dbee8bb005c2" providerId="ADAL" clId="{ADAD6069-5E2D-4DC4-A555-B0F5D36FB65A}" dt="2025-02-25T19:23:45.139" v="4708" actId="47"/>
        <pc:sldMkLst>
          <pc:docMk/>
          <pc:sldMk cId="3152207538" sldId="296"/>
        </pc:sldMkLst>
      </pc:sldChg>
      <pc:sldChg chg="modSp del mod">
        <pc:chgData name="Carole Roberts" userId="9bb18666-e75c-4935-bfc6-dbee8bb005c2" providerId="ADAL" clId="{ADAD6069-5E2D-4DC4-A555-B0F5D36FB65A}" dt="2025-01-29T20:35:31.710" v="3224" actId="47"/>
        <pc:sldMkLst>
          <pc:docMk/>
          <pc:sldMk cId="3540290680" sldId="297"/>
        </pc:sldMkLst>
      </pc:sldChg>
      <pc:sldChg chg="addSp delSp modSp add mod modTransition modAnim modNotesTx">
        <pc:chgData name="Carole Roberts" userId="9bb18666-e75c-4935-bfc6-dbee8bb005c2" providerId="ADAL" clId="{ADAD6069-5E2D-4DC4-A555-B0F5D36FB65A}" dt="2025-02-05T09:01:49.567" v="4691"/>
        <pc:sldMkLst>
          <pc:docMk/>
          <pc:sldMk cId="3020955711" sldId="298"/>
        </pc:sldMkLst>
        <pc:spChg chg="add mod">
          <ac:chgData name="Carole Roberts" userId="9bb18666-e75c-4935-bfc6-dbee8bb005c2" providerId="ADAL" clId="{ADAD6069-5E2D-4DC4-A555-B0F5D36FB65A}" dt="2025-02-05T08:58:53.163" v="4685" actId="1076"/>
          <ac:spMkLst>
            <pc:docMk/>
            <pc:sldMk cId="3020955711" sldId="298"/>
            <ac:spMk id="3" creationId="{8E25476F-6E84-79A1-FD4D-AC46349486B6}"/>
          </ac:spMkLst>
        </pc:spChg>
      </pc:sldChg>
      <pc:sldChg chg="addSp delSp modSp add mod ord">
        <pc:chgData name="Carole Roberts" userId="9bb18666-e75c-4935-bfc6-dbee8bb005c2" providerId="ADAL" clId="{ADAD6069-5E2D-4DC4-A555-B0F5D36FB65A}" dt="2025-02-25T19:29:35.399" v="4807" actId="207"/>
        <pc:sldMkLst>
          <pc:docMk/>
          <pc:sldMk cId="3997741299" sldId="299"/>
        </pc:sldMkLst>
        <pc:spChg chg="mod">
          <ac:chgData name="Carole Roberts" userId="9bb18666-e75c-4935-bfc6-dbee8bb005c2" providerId="ADAL" clId="{ADAD6069-5E2D-4DC4-A555-B0F5D36FB65A}" dt="2025-02-25T19:27:56.914" v="4718" actId="1076"/>
          <ac:spMkLst>
            <pc:docMk/>
            <pc:sldMk cId="3997741299" sldId="299"/>
            <ac:spMk id="3" creationId="{2E18F716-1F2F-19F6-B4B4-5B138A1FA891}"/>
          </ac:spMkLst>
        </pc:spChg>
        <pc:spChg chg="mod">
          <ac:chgData name="Carole Roberts" userId="9bb18666-e75c-4935-bfc6-dbee8bb005c2" providerId="ADAL" clId="{ADAD6069-5E2D-4DC4-A555-B0F5D36FB65A}" dt="2025-02-04T12:30:23.685" v="4554" actId="1076"/>
          <ac:spMkLst>
            <pc:docMk/>
            <pc:sldMk cId="3997741299" sldId="299"/>
            <ac:spMk id="4" creationId="{DA0F0128-4BAA-3106-35BE-0FE113C99464}"/>
          </ac:spMkLst>
        </pc:spChg>
        <pc:spChg chg="mod">
          <ac:chgData name="Carole Roberts" userId="9bb18666-e75c-4935-bfc6-dbee8bb005c2" providerId="ADAL" clId="{ADAD6069-5E2D-4DC4-A555-B0F5D36FB65A}" dt="2025-01-29T20:34:37.293" v="3220" actId="14100"/>
          <ac:spMkLst>
            <pc:docMk/>
            <pc:sldMk cId="3997741299" sldId="299"/>
            <ac:spMk id="5" creationId="{0A1F05CA-4A2E-F211-348F-EF84BF8B578C}"/>
          </ac:spMkLst>
        </pc:spChg>
        <pc:spChg chg="mod">
          <ac:chgData name="Carole Roberts" userId="9bb18666-e75c-4935-bfc6-dbee8bb005c2" providerId="ADAL" clId="{ADAD6069-5E2D-4DC4-A555-B0F5D36FB65A}" dt="2025-01-29T20:23:24.610" v="2670" actId="6549"/>
          <ac:spMkLst>
            <pc:docMk/>
            <pc:sldMk cId="3997741299" sldId="299"/>
            <ac:spMk id="6" creationId="{958CE04E-6218-CAD8-17B5-CE3385C31758}"/>
          </ac:spMkLst>
        </pc:spChg>
        <pc:spChg chg="add mod">
          <ac:chgData name="Carole Roberts" userId="9bb18666-e75c-4935-bfc6-dbee8bb005c2" providerId="ADAL" clId="{ADAD6069-5E2D-4DC4-A555-B0F5D36FB65A}" dt="2025-02-25T19:29:35.399" v="4807" actId="207"/>
          <ac:spMkLst>
            <pc:docMk/>
            <pc:sldMk cId="3997741299" sldId="299"/>
            <ac:spMk id="11" creationId="{1091C33C-A055-9911-0C75-56CA6D4944C7}"/>
          </ac:spMkLst>
        </pc:spChg>
        <pc:picChg chg="add del mod">
          <ac:chgData name="Carole Roberts" userId="9bb18666-e75c-4935-bfc6-dbee8bb005c2" providerId="ADAL" clId="{ADAD6069-5E2D-4DC4-A555-B0F5D36FB65A}" dt="2025-02-25T19:23:56.596" v="4709" actId="478"/>
          <ac:picMkLst>
            <pc:docMk/>
            <pc:sldMk cId="3997741299" sldId="299"/>
            <ac:picMk id="7" creationId="{C6E7C656-0EF0-8EDF-7D22-9F6ADDB3C203}"/>
          </ac:picMkLst>
        </pc:picChg>
        <pc:picChg chg="add del mod">
          <ac:chgData name="Carole Roberts" userId="9bb18666-e75c-4935-bfc6-dbee8bb005c2" providerId="ADAL" clId="{ADAD6069-5E2D-4DC4-A555-B0F5D36FB65A}" dt="2025-02-25T19:27:07.309" v="4714" actId="478"/>
          <ac:picMkLst>
            <pc:docMk/>
            <pc:sldMk cId="3997741299" sldId="299"/>
            <ac:picMk id="8" creationId="{CFA1D3C8-D0AA-42A0-36C6-73D606FEB599}"/>
          </ac:picMkLst>
        </pc:picChg>
        <pc:picChg chg="add mod">
          <ac:chgData name="Carole Roberts" userId="9bb18666-e75c-4935-bfc6-dbee8bb005c2" providerId="ADAL" clId="{ADAD6069-5E2D-4DC4-A555-B0F5D36FB65A}" dt="2025-02-25T19:27:52.564" v="4717" actId="1076"/>
          <ac:picMkLst>
            <pc:docMk/>
            <pc:sldMk cId="3997741299" sldId="299"/>
            <ac:picMk id="10" creationId="{579461ED-7344-B57C-C6B0-6498292A7664}"/>
          </ac:picMkLst>
        </pc:picChg>
      </pc:sldChg>
      <pc:sldChg chg="addSp delSp modSp add mod modNotesTx">
        <pc:chgData name="Carole Roberts" userId="9bb18666-e75c-4935-bfc6-dbee8bb005c2" providerId="ADAL" clId="{ADAD6069-5E2D-4DC4-A555-B0F5D36FB65A}" dt="2025-02-04T16:27:25.159" v="4575" actId="20577"/>
        <pc:sldMkLst>
          <pc:docMk/>
          <pc:sldMk cId="4226436506" sldId="300"/>
        </pc:sldMkLst>
        <pc:spChg chg="mod">
          <ac:chgData name="Carole Roberts" userId="9bb18666-e75c-4935-bfc6-dbee8bb005c2" providerId="ADAL" clId="{ADAD6069-5E2D-4DC4-A555-B0F5D36FB65A}" dt="2025-02-03T09:52:38.850" v="4530" actId="27636"/>
          <ac:spMkLst>
            <pc:docMk/>
            <pc:sldMk cId="4226436506" sldId="300"/>
            <ac:spMk id="2" creationId="{7ECB35FD-52A2-B20B-2F49-3449B8B86CEC}"/>
          </ac:spMkLst>
        </pc:spChg>
        <pc:spChg chg="mod">
          <ac:chgData name="Carole Roberts" userId="9bb18666-e75c-4935-bfc6-dbee8bb005c2" providerId="ADAL" clId="{ADAD6069-5E2D-4DC4-A555-B0F5D36FB65A}" dt="2025-01-30T11:17:30.350" v="3343" actId="20577"/>
          <ac:spMkLst>
            <pc:docMk/>
            <pc:sldMk cId="4226436506" sldId="300"/>
            <ac:spMk id="4" creationId="{0BB4282E-243D-2017-6B15-E9F3B50C9C3A}"/>
          </ac:spMkLst>
        </pc:spChg>
        <pc:spChg chg="mod">
          <ac:chgData name="Carole Roberts" userId="9bb18666-e75c-4935-bfc6-dbee8bb005c2" providerId="ADAL" clId="{ADAD6069-5E2D-4DC4-A555-B0F5D36FB65A}" dt="2025-01-30T13:06:40.266" v="3590" actId="1076"/>
          <ac:spMkLst>
            <pc:docMk/>
            <pc:sldMk cId="4226436506" sldId="300"/>
            <ac:spMk id="11" creationId="{106A17AD-C610-5334-7C19-D2E633E559F9}"/>
          </ac:spMkLst>
        </pc:spChg>
        <pc:picChg chg="add mod">
          <ac:chgData name="Carole Roberts" userId="9bb18666-e75c-4935-bfc6-dbee8bb005c2" providerId="ADAL" clId="{ADAD6069-5E2D-4DC4-A555-B0F5D36FB65A}" dt="2025-01-30T13:05:59.458" v="3588" actId="1076"/>
          <ac:picMkLst>
            <pc:docMk/>
            <pc:sldMk cId="4226436506" sldId="300"/>
            <ac:picMk id="5" creationId="{220B0106-45DB-C277-489D-546BE2E186DA}"/>
          </ac:picMkLst>
        </pc:picChg>
        <pc:picChg chg="add mod">
          <ac:chgData name="Carole Roberts" userId="9bb18666-e75c-4935-bfc6-dbee8bb005c2" providerId="ADAL" clId="{ADAD6069-5E2D-4DC4-A555-B0F5D36FB65A}" dt="2025-02-03T09:52:58.625" v="4537" actId="1076"/>
          <ac:picMkLst>
            <pc:docMk/>
            <pc:sldMk cId="4226436506" sldId="300"/>
            <ac:picMk id="7" creationId="{CCFFF950-CDA4-642E-3977-63509264D9F9}"/>
          </ac:picMkLst>
        </pc:picChg>
        <pc:picChg chg="add mod">
          <ac:chgData name="Carole Roberts" userId="9bb18666-e75c-4935-bfc6-dbee8bb005c2" providerId="ADAL" clId="{ADAD6069-5E2D-4DC4-A555-B0F5D36FB65A}" dt="2025-02-03T09:52:53.311" v="4535" actId="1076"/>
          <ac:picMkLst>
            <pc:docMk/>
            <pc:sldMk cId="4226436506" sldId="300"/>
            <ac:picMk id="15" creationId="{E2A3ED97-F682-F695-B778-0D8EBCD44FA8}"/>
          </ac:picMkLst>
        </pc:picChg>
        <pc:picChg chg="add mod">
          <ac:chgData name="Carole Roberts" userId="9bb18666-e75c-4935-bfc6-dbee8bb005c2" providerId="ADAL" clId="{ADAD6069-5E2D-4DC4-A555-B0F5D36FB65A}" dt="2025-02-03T09:52:54.978" v="4536" actId="1076"/>
          <ac:picMkLst>
            <pc:docMk/>
            <pc:sldMk cId="4226436506" sldId="300"/>
            <ac:picMk id="17" creationId="{B5EEEE7A-F28D-D366-71BB-C9737840A4F0}"/>
          </ac:picMkLst>
        </pc:picChg>
      </pc:sldChg>
      <pc:sldChg chg="modSp new del mod">
        <pc:chgData name="Carole Roberts" userId="9bb18666-e75c-4935-bfc6-dbee8bb005c2" providerId="ADAL" clId="{ADAD6069-5E2D-4DC4-A555-B0F5D36FB65A}" dt="2025-02-25T19:31:44.721" v="4829" actId="47"/>
        <pc:sldMkLst>
          <pc:docMk/>
          <pc:sldMk cId="3674761107" sldId="301"/>
        </pc:sldMkLst>
        <pc:spChg chg="mod">
          <ac:chgData name="Carole Roberts" userId="9bb18666-e75c-4935-bfc6-dbee8bb005c2" providerId="ADAL" clId="{ADAD6069-5E2D-4DC4-A555-B0F5D36FB65A}" dt="2025-02-25T19:30:05.254" v="4828" actId="20577"/>
          <ac:spMkLst>
            <pc:docMk/>
            <pc:sldMk cId="3674761107" sldId="301"/>
            <ac:spMk id="4" creationId="{DD83D9A9-A834-7DB0-3306-98C04B06AC0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7A87B-787E-95DC-F4B6-7A0554510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B8B2A-B48C-27F6-8517-E8A0CD98C0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64265-9EC4-4409-96B9-3A261F429856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3A760-3D3B-2696-0C91-59A3FD3A9A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1576-62DC-639F-D34D-D3C375CE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8E843-ADF1-4045-9DF4-9E0E3ADE4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18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67E84-5FA0-45F3-B3B8-BCB828DDC4BC}" type="datetimeFigureOut">
              <a:rPr lang="en-GB" smtClean="0"/>
              <a:t>25/02/2025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7CF88-308E-4835-9785-C870FA7F9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32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Introductions to presenters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will be recording the meeting</a:t>
            </a:r>
          </a:p>
          <a:p>
            <a:r>
              <a:rPr lang="en-GB" dirty="0"/>
              <a:t>Make yourself comfortable, anything you need, we will keep to time, take a break if you need. Open space to chat, contribute, network. Will send follow up notes 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2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.3 </a:t>
            </a:r>
            <a:r>
              <a:rPr lang="en-GB" dirty="0"/>
              <a:t>words. Introduce yourself: name and 3 words only to sum up your social enterprise (idea or reality). Be as cryptic as you </a:t>
            </a:r>
            <a:r>
              <a:rPr lang="en-GB" dirty="0" err="1"/>
              <a:t>likeEg</a:t>
            </a:r>
            <a:r>
              <a:rPr lang="en-GB" dirty="0"/>
              <a:t>: Carole – flour water salt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08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F4545-9148-2FCE-3189-2949388EF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30775-A0A5-D078-0999-3E6A96187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F2E1D-AF51-65B0-DA50-4ED6A17E4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Poll set up  - hopefully answers </a:t>
            </a:r>
            <a:r>
              <a:rPr lang="en-GB" dirty="0" err="1"/>
              <a:t>shared..otherwise</a:t>
            </a:r>
            <a:r>
              <a:rPr lang="en-GB" dirty="0"/>
              <a:t> add to the chat</a:t>
            </a:r>
          </a:p>
          <a:p>
            <a:r>
              <a:rPr lang="en-GB" dirty="0"/>
              <a:t>No one definition  - the recent report finds: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four broad types: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Collectively owned and controlled community businesses: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legal forms that enable democratic governance, such as the Community Benefit Society (CBS) form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Growth-oriented Social Enterprises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more entrepreneurial and dynamic group, often taking the Community Interest Company (CIC) form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enterprises that may self-define as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Enterprises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including sole traders and ‘lifestyle businesses’ e.g. creative food, micro-breweries, and arts/crafts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non-profit organisations</a:t>
            </a:r>
            <a:r>
              <a:rPr lang="en-GB" sz="1800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numerous small community organisations that have some trading activity, often charities/company limited by guarantee (CLGs) or Charitable Incorporated Organisations (CIOs).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02E9D-80D1-43FD-2BB3-275AF0CA9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02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0" dirty="0"/>
              <a:t>In Yorkshire &amp; Humber, </a:t>
            </a:r>
            <a:r>
              <a:rPr lang="en-GB" dirty="0"/>
              <a:t>Community Interest Companies (11%), Registered Societies, Cooperatives and Community Benefit Societies (6%) </a:t>
            </a:r>
          </a:p>
          <a:p>
            <a:r>
              <a:rPr lang="en-GB" dirty="0"/>
              <a:t>In North Yorkshire, it is estimated that there are approx. 370  - which is around 5% of 7400 organisations. A report from SEYH shows the trading activities covered by Soc 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198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growth - Entrepreneurs will develop resilience, leadership, and confidence in managing their Social Enterprises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Enterprise growth - Improved business operations, financial sustainability, and clear pathways to scale their impact.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Impact - Social enterprises will contribute to addressing key challenges in North Yorkshire, such as improving social mobility and improved access to services and support.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9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Paul  = peer support and getting started</a:t>
            </a:r>
          </a:p>
          <a:p>
            <a:r>
              <a:rPr lang="en-GB" dirty="0"/>
              <a:t>Su  = </a:t>
            </a:r>
            <a:r>
              <a:rPr lang="en-GB" dirty="0" err="1"/>
              <a:t>healthcheck</a:t>
            </a:r>
            <a:r>
              <a:rPr lang="en-GB" dirty="0"/>
              <a:t> and mentoring</a:t>
            </a:r>
          </a:p>
          <a:p>
            <a:r>
              <a:rPr lang="en-GB" dirty="0"/>
              <a:t>Joe = networking and seed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81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053A-B2B1-617E-2F6F-1AE21F169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DF185E-790B-5447-6996-DBAC12951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1D1EB-6C2E-45BF-27CC-B5FAAE2BC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Soup Project – a form of participatory funding – pitch your idea, the others vote and 3 winners get funding. Good to be able to summarise your project</a:t>
            </a:r>
          </a:p>
          <a:p>
            <a:r>
              <a:rPr lang="en-GB" dirty="0"/>
              <a:t>Have a go ( in </a:t>
            </a:r>
            <a:r>
              <a:rPr lang="en-GB"/>
              <a:t>breakout rooms)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1EF97-E734-4436-724E-D0724EB0E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99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https://forms.gle/jmTCRdr79QhnK4cb7</a:t>
            </a:r>
          </a:p>
          <a:p>
            <a:endParaRPr lang="en-GB" dirty="0"/>
          </a:p>
          <a:p>
            <a:r>
              <a:rPr lang="en-GB" dirty="0"/>
              <a:t>Link in the chat to what you can access and we will email out</a:t>
            </a:r>
          </a:p>
          <a:p>
            <a:r>
              <a:rPr lang="en-GB" dirty="0"/>
              <a:t>We hope that has given you a flavour of our work and a clear picture of how and why we do what we do.</a:t>
            </a:r>
          </a:p>
          <a:p>
            <a:r>
              <a:rPr lang="en-GB" dirty="0"/>
              <a:t>We are open to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">
            <a:extLst>
              <a:ext uri="{FF2B5EF4-FFF2-40B4-BE49-F238E27FC236}">
                <a16:creationId xmlns:a16="http://schemas.microsoft.com/office/drawing/2014/main" id="{C3C06CB3-9B5E-3F47-B4F9-CF2D8C01EE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6" t="16460" r="5530" b="228"/>
          <a:stretch/>
        </p:blipFill>
        <p:spPr>
          <a:xfrm>
            <a:off x="0" y="-18768"/>
            <a:ext cx="8925783" cy="6858000"/>
          </a:xfrm>
          <a:prstGeom prst="rect">
            <a:avLst/>
          </a:prstGeom>
        </p:spPr>
      </p:pic>
      <p:pic>
        <p:nvPicPr>
          <p:cNvPr id="6" name="Background curve" descr="A screenshot of a video game&#10;&#10;Description automatically generated">
            <a:extLst>
              <a:ext uri="{FF2B5EF4-FFF2-40B4-BE49-F238E27FC236}">
                <a16:creationId xmlns:a16="http://schemas.microsoft.com/office/drawing/2014/main" id="{017C599B-86B2-61E1-EC37-84AF0DACE0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AC0C691-CA7D-5DFA-5807-5D2EB1D4C7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3240" y="3568075"/>
            <a:ext cx="4976813" cy="467897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subheading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BAEB1-E1A1-435E-9A95-1DA2F63EB3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83240" y="2046198"/>
            <a:ext cx="5725831" cy="1276779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0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 descr="A white background with blue and yellow squares&#10;&#10;Description automatically generated">
            <a:extLst>
              <a:ext uri="{FF2B5EF4-FFF2-40B4-BE49-F238E27FC236}">
                <a16:creationId xmlns:a16="http://schemas.microsoft.com/office/drawing/2014/main" id="{940E0C3D-6571-24BD-F14C-32D213E00C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858D17C-705A-188A-4EF6-AB36BECC63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2238" y="2257424"/>
            <a:ext cx="11039435" cy="397582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6AF76-3AAA-3BA1-0F69-84DBC4FE05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238" y="1331605"/>
            <a:ext cx="8059738" cy="49335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a sub heading</a:t>
            </a:r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A20E90A-CF07-88AE-BE09-0CE6E299A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237" y="624755"/>
            <a:ext cx="8059737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22677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3BD42F5-1D63-5059-0BB8-D376D5D39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725" y="0"/>
            <a:ext cx="9529763" cy="67691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C0C691-CA7D-5DFA-5807-5D2EB1D4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240" y="3568075"/>
            <a:ext cx="4976813" cy="467897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BAEB1-E1A1-435E-9A95-1DA2F63EB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3240" y="2046198"/>
            <a:ext cx="5725831" cy="1276779"/>
          </a:xfrm>
          <a:noFill/>
        </p:spPr>
        <p:txBody>
          <a:bodyPr anchor="b">
            <a:no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6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rgbClr val="F8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" descr="A aerial view of a row of houses&#10;&#10;Description automatically generated">
            <a:extLst>
              <a:ext uri="{FF2B5EF4-FFF2-40B4-BE49-F238E27FC236}">
                <a16:creationId xmlns:a16="http://schemas.microsoft.com/office/drawing/2014/main" id="{42D1A2E4-95AA-8323-B449-9FDE75DBE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8156" cy="6771992"/>
          </a:xfrm>
          <a:prstGeom prst="rect">
            <a:avLst/>
          </a:prstGeom>
        </p:spPr>
      </p:pic>
      <p:pic>
        <p:nvPicPr>
          <p:cNvPr id="7" name="Background graphic" descr="A screenshot of a video game&#10;&#10;Description automatically generated">
            <a:extLst>
              <a:ext uri="{FF2B5EF4-FFF2-40B4-BE49-F238E27FC236}">
                <a16:creationId xmlns:a16="http://schemas.microsoft.com/office/drawing/2014/main" id="{3091BD36-5474-5E1C-D1AC-98C96AE4BE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2C7C8E-1B5C-7AD2-E38B-1BBF6D4AA5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23800" y="3856138"/>
            <a:ext cx="3623244" cy="20479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AB8E9A-32DC-6941-4128-C04EF7CBE05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023800" y="2484915"/>
            <a:ext cx="4268844" cy="453734"/>
          </a:xfrm>
        </p:spPr>
        <p:txBody>
          <a:bodyPr>
            <a:normAutofit lnSpcReduction="10000"/>
          </a:bodyPr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 heading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D30717C-08B5-E0E6-377F-8FA42AAB9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800" y="1894203"/>
            <a:ext cx="4268844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3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dge Picture">
            <a:extLst>
              <a:ext uri="{FF2B5EF4-FFF2-40B4-BE49-F238E27FC236}">
                <a16:creationId xmlns:a16="http://schemas.microsoft.com/office/drawing/2014/main" id="{4FF434DA-5FE0-2861-FCE4-C38101EFDE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3" r="15713" b="385"/>
          <a:stretch/>
        </p:blipFill>
        <p:spPr>
          <a:xfrm flipH="1">
            <a:off x="0" y="0"/>
            <a:ext cx="4585063" cy="6858000"/>
          </a:xfrm>
          <a:prstGeom prst="rect">
            <a:avLst/>
          </a:prstGeom>
        </p:spPr>
      </p:pic>
      <p:pic>
        <p:nvPicPr>
          <p:cNvPr id="8" name="Backgro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7D6A39DD-D80E-60BF-E030-24900FBA7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4497C-0A41-F641-A1F4-AF20A4C474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7696" y="2011676"/>
            <a:ext cx="3265488" cy="2649776"/>
          </a:xfrm>
        </p:spPr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3CF7137-93F7-53CA-28C7-4A950A9F95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81313" y="2011676"/>
            <a:ext cx="4683125" cy="41903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2C25A-A4E7-C16A-B36B-BD2128A0AB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1313" y="1212850"/>
            <a:ext cx="8442325" cy="606425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5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Picture">
            <a:extLst>
              <a:ext uri="{FF2B5EF4-FFF2-40B4-BE49-F238E27FC236}">
                <a16:creationId xmlns:a16="http://schemas.microsoft.com/office/drawing/2014/main" id="{9D5A3FF8-6140-C6F4-F0E5-EA24AF845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9" t="1980" r="14199" b="18918"/>
          <a:stretch/>
        </p:blipFill>
        <p:spPr>
          <a:xfrm flipH="1">
            <a:off x="0" y="0"/>
            <a:ext cx="2732049" cy="6858000"/>
          </a:xfrm>
          <a:prstGeom prst="rect">
            <a:avLst/>
          </a:prstGeom>
        </p:spPr>
      </p:pic>
      <p:pic>
        <p:nvPicPr>
          <p:cNvPr id="7" name="Backgro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2AD6BEA5-3F2C-6FD8-D148-613AA2F54A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A430B95-0E57-526E-BE56-B3D186CC46D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32047" y="1825074"/>
            <a:ext cx="4096800" cy="43518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186A59D-A415-91CD-71F5-5AC3B3E4AE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337725" y="1825074"/>
            <a:ext cx="4095204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F1FB973-E87B-3A2F-FC01-D50B456DA3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32047" y="1143486"/>
            <a:ext cx="8514022" cy="51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</a:p>
        </p:txBody>
      </p:sp>
    </p:spTree>
    <p:extLst>
      <p:ext uri="{BB962C8B-B14F-4D97-AF65-F5344CB8AC3E}">
        <p14:creationId xmlns:p14="http://schemas.microsoft.com/office/powerpoint/2010/main" val="398493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Picture">
            <a:extLst>
              <a:ext uri="{FF2B5EF4-FFF2-40B4-BE49-F238E27FC236}">
                <a16:creationId xmlns:a16="http://schemas.microsoft.com/office/drawing/2014/main" id="{FE23AFCD-9C08-A894-FBF8-6E91661F08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9948" r="37660" b="17921"/>
          <a:stretch/>
        </p:blipFill>
        <p:spPr>
          <a:xfrm>
            <a:off x="0" y="0"/>
            <a:ext cx="2732049" cy="6858000"/>
          </a:xfrm>
          <a:prstGeom prst="rect">
            <a:avLst/>
          </a:prstGeom>
        </p:spPr>
      </p:pic>
      <p:pic>
        <p:nvPicPr>
          <p:cNvPr id="4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CACDA58E-06CF-F73F-18B3-1BBA3CC7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22133" y="2511972"/>
            <a:ext cx="9122228" cy="35807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17E375-BB43-1BFE-3001-232E54B17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22586" y="1764446"/>
            <a:ext cx="9121775" cy="51752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sub heading</a:t>
            </a:r>
            <a:endParaRPr lang="en-GB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4728EB85-48AC-0204-358B-524EF5560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2133" y="1255471"/>
            <a:ext cx="6605950" cy="4911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0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ock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" descr="A person in a wheelchair waving&#10;&#10;Description automatically generated">
            <a:extLst>
              <a:ext uri="{FF2B5EF4-FFF2-40B4-BE49-F238E27FC236}">
                <a16:creationId xmlns:a16="http://schemas.microsoft.com/office/drawing/2014/main" id="{729EDF9C-4B40-E2A0-CAC5-A717475E40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36494"/>
          <a:stretch/>
        </p:blipFill>
        <p:spPr>
          <a:xfrm>
            <a:off x="0" y="0"/>
            <a:ext cx="2154621" cy="6858000"/>
          </a:xfrm>
          <a:prstGeom prst="rect">
            <a:avLst/>
          </a:prstGeom>
        </p:spPr>
      </p:pic>
      <p:pic>
        <p:nvPicPr>
          <p:cNvPr id="7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D62CF329-BAE3-DF0C-4073-F314522956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22133" y="1989483"/>
            <a:ext cx="5776432" cy="42920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</a:p>
          <a:p>
            <a:pPr lvl="0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D80524-72B8-87D5-0C68-22C389DDE7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63878" y="2155731"/>
            <a:ext cx="2580484" cy="1598543"/>
          </a:xfrm>
        </p:spPr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F311966-D808-5BF6-64DB-DB9296408B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34475" y="4054475"/>
            <a:ext cx="2581200" cy="15984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AB4A46B-F382-CADE-0736-377839BAC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2133" y="1122667"/>
            <a:ext cx="7267302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8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dge image">
            <a:extLst>
              <a:ext uri="{FF2B5EF4-FFF2-40B4-BE49-F238E27FC236}">
                <a16:creationId xmlns:a16="http://schemas.microsoft.com/office/drawing/2014/main" id="{528BE995-A558-79FD-BC72-5CCFF6B502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4" t="17448" r="31224" b="5104"/>
          <a:stretch/>
        </p:blipFill>
        <p:spPr>
          <a:xfrm flipH="1">
            <a:off x="-1" y="0"/>
            <a:ext cx="4585063" cy="6858000"/>
          </a:xfrm>
          <a:prstGeom prst="rect">
            <a:avLst/>
          </a:prstGeom>
        </p:spPr>
      </p:pic>
      <p:pic>
        <p:nvPicPr>
          <p:cNvPr id="7" name="Backgro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2E39CCF2-FBB2-1D9D-39E6-F681D64A03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ption">
            <a:extLst>
              <a:ext uri="{FF2B5EF4-FFF2-40B4-BE49-F238E27FC236}">
                <a16:creationId xmlns:a16="http://schemas.microsoft.com/office/drawing/2014/main" id="{A64F59EE-73CB-D004-C5CC-CF561287AB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7052" y="6020261"/>
            <a:ext cx="4891088" cy="41751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insert caption</a:t>
            </a:r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74D1582-C1F1-01A0-BE59-4E37BF84166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>
          <a:xfrm>
            <a:off x="3037052" y="1529825"/>
            <a:ext cx="7707600" cy="43344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BB488BE-EA3B-1959-5FB2-A82BE33794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6519" y="864004"/>
            <a:ext cx="6605950" cy="49118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8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Picture">
            <a:extLst>
              <a:ext uri="{FF2B5EF4-FFF2-40B4-BE49-F238E27FC236}">
                <a16:creationId xmlns:a16="http://schemas.microsoft.com/office/drawing/2014/main" id="{0A56AB16-4EF7-BF02-275D-1A16377CC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2" r="51028"/>
          <a:stretch/>
        </p:blipFill>
        <p:spPr>
          <a:xfrm>
            <a:off x="0" y="0"/>
            <a:ext cx="2732049" cy="6858000"/>
          </a:xfrm>
          <a:prstGeom prst="rect">
            <a:avLst/>
          </a:prstGeom>
        </p:spPr>
      </p:pic>
      <p:pic>
        <p:nvPicPr>
          <p:cNvPr id="5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EA7FDDDD-D0B0-7FC5-1BEA-912429C528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Quote marks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393003E-6976-00DB-4A7A-EE1754AAD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22" y="1855788"/>
            <a:ext cx="757093" cy="7570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95530" y="2019302"/>
            <a:ext cx="6102626" cy="41628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B60487-69F6-BDAC-F8FA-1C30D19A2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2550" y="1073150"/>
            <a:ext cx="9121775" cy="546928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9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Picture">
            <a:extLst>
              <a:ext uri="{FF2B5EF4-FFF2-40B4-BE49-F238E27FC236}">
                <a16:creationId xmlns:a16="http://schemas.microsoft.com/office/drawing/2014/main" id="{04DFDCFD-3242-9FE5-0A6B-612C91638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8" t="33906" r="34592" b="2518"/>
          <a:stretch/>
        </p:blipFill>
        <p:spPr>
          <a:xfrm>
            <a:off x="0" y="0"/>
            <a:ext cx="2732049" cy="6858000"/>
          </a:xfrm>
          <a:prstGeom prst="rect">
            <a:avLst/>
          </a:prstGeom>
        </p:spPr>
      </p:pic>
      <p:pic>
        <p:nvPicPr>
          <p:cNvPr id="6" name="Backgro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9A363129-A8C6-09CC-7832-19449165EA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Quote marks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393003E-6976-00DB-4A7A-EE1754AAD5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49" y="1855788"/>
            <a:ext cx="757093" cy="7570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435B-ED5A-A938-B48F-CFF862925D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66824" y="2009362"/>
            <a:ext cx="5549095" cy="43019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B60487-69F6-BDAC-F8FA-1C30D19A26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2550" y="1073150"/>
            <a:ext cx="9121775" cy="782638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heading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6B4D954-9875-7CF1-AA73-B4CE714485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9508585" y="2009362"/>
            <a:ext cx="2190750" cy="20478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03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24D71D-3B6F-4F5F-49C2-8AFF5856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FE17-D508-223A-A286-8B8D1393B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91677"/>
            <a:ext cx="10515600" cy="3185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2900882-89CE-5861-FAD2-F0CEE642AD38}"/>
              </a:ext>
            </a:extLst>
          </p:cNvPr>
          <p:cNvSpPr txBox="1">
            <a:spLocks/>
          </p:cNvSpPr>
          <p:nvPr userDrawn="1"/>
        </p:nvSpPr>
        <p:spPr>
          <a:xfrm>
            <a:off x="838200" y="1836357"/>
            <a:ext cx="10515600" cy="797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15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2" r:id="rId6"/>
    <p:sldLayoutId id="2147483660" r:id="rId7"/>
    <p:sldLayoutId id="2147483653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nygrowthhub.com/blog/news/social-enterprise-support-2025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hyperlink" Target="https://forms.gle/jmTCRdr79QhnK4cb7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ialenterprise.org.uk/regional-state-of-social-enterprise-reports-202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-1jZ67XRZtc?feature=oembed" TargetMode="External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EF71B0B-3C87-CB56-C217-8183FD5ABF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KICK OFF SESSION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99E1E-EB27-871D-9120-6ECB71A8D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Social Enterprise Support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9F747-8B76-3498-DD61-F5D0A43F6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86" y="6303347"/>
            <a:ext cx="4468628" cy="433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66AC8-000B-8115-79EE-06F947817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807" y="-131267"/>
            <a:ext cx="1456169" cy="14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89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E32A7-F100-68C0-F0F4-7223D2C47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8F716-1F2F-19F6-B4B4-5B138A1FA8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3163" y="501269"/>
            <a:ext cx="9121775" cy="517525"/>
          </a:xfrm>
        </p:spPr>
        <p:txBody>
          <a:bodyPr/>
          <a:lstStyle/>
          <a:p>
            <a:r>
              <a:rPr lang="en-GB" dirty="0"/>
              <a:t>The Programme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0F0128-4BAA-3106-35BE-0FE113C9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240" y="357188"/>
            <a:ext cx="6605950" cy="491189"/>
          </a:xfrm>
        </p:spPr>
        <p:txBody>
          <a:bodyPr/>
          <a:lstStyle/>
          <a:p>
            <a:r>
              <a:rPr lang="en-GB" dirty="0"/>
              <a:t>Dates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1F05CA-4A2E-F211-348F-EF84BF8B578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22132" y="2299757"/>
            <a:ext cx="8280329" cy="2872619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58CE04E-6218-CAD8-17B5-CE3385C31758}"/>
              </a:ext>
            </a:extLst>
          </p:cNvPr>
          <p:cNvSpPr txBox="1">
            <a:spLocks/>
          </p:cNvSpPr>
          <p:nvPr/>
        </p:nvSpPr>
        <p:spPr>
          <a:xfrm>
            <a:off x="7817796" y="2299757"/>
            <a:ext cx="4857142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9461ED-7344-B57C-C6B0-6498292A7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975" y="1189212"/>
            <a:ext cx="5347258" cy="5311600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091C33C-A055-9911-0C75-56CA6D4944C7}"/>
              </a:ext>
            </a:extLst>
          </p:cNvPr>
          <p:cNvSpPr/>
          <p:nvPr/>
        </p:nvSpPr>
        <p:spPr>
          <a:xfrm>
            <a:off x="8460712" y="2743199"/>
            <a:ext cx="3476729" cy="195942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Reserve your free spot:</a:t>
            </a:r>
          </a:p>
          <a:p>
            <a:pPr algn="ctr"/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Growth Hub launches programme of support for North Yorkshire Social Enterprises </a:t>
            </a:r>
            <a:r>
              <a:rPr lang="en-GB" dirty="0">
                <a:solidFill>
                  <a:srgbClr val="0072C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Y&amp;NY Growth Hub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74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06B6AFA-0A9D-048D-2870-EE8AACF39E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3" b="21413"/>
          <a:stretch/>
        </p:blipFill>
        <p:spPr>
          <a:xfrm>
            <a:off x="-85725" y="0"/>
            <a:ext cx="7688688" cy="6769100"/>
          </a:xfrm>
        </p:spPr>
      </p:pic>
      <p:pic>
        <p:nvPicPr>
          <p:cNvPr id="5" name="Picture 4" descr="A black and white background&#10;&#10;Description automatically generated">
            <a:extLst>
              <a:ext uri="{FF2B5EF4-FFF2-40B4-BE49-F238E27FC236}">
                <a16:creationId xmlns:a16="http://schemas.microsoft.com/office/drawing/2014/main" id="{34D9537B-2EE5-CB3A-84AE-309E8873A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25125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C6C4B9-AD2F-14AC-2A52-5C04C0B9E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7488" y="1457740"/>
            <a:ext cx="5725831" cy="1276779"/>
          </a:xfrm>
        </p:spPr>
        <p:txBody>
          <a:bodyPr/>
          <a:lstStyle/>
          <a:p>
            <a:r>
              <a:rPr lang="en-GB" dirty="0"/>
              <a:t>Over to you!</a:t>
            </a:r>
            <a:br>
              <a:rPr lang="en-GB" dirty="0"/>
            </a:br>
            <a:r>
              <a:rPr lang="en-GB" sz="1600" dirty="0">
                <a:hlinkClick r:id="rId5"/>
              </a:rPr>
              <a:t>Soc Ent Support</a:t>
            </a:r>
            <a:endParaRPr lang="en-GB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6D25F03-FD4A-BFB0-A266-D3F3A08AD041}"/>
              </a:ext>
            </a:extLst>
          </p:cNvPr>
          <p:cNvSpPr/>
          <p:nvPr/>
        </p:nvSpPr>
        <p:spPr>
          <a:xfrm>
            <a:off x="6268527" y="3076701"/>
            <a:ext cx="5610037" cy="7548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02305-520A-59DE-F1FA-ACDC8FA9A218}"/>
              </a:ext>
            </a:extLst>
          </p:cNvPr>
          <p:cNvSpPr txBox="1"/>
          <p:nvPr/>
        </p:nvSpPr>
        <p:spPr>
          <a:xfrm>
            <a:off x="6181724" y="3045996"/>
            <a:ext cx="5696840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Contact us at: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communitysupport@communityfirstyorkshire.org.uk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63CBB42-3290-2CA7-F869-5314D2B22325}"/>
              </a:ext>
            </a:extLst>
          </p:cNvPr>
          <p:cNvSpPr/>
          <p:nvPr/>
        </p:nvSpPr>
        <p:spPr>
          <a:xfrm>
            <a:off x="5577870" y="4153068"/>
            <a:ext cx="3019237" cy="19419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922F0-65C9-0095-A497-030FB82B9781}"/>
              </a:ext>
            </a:extLst>
          </p:cNvPr>
          <p:cNvSpPr txBox="1"/>
          <p:nvPr/>
        </p:nvSpPr>
        <p:spPr>
          <a:xfrm>
            <a:off x="5753157" y="4443564"/>
            <a:ext cx="128313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S</a:t>
            </a:r>
            <a:r>
              <a:rPr lang="en-GB" sz="1800"/>
              <a:t>ign up to receive our newsletters here:</a:t>
            </a:r>
            <a:endParaRPr lang="en-GB">
              <a:ea typeface="Calibri"/>
              <a:cs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5783C9-EDB8-A49D-C744-FAD96F360490}"/>
              </a:ext>
            </a:extLst>
          </p:cNvPr>
          <p:cNvSpPr/>
          <p:nvPr/>
        </p:nvSpPr>
        <p:spPr>
          <a:xfrm>
            <a:off x="8773603" y="4153068"/>
            <a:ext cx="3019237" cy="19419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0DF5CE-3F3E-201B-7123-6CB3EBDF2D98}"/>
              </a:ext>
            </a:extLst>
          </p:cNvPr>
          <p:cNvSpPr txBox="1"/>
          <p:nvPr/>
        </p:nvSpPr>
        <p:spPr>
          <a:xfrm>
            <a:off x="8948392" y="4306237"/>
            <a:ext cx="114422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S</a:t>
            </a:r>
            <a:r>
              <a:rPr lang="en-GB" sz="1800"/>
              <a:t>ign up for our funding portal here: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21" name="Picture 2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65F2D80-9223-0841-9C7C-A063D006D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655" y="4444736"/>
            <a:ext cx="1244599" cy="1244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3681EE-50E1-9F31-B854-29FD91CD3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77025" y="4443564"/>
            <a:ext cx="1244599" cy="1244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C12543-AF87-118C-D74B-3CD6812BB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145" y="6372812"/>
            <a:ext cx="4950970" cy="396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2726A-CDB7-B5A8-1DB9-239DEA841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7488" y="-224507"/>
            <a:ext cx="1509619" cy="15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heading">
            <a:extLst>
              <a:ext uri="{FF2B5EF4-FFF2-40B4-BE49-F238E27FC236}">
                <a16:creationId xmlns:a16="http://schemas.microsoft.com/office/drawing/2014/main" id="{08429B97-BAB3-132E-6148-F56BEEAA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Calibri"/>
                <a:ea typeface="Calibri"/>
                <a:cs typeface="Calibri"/>
              </a:rPr>
              <a:t>Things to consider before we begin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B0B4A-3E79-7E49-037D-3E217C326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69" y="706850"/>
            <a:ext cx="8060707" cy="4933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Welcome and Introductions</a:t>
            </a:r>
            <a:endParaRPr lang="en-US" err="1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66EA00-B7E1-2EA4-A2EC-971AA6E8D1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Graphic 2" descr="Coffee with solid fill">
            <a:extLst>
              <a:ext uri="{FF2B5EF4-FFF2-40B4-BE49-F238E27FC236}">
                <a16:creationId xmlns:a16="http://schemas.microsoft.com/office/drawing/2014/main" id="{D85C4134-77CA-C96A-0E77-80DD9D552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2231" y="2511325"/>
            <a:ext cx="914400" cy="914400"/>
          </a:xfrm>
          <a:prstGeom prst="rect">
            <a:avLst/>
          </a:prstGeom>
        </p:spPr>
      </p:pic>
      <p:pic>
        <p:nvPicPr>
          <p:cNvPr id="6" name="Graphic 8" descr="Meeting with solid fill">
            <a:extLst>
              <a:ext uri="{FF2B5EF4-FFF2-40B4-BE49-F238E27FC236}">
                <a16:creationId xmlns:a16="http://schemas.microsoft.com/office/drawing/2014/main" id="{A21A6077-4EB1-0C1F-1C21-8F1ED9D28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0679" y="2514684"/>
            <a:ext cx="914400" cy="914400"/>
          </a:xfrm>
          <a:prstGeom prst="rect">
            <a:avLst/>
          </a:prstGeom>
        </p:spPr>
      </p:pic>
      <p:pic>
        <p:nvPicPr>
          <p:cNvPr id="7" name="Graphic 15" descr="Hourglass 60% with solid fill">
            <a:extLst>
              <a:ext uri="{FF2B5EF4-FFF2-40B4-BE49-F238E27FC236}">
                <a16:creationId xmlns:a16="http://schemas.microsoft.com/office/drawing/2014/main" id="{1CCF1D7F-FA4C-F91D-282E-01696F851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0545" y="2518104"/>
            <a:ext cx="914400" cy="914400"/>
          </a:xfrm>
          <a:prstGeom prst="rect">
            <a:avLst/>
          </a:prstGeom>
        </p:spPr>
      </p:pic>
      <p:pic>
        <p:nvPicPr>
          <p:cNvPr id="8" name="Graphic 4" descr="Phone Vibration with solid fill">
            <a:extLst>
              <a:ext uri="{FF2B5EF4-FFF2-40B4-BE49-F238E27FC236}">
                <a16:creationId xmlns:a16="http://schemas.microsoft.com/office/drawing/2014/main" id="{66FE1E9E-AE78-F14E-E90F-10E1098DF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89820" y="3781852"/>
            <a:ext cx="914400" cy="914400"/>
          </a:xfrm>
          <a:prstGeom prst="rect">
            <a:avLst/>
          </a:prstGeom>
        </p:spPr>
      </p:pic>
      <p:pic>
        <p:nvPicPr>
          <p:cNvPr id="9" name="Graphic 13" descr="Person with idea with solid fill">
            <a:extLst>
              <a:ext uri="{FF2B5EF4-FFF2-40B4-BE49-F238E27FC236}">
                <a16:creationId xmlns:a16="http://schemas.microsoft.com/office/drawing/2014/main" id="{D74D7BAF-FD64-7D19-7C60-921C735F6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76072" y="3784037"/>
            <a:ext cx="914400" cy="914400"/>
          </a:xfrm>
          <a:prstGeom prst="rect">
            <a:avLst/>
          </a:prstGeom>
        </p:spPr>
      </p:pic>
      <p:pic>
        <p:nvPicPr>
          <p:cNvPr id="11" name="Graphic 25" descr="Comment Heart with solid fill">
            <a:extLst>
              <a:ext uri="{FF2B5EF4-FFF2-40B4-BE49-F238E27FC236}">
                <a16:creationId xmlns:a16="http://schemas.microsoft.com/office/drawing/2014/main" id="{394E2D06-C791-044A-674B-61606708EA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70545" y="3784291"/>
            <a:ext cx="914400" cy="914400"/>
          </a:xfrm>
          <a:prstGeom prst="rect">
            <a:avLst/>
          </a:prstGeom>
        </p:spPr>
      </p:pic>
      <p:pic>
        <p:nvPicPr>
          <p:cNvPr id="12" name="Graphic 20" descr="Universal access with solid fill">
            <a:extLst>
              <a:ext uri="{FF2B5EF4-FFF2-40B4-BE49-F238E27FC236}">
                <a16:creationId xmlns:a16="http://schemas.microsoft.com/office/drawing/2014/main" id="{36CF33D9-049E-5BE4-0527-E31D20E58D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92231" y="5057137"/>
            <a:ext cx="914400" cy="914400"/>
          </a:xfrm>
          <a:prstGeom prst="rect">
            <a:avLst/>
          </a:prstGeom>
        </p:spPr>
      </p:pic>
      <p:pic>
        <p:nvPicPr>
          <p:cNvPr id="13" name="Graphic 29" descr="Fire Extinguisher with solid fill">
            <a:extLst>
              <a:ext uri="{FF2B5EF4-FFF2-40B4-BE49-F238E27FC236}">
                <a16:creationId xmlns:a16="http://schemas.microsoft.com/office/drawing/2014/main" id="{F692699D-547F-8519-A959-B3E38E4BF1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72841" y="5061864"/>
            <a:ext cx="914400" cy="914400"/>
          </a:xfrm>
          <a:prstGeom prst="rect">
            <a:avLst/>
          </a:prstGeom>
        </p:spPr>
      </p:pic>
      <p:pic>
        <p:nvPicPr>
          <p:cNvPr id="14" name="Graphic 31" descr="Postit Notes outline">
            <a:extLst>
              <a:ext uri="{FF2B5EF4-FFF2-40B4-BE49-F238E27FC236}">
                <a16:creationId xmlns:a16="http://schemas.microsoft.com/office/drawing/2014/main" id="{A2A26AB2-7619-5C3F-F69A-508331FAD2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70543" y="50618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4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E6EAAF2-97D7-7541-3DA3-D808E46656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92258" y="1402874"/>
            <a:ext cx="4096800" cy="435188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600" dirty="0"/>
              <a:t>What 3 words?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F05FA-F883-B986-3CD9-5CB8E674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047" y="1143486"/>
            <a:ext cx="8514022" cy="518776"/>
          </a:xfrm>
        </p:spPr>
        <p:txBody>
          <a:bodyPr>
            <a:normAutofit/>
          </a:bodyPr>
          <a:lstStyle/>
          <a:p>
            <a:r>
              <a:rPr lang="en-GB" dirty="0"/>
              <a:t>Introductions</a:t>
            </a:r>
          </a:p>
        </p:txBody>
      </p:sp>
      <p:pic>
        <p:nvPicPr>
          <p:cNvPr id="9" name="Graphic 8" descr="Good Idea outline">
            <a:extLst>
              <a:ext uri="{FF2B5EF4-FFF2-40B4-BE49-F238E27FC236}">
                <a16:creationId xmlns:a16="http://schemas.microsoft.com/office/drawing/2014/main" id="{57329189-4891-4A87-36F0-B805D775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993330" y="2358850"/>
            <a:ext cx="1994731" cy="19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9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174BD-AC57-E645-1FBD-C1C6E5B0C3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Today                                                                        The Programme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BD5CAB-108F-A6E8-6F52-9EABCF14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D9C6D0-F244-AC30-B90E-D0BA4BD8333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42552" y="2020320"/>
            <a:ext cx="4417450" cy="3581400"/>
          </a:xfrm>
        </p:spPr>
        <p:txBody>
          <a:bodyPr/>
          <a:lstStyle/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North Yorkshire &amp; Social Enterprise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Meet other entrepreneurs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Organisational health-check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Sign up for mentoring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/>
              <a:t>Find out more about this programme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881D6C0-FE14-618E-05CA-E2E0781B8AF4}"/>
              </a:ext>
            </a:extLst>
          </p:cNvPr>
          <p:cNvSpPr txBox="1">
            <a:spLocks/>
          </p:cNvSpPr>
          <p:nvPr/>
        </p:nvSpPr>
        <p:spPr>
          <a:xfrm>
            <a:off x="7817796" y="2299757"/>
            <a:ext cx="4857142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Start-up sessions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Networking events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Seed funding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Workshops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Peer support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dirty="0"/>
              <a:t>Action learning</a:t>
            </a:r>
          </a:p>
        </p:txBody>
      </p:sp>
    </p:spTree>
    <p:extLst>
      <p:ext uri="{BB962C8B-B14F-4D97-AF65-F5344CB8AC3E}">
        <p14:creationId xmlns:p14="http://schemas.microsoft.com/office/powerpoint/2010/main" val="255788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E1BA7-C684-7F87-88F4-DD469B9F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FF5D6D-55F0-2128-2AEB-190874AF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social enterprise mean to you?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5476F-6E84-79A1-FD4D-AC46349486B6}"/>
              </a:ext>
            </a:extLst>
          </p:cNvPr>
          <p:cNvSpPr txBox="1"/>
          <p:nvPr/>
        </p:nvSpPr>
        <p:spPr>
          <a:xfrm>
            <a:off x="2651288" y="2188206"/>
            <a:ext cx="7906731" cy="3646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Collectively owned and controlled community businesses: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legal forms that enable democratic governance, such as the Community Benefit Society (CBS) form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Growth-oriented Social Enterprises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more entrepreneurial and dynamic group, often taking the Community Interest Company (CIC) form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enterprises that may self-define as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Enterprises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including sole traders and ‘lifestyle businesses’ e.g. creative food, micro-breweries, and arts/crafts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non-profit organisations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numerous small community organisations that have some trading activity, often charities/company limited by guarantee (CLGs) or Charitable Incorporated Organisations (CIOs).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AF2CEF-F63A-E248-E970-DD2E85BB10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64452" y="6277309"/>
            <a:ext cx="8045867" cy="580691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hlinkClick r:id="rId3"/>
              </a:rPr>
              <a:t>Regional State of Social Enterprise Reports 2022 | Social Enterprise UK</a:t>
            </a:r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8E13AF-9084-809D-577F-9389421E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North Yorkshire and Social Enterprise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7E59D-5B7D-0804-D3E9-AD5E7708C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258" y="1810807"/>
            <a:ext cx="6958950" cy="42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8449-9286-4C2B-BF1F-70773F48C4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63157" y="1436914"/>
            <a:ext cx="8573228" cy="493351"/>
          </a:xfrm>
        </p:spPr>
        <p:txBody>
          <a:bodyPr>
            <a:normAutofit/>
          </a:bodyPr>
          <a:lstStyle/>
          <a:p>
            <a:r>
              <a:rPr lang="en-GB" dirty="0"/>
              <a:t>Outcomes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33BC559-2D14-C689-DE9E-CC964A1A830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72086" y="2330568"/>
            <a:ext cx="3617954" cy="233036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growth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Enterprise growth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Impact</a:t>
            </a:r>
            <a:endParaRPr lang="en-US" sz="2400" dirty="0"/>
          </a:p>
        </p:txBody>
      </p:sp>
      <p:pic>
        <p:nvPicPr>
          <p:cNvPr id="9" name="Online Media 8" title="Witness Sessions : Trailer (Social Entrepreneur Web Series)">
            <a:hlinkClick r:id="" action="ppaction://media"/>
            <a:extLst>
              <a:ext uri="{FF2B5EF4-FFF2-40B4-BE49-F238E27FC236}">
                <a16:creationId xmlns:a16="http://schemas.microsoft.com/office/drawing/2014/main" id="{9477C947-F1F3-C95C-F950-121A9E25DB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01961" y="2330568"/>
            <a:ext cx="5474223" cy="309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05E72F-161A-F9FA-21C6-00A65E2DEF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7051" y="6020261"/>
            <a:ext cx="5697045" cy="590746"/>
          </a:xfrm>
        </p:spPr>
        <p:txBody>
          <a:bodyPr>
            <a:normAutofit/>
          </a:bodyPr>
          <a:lstStyle/>
          <a:p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73B159-222E-D41E-D603-F78820267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to expect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40914F-2DD6-43C3-A5BC-C3CFBE950FA3}"/>
              </a:ext>
            </a:extLst>
          </p:cNvPr>
          <p:cNvSpPr/>
          <p:nvPr/>
        </p:nvSpPr>
        <p:spPr>
          <a:xfrm>
            <a:off x="8601391" y="3829111"/>
            <a:ext cx="1999622" cy="1235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Getting Started workshop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2BB691-0003-F08B-94FD-B1AA8387422E}"/>
              </a:ext>
            </a:extLst>
          </p:cNvPr>
          <p:cNvSpPr/>
          <p:nvPr/>
        </p:nvSpPr>
        <p:spPr>
          <a:xfrm>
            <a:off x="5709139" y="3832801"/>
            <a:ext cx="1999622" cy="1235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Peer Support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4F301E-7D51-42C8-B3BE-8FF0F1FD4D43}"/>
              </a:ext>
            </a:extLst>
          </p:cNvPr>
          <p:cNvSpPr/>
          <p:nvPr/>
        </p:nvSpPr>
        <p:spPr>
          <a:xfrm>
            <a:off x="2816887" y="3829111"/>
            <a:ext cx="1999622" cy="1235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Seed Funding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E878E1-2848-33CC-9175-9782E661B9BC}"/>
              </a:ext>
            </a:extLst>
          </p:cNvPr>
          <p:cNvSpPr/>
          <p:nvPr/>
        </p:nvSpPr>
        <p:spPr>
          <a:xfrm>
            <a:off x="5709139" y="1789253"/>
            <a:ext cx="1999622" cy="1235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Mentoring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8200CF-1390-FAA0-D003-50365A3BC5CE}"/>
              </a:ext>
            </a:extLst>
          </p:cNvPr>
          <p:cNvSpPr/>
          <p:nvPr/>
        </p:nvSpPr>
        <p:spPr>
          <a:xfrm>
            <a:off x="2816887" y="1789252"/>
            <a:ext cx="1999622" cy="1235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Healthcheck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40C594-CD19-0F0B-D38F-AED9B74F2136}"/>
              </a:ext>
            </a:extLst>
          </p:cNvPr>
          <p:cNvSpPr/>
          <p:nvPr/>
        </p:nvSpPr>
        <p:spPr>
          <a:xfrm>
            <a:off x="8611440" y="1789251"/>
            <a:ext cx="1999622" cy="12359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Networking</a:t>
            </a:r>
          </a:p>
        </p:txBody>
      </p:sp>
    </p:spTree>
    <p:extLst>
      <p:ext uri="{BB962C8B-B14F-4D97-AF65-F5344CB8AC3E}">
        <p14:creationId xmlns:p14="http://schemas.microsoft.com/office/powerpoint/2010/main" val="298079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F6E9-C0A5-0BB8-043F-C1DD227DC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CB35FD-52A2-B20B-2F49-3449B8B86C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19855" y="5306828"/>
            <a:ext cx="5697045" cy="590746"/>
          </a:xfrm>
        </p:spPr>
        <p:txBody>
          <a:bodyPr>
            <a:normAutofit fontScale="55000" lnSpcReduction="20000"/>
          </a:bodyPr>
          <a:lstStyle/>
          <a:p>
            <a:r>
              <a:rPr lang="en-GB" sz="3600" dirty="0"/>
              <a:t>Pitch your project for a chance to win</a:t>
            </a:r>
          </a:p>
          <a:p>
            <a:r>
              <a:rPr lang="en-GB" sz="200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B4282E-243D-2017-6B15-E9F3B50C9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SOUP Project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6A17AD-C610-5334-7C19-D2E633E559F9}"/>
              </a:ext>
            </a:extLst>
          </p:cNvPr>
          <p:cNvSpPr/>
          <p:nvPr/>
        </p:nvSpPr>
        <p:spPr>
          <a:xfrm>
            <a:off x="3326899" y="1878565"/>
            <a:ext cx="5076093" cy="302390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 descr="Bowl outline">
            <a:extLst>
              <a:ext uri="{FF2B5EF4-FFF2-40B4-BE49-F238E27FC236}">
                <a16:creationId xmlns:a16="http://schemas.microsoft.com/office/drawing/2014/main" id="{220B0106-45DB-C277-489D-546BE2E18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5876" y="2677941"/>
            <a:ext cx="2038141" cy="2038141"/>
          </a:xfrm>
          <a:prstGeom prst="rect">
            <a:avLst/>
          </a:prstGeom>
        </p:spPr>
      </p:pic>
      <p:pic>
        <p:nvPicPr>
          <p:cNvPr id="7" name="Graphic 6" descr="Thumbs up sign outline">
            <a:extLst>
              <a:ext uri="{FF2B5EF4-FFF2-40B4-BE49-F238E27FC236}">
                <a16:creationId xmlns:a16="http://schemas.microsoft.com/office/drawing/2014/main" id="{CCFFF950-CDA4-642E-3977-63509264D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55266" y="4166370"/>
            <a:ext cx="661634" cy="661634"/>
          </a:xfrm>
          <a:prstGeom prst="rect">
            <a:avLst/>
          </a:prstGeom>
        </p:spPr>
      </p:pic>
      <p:pic>
        <p:nvPicPr>
          <p:cNvPr id="15" name="Graphic 14" descr="Clapping hands outline">
            <a:extLst>
              <a:ext uri="{FF2B5EF4-FFF2-40B4-BE49-F238E27FC236}">
                <a16:creationId xmlns:a16="http://schemas.microsoft.com/office/drawing/2014/main" id="{E2A3ED97-F682-F695-B778-0D8EBCD44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5269" y="4901543"/>
            <a:ext cx="661631" cy="661631"/>
          </a:xfrm>
          <a:prstGeom prst="rect">
            <a:avLst/>
          </a:prstGeom>
        </p:spPr>
      </p:pic>
      <p:pic>
        <p:nvPicPr>
          <p:cNvPr id="17" name="Graphic 16" descr="Heart outline">
            <a:extLst>
              <a:ext uri="{FF2B5EF4-FFF2-40B4-BE49-F238E27FC236}">
                <a16:creationId xmlns:a16="http://schemas.microsoft.com/office/drawing/2014/main" id="{B5EEEE7A-F28D-D366-71BB-C9737840A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55267" y="5640297"/>
            <a:ext cx="661633" cy="6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36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8F9F0"/>
      </a:lt1>
      <a:dk2>
        <a:srgbClr val="0E2841"/>
      </a:dk2>
      <a:lt2>
        <a:srgbClr val="E8E8E8"/>
      </a:lt2>
      <a:accent1>
        <a:srgbClr val="0072CE"/>
      </a:accent1>
      <a:accent2>
        <a:srgbClr val="78BE20"/>
      </a:accent2>
      <a:accent3>
        <a:srgbClr val="F3D03E"/>
      </a:accent3>
      <a:accent4>
        <a:srgbClr val="34107D"/>
      </a:accent4>
      <a:accent5>
        <a:srgbClr val="D3420D"/>
      </a:accent5>
      <a:accent6>
        <a:srgbClr val="E63C76"/>
      </a:accent6>
      <a:hlink>
        <a:srgbClr val="0072CE"/>
      </a:hlink>
      <a:folHlink>
        <a:srgbClr val="0072CE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FY Master Powerpoint Template - DRAFT" id="{77BD9999-0D57-4213-AA3C-A3B033322236}" vid="{7CA2200C-B593-4790-BF2C-7A08ECC79A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847ca6-c2a3-4c09-86fc-a255600b0dc4">
      <Terms xmlns="http://schemas.microsoft.com/office/infopath/2007/PartnerControls"/>
    </lcf76f155ced4ddcb4097134ff3c332f>
    <_Flow_SignoffStatus xmlns="b9847ca6-c2a3-4c09-86fc-a255600b0dc4" xsi:nil="true"/>
    <TaxCatchAll xmlns="4be411ba-58a4-46a5-ba51-61a1536ab0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FA07E3F086F41A6D37CB05AD109CD" ma:contentTypeVersion="16" ma:contentTypeDescription="Create a new document." ma:contentTypeScope="" ma:versionID="085b0d7cdfb073e1cc8e7370981ec660">
  <xsd:schema xmlns:xsd="http://www.w3.org/2001/XMLSchema" xmlns:xs="http://www.w3.org/2001/XMLSchema" xmlns:p="http://schemas.microsoft.com/office/2006/metadata/properties" xmlns:ns2="b9847ca6-c2a3-4c09-86fc-a255600b0dc4" xmlns:ns3="4be411ba-58a4-46a5-ba51-61a1536ab0b4" targetNamespace="http://schemas.microsoft.com/office/2006/metadata/properties" ma:root="true" ma:fieldsID="94c91a3171d26d4bca1f0cd06805a1c0" ns2:_="" ns3:_="">
    <xsd:import namespace="b9847ca6-c2a3-4c09-86fc-a255600b0dc4"/>
    <xsd:import namespace="4be411ba-58a4-46a5-ba51-61a1536ab0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47ca6-c2a3-4c09-86fc-a255600b0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af6278-6d08-4f83-8516-58474de705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e411ba-58a4-46a5-ba51-61a1536ab0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14b3af-a7c6-4763-9d68-c507aefa8aff}" ma:internalName="TaxCatchAll" ma:showField="CatchAllData" ma:web="4be411ba-58a4-46a5-ba51-61a1536ab0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43873B-BBD3-4BA6-9E6B-2E6EDB600E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634D9-0980-469E-800C-2AE827D77FD7}">
  <ds:schemaRefs>
    <ds:schemaRef ds:uri="4be411ba-58a4-46a5-ba51-61a1536ab0b4"/>
    <ds:schemaRef ds:uri="b9847ca6-c2a3-4c09-86fc-a255600b0dc4"/>
    <ds:schemaRef ds:uri="ffbd9ec4-d6b5-4275-a646-9aeb3a02f68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8986CE-5680-4BF2-A43F-9DFDD42B3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847ca6-c2a3-4c09-86fc-a255600b0dc4"/>
    <ds:schemaRef ds:uri="4be411ba-58a4-46a5-ba51-61a1536ab0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NYC Teams Presentation</Template>
  <TotalTime>6167</TotalTime>
  <Words>730</Words>
  <Application>Microsoft Office PowerPoint</Application>
  <PresentationFormat>Widescreen</PresentationFormat>
  <Paragraphs>96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Symbol</vt:lpstr>
      <vt:lpstr>Wingdings</vt:lpstr>
      <vt:lpstr>Office Theme</vt:lpstr>
      <vt:lpstr>Social Enterprise Support </vt:lpstr>
      <vt:lpstr>Welcome and Introductions</vt:lpstr>
      <vt:lpstr>PowerPoint Presentation</vt:lpstr>
      <vt:lpstr>Aims</vt:lpstr>
      <vt:lpstr>What does social enterprise mean to you?</vt:lpstr>
      <vt:lpstr>North Yorkshire and Social Enterprise</vt:lpstr>
      <vt:lpstr>Outcomes</vt:lpstr>
      <vt:lpstr>What to expect</vt:lpstr>
      <vt:lpstr>SOUP Project</vt:lpstr>
      <vt:lpstr>Dates</vt:lpstr>
      <vt:lpstr>Over to you! Soc Ent Support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Rachael Gillbanks</dc:creator>
  <cp:lastModifiedBy>Carole Roberts</cp:lastModifiedBy>
  <cp:revision>2</cp:revision>
  <dcterms:created xsi:type="dcterms:W3CDTF">2024-09-12T13:30:19Z</dcterms:created>
  <dcterms:modified xsi:type="dcterms:W3CDTF">2025-02-25T19:31:52Z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0x0101004DDFA07E3F086F41A6D37CB05AD109CD</vt:lpwstr>
  </property>
  <property fmtid="{D5CDD505-2E9C-101B-9397-08002B2CF9AE}" pid="3" name="MediaServiceImageTags">
    <vt:lpwstr/>
  </property>
</Properties>
</file>