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90" r:id="rId5"/>
    <p:sldId id="268" r:id="rId6"/>
    <p:sldId id="291" r:id="rId7"/>
    <p:sldId id="292" r:id="rId8"/>
    <p:sldId id="293" r:id="rId9"/>
    <p:sldId id="294" r:id="rId10"/>
    <p:sldId id="295" r:id="rId11"/>
    <p:sldId id="296" r:id="rId12"/>
    <p:sldId id="297" r:id="rId13"/>
    <p:sldId id="300" r:id="rId14"/>
    <p:sldId id="301" r:id="rId15"/>
    <p:sldId id="302" r:id="rId16"/>
    <p:sldId id="299" r:id="rId17"/>
    <p:sldId id="298" r:id="rId18"/>
    <p:sldId id="303" r:id="rId19"/>
    <p:sldId id="304" r:id="rId20"/>
    <p:sldId id="306" r:id="rId21"/>
    <p:sldId id="307" r:id="rId22"/>
    <p:sldId id="309" r:id="rId23"/>
    <p:sldId id="305" r:id="rId24"/>
    <p:sldId id="310" r:id="rId25"/>
    <p:sldId id="289" r:id="rId26"/>
    <p:sldId id="3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6CE9E5-2C46-10A8-7FED-E9489C82712C}" name="Rachael Gillbanks" initials="RG" userId="S::Rachael.Gillbanks@communityfirstyorkshire.org.uk::fbf63118-6384-4372-bbfa-e45a86c7a9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9F0"/>
    <a:srgbClr val="151515"/>
    <a:srgbClr val="FBFDFE"/>
    <a:srgbClr val="FFFFFF"/>
    <a:srgbClr val="F8FBFD"/>
    <a:srgbClr val="F8FBF8"/>
    <a:srgbClr val="F3F5F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2C932-979C-471F-8C80-D2C247857EF2}" v="1" dt="2025-02-10T11:13:49.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A7A87B-787E-95DC-F4B6-7A05545108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5CB8B2A-B48C-27F6-8517-E8A0CD98C0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A64265-9EC4-4409-96B9-3A261F429856}" type="datetimeFigureOut">
              <a:rPr lang="en-GB" smtClean="0"/>
              <a:t>10/02/2025</a:t>
            </a:fld>
            <a:endParaRPr lang="en-GB"/>
          </a:p>
        </p:txBody>
      </p:sp>
      <p:sp>
        <p:nvSpPr>
          <p:cNvPr id="4" name="Footer Placeholder 3">
            <a:extLst>
              <a:ext uri="{FF2B5EF4-FFF2-40B4-BE49-F238E27FC236}">
                <a16:creationId xmlns:a16="http://schemas.microsoft.com/office/drawing/2014/main" id="{1AD3A760-3D3B-2696-0C91-59A3FD3A9A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8F31576-62DC-639F-D34D-D3C375CE5C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48E843-ADF1-4045-9DF4-9E0E3ADE4B46}" type="slidenum">
              <a:rPr lang="en-GB" smtClean="0"/>
              <a:t>‹#›</a:t>
            </a:fld>
            <a:endParaRPr lang="en-GB"/>
          </a:p>
        </p:txBody>
      </p:sp>
    </p:spTree>
    <p:extLst>
      <p:ext uri="{BB962C8B-B14F-4D97-AF65-F5344CB8AC3E}">
        <p14:creationId xmlns:p14="http://schemas.microsoft.com/office/powerpoint/2010/main" val="52318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67E84-5FA0-45F3-B3B8-BCB828DDC4BC}"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F88-308E-4835-9785-C870FA7F903D}" type="slidenum">
              <a:rPr lang="en-GB" smtClean="0"/>
              <a:t>‹#›</a:t>
            </a:fld>
            <a:endParaRPr lang="en-GB"/>
          </a:p>
        </p:txBody>
      </p:sp>
    </p:spTree>
    <p:extLst>
      <p:ext uri="{BB962C8B-B14F-4D97-AF65-F5344CB8AC3E}">
        <p14:creationId xmlns:p14="http://schemas.microsoft.com/office/powerpoint/2010/main" val="197723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will be recording the meeting</a:t>
            </a:r>
          </a:p>
          <a:p>
            <a:r>
              <a:rPr lang="en-GB"/>
              <a:t>Make yourself comfortable, anything you need, we will keep to time, take a break if you need. Open space to chat, contribute, network. Will send follow up notes et</a:t>
            </a:r>
          </a:p>
        </p:txBody>
      </p:sp>
      <p:sp>
        <p:nvSpPr>
          <p:cNvPr id="4" name="Slide Number Placeholder 3"/>
          <p:cNvSpPr>
            <a:spLocks noGrp="1"/>
          </p:cNvSpPr>
          <p:nvPr>
            <p:ph type="sldNum" sz="quarter" idx="5"/>
          </p:nvPr>
        </p:nvSpPr>
        <p:spPr/>
        <p:txBody>
          <a:bodyPr/>
          <a:lstStyle/>
          <a:p>
            <a:fld id="{D747CF88-308E-4835-9785-C870FA7F903D}" type="slidenum">
              <a:rPr lang="en-GB" smtClean="0"/>
              <a:t>2</a:t>
            </a:fld>
            <a:endParaRPr lang="en-GB"/>
          </a:p>
        </p:txBody>
      </p:sp>
    </p:spTree>
    <p:extLst>
      <p:ext uri="{BB962C8B-B14F-4D97-AF65-F5344CB8AC3E}">
        <p14:creationId xmlns:p14="http://schemas.microsoft.com/office/powerpoint/2010/main" val="168822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ventures take many forms. They may be a charity, a social business or a community group. The common feature is that their main objective is to tackle an issue of social importance rather than to generate profits for an owner or shareholders.</a:t>
            </a:r>
            <a:endParaRPr lang="en-GB" dirty="0"/>
          </a:p>
        </p:txBody>
      </p:sp>
      <p:sp>
        <p:nvSpPr>
          <p:cNvPr id="4" name="Slide Number Placeholder 3"/>
          <p:cNvSpPr>
            <a:spLocks noGrp="1"/>
          </p:cNvSpPr>
          <p:nvPr>
            <p:ph type="sldNum" sz="quarter" idx="5"/>
          </p:nvPr>
        </p:nvSpPr>
        <p:spPr/>
        <p:txBody>
          <a:bodyPr/>
          <a:lstStyle/>
          <a:p>
            <a:fld id="{D747CF88-308E-4835-9785-C870FA7F903D}" type="slidenum">
              <a:rPr lang="en-GB" smtClean="0"/>
              <a:t>3</a:t>
            </a:fld>
            <a:endParaRPr lang="en-GB"/>
          </a:p>
        </p:txBody>
      </p:sp>
    </p:spTree>
    <p:extLst>
      <p:ext uri="{BB962C8B-B14F-4D97-AF65-F5344CB8AC3E}">
        <p14:creationId xmlns:p14="http://schemas.microsoft.com/office/powerpoint/2010/main" val="143632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 5 mins to chat about who your customers might be and what model you are considering?</a:t>
            </a:r>
            <a:endParaRPr lang="en-GB" dirty="0"/>
          </a:p>
        </p:txBody>
      </p:sp>
      <p:sp>
        <p:nvSpPr>
          <p:cNvPr id="4" name="Slide Number Placeholder 3"/>
          <p:cNvSpPr>
            <a:spLocks noGrp="1"/>
          </p:cNvSpPr>
          <p:nvPr>
            <p:ph type="sldNum" sz="quarter" idx="5"/>
          </p:nvPr>
        </p:nvSpPr>
        <p:spPr/>
        <p:txBody>
          <a:bodyPr/>
          <a:lstStyle/>
          <a:p>
            <a:fld id="{D747CF88-308E-4835-9785-C870FA7F903D}" type="slidenum">
              <a:rPr lang="en-GB" smtClean="0"/>
              <a:t>4</a:t>
            </a:fld>
            <a:endParaRPr lang="en-GB"/>
          </a:p>
        </p:txBody>
      </p:sp>
    </p:spTree>
    <p:extLst>
      <p:ext uri="{BB962C8B-B14F-4D97-AF65-F5344CB8AC3E}">
        <p14:creationId xmlns:p14="http://schemas.microsoft.com/office/powerpoint/2010/main" val="979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CECF-229B-A87D-A0FD-820643CAA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022DA-B395-7E64-9470-EA2DC4143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7A2F6-C7CA-4E7F-35EE-F35F96871840}"/>
              </a:ext>
            </a:extLst>
          </p:cNvPr>
          <p:cNvSpPr>
            <a:spLocks noGrp="1"/>
          </p:cNvSpPr>
          <p:nvPr>
            <p:ph type="body" idx="1"/>
          </p:nvPr>
        </p:nvSpPr>
        <p:spPr/>
        <p:txBody>
          <a:bodyPr/>
          <a:lstStyle/>
          <a:p>
            <a:r>
              <a:rPr lang="en-US" dirty="0"/>
              <a:t>Social ventures take many forms. They may be a charity, a social business or a community group. The common feature is that their main objective is to tackle an issue of social importance rather than to generate profits for an owner or shareholders.</a:t>
            </a:r>
            <a:endParaRPr lang="en-GB" dirty="0"/>
          </a:p>
        </p:txBody>
      </p:sp>
      <p:sp>
        <p:nvSpPr>
          <p:cNvPr id="4" name="Slide Number Placeholder 3">
            <a:extLst>
              <a:ext uri="{FF2B5EF4-FFF2-40B4-BE49-F238E27FC236}">
                <a16:creationId xmlns:a16="http://schemas.microsoft.com/office/drawing/2014/main" id="{66EF44D1-6A2C-DA4F-0301-E1826D077115}"/>
              </a:ext>
            </a:extLst>
          </p:cNvPr>
          <p:cNvSpPr>
            <a:spLocks noGrp="1"/>
          </p:cNvSpPr>
          <p:nvPr>
            <p:ph type="sldNum" sz="quarter" idx="5"/>
          </p:nvPr>
        </p:nvSpPr>
        <p:spPr/>
        <p:txBody>
          <a:bodyPr/>
          <a:lstStyle/>
          <a:p>
            <a:fld id="{D747CF88-308E-4835-9785-C870FA7F903D}" type="slidenum">
              <a:rPr lang="en-GB" smtClean="0"/>
              <a:t>17</a:t>
            </a:fld>
            <a:endParaRPr lang="en-GB"/>
          </a:p>
        </p:txBody>
      </p:sp>
    </p:spTree>
    <p:extLst>
      <p:ext uri="{BB962C8B-B14F-4D97-AF65-F5344CB8AC3E}">
        <p14:creationId xmlns:p14="http://schemas.microsoft.com/office/powerpoint/2010/main" val="1403646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https://forms.gle/jmTCRdr79QhnK4cb7</a:t>
            </a:r>
          </a:p>
          <a:p>
            <a:endParaRPr lang="en-GB"/>
          </a:p>
          <a:p>
            <a:r>
              <a:rPr lang="en-GB"/>
              <a:t>Link in the chat to what you can access and we will email out</a:t>
            </a:r>
          </a:p>
          <a:p>
            <a:r>
              <a:rPr lang="en-GB"/>
              <a:t>We hope that has given you a flavour of our work and a clear picture of how and why we do what we do.</a:t>
            </a:r>
          </a:p>
          <a:p>
            <a:r>
              <a:rPr lang="en-GB"/>
              <a:t>We are open to questions!</a:t>
            </a:r>
          </a:p>
        </p:txBody>
      </p:sp>
      <p:sp>
        <p:nvSpPr>
          <p:cNvPr id="4" name="Slide Number Placeholder 3"/>
          <p:cNvSpPr>
            <a:spLocks noGrp="1"/>
          </p:cNvSpPr>
          <p:nvPr>
            <p:ph type="sldNum" sz="quarter" idx="5"/>
          </p:nvPr>
        </p:nvSpPr>
        <p:spPr/>
        <p:txBody>
          <a:bodyPr/>
          <a:lstStyle/>
          <a:p>
            <a:fld id="{D747CF88-308E-4835-9785-C870FA7F903D}" type="slidenum">
              <a:rPr lang="en-GB" smtClean="0"/>
              <a:t>22</a:t>
            </a:fld>
            <a:endParaRPr lang="en-GB"/>
          </a:p>
        </p:txBody>
      </p:sp>
    </p:spTree>
    <p:extLst>
      <p:ext uri="{BB962C8B-B14F-4D97-AF65-F5344CB8AC3E}">
        <p14:creationId xmlns:p14="http://schemas.microsoft.com/office/powerpoint/2010/main" val="251107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4" name="Background Picture">
            <a:extLst>
              <a:ext uri="{FF2B5EF4-FFF2-40B4-BE49-F238E27FC236}">
                <a16:creationId xmlns:a16="http://schemas.microsoft.com/office/drawing/2014/main" id="{C3C06CB3-9B5E-3F47-B4F9-CF2D8C01EEA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5276" t="16460" r="5530" b="228"/>
          <a:stretch/>
        </p:blipFill>
        <p:spPr>
          <a:xfrm>
            <a:off x="0" y="-18768"/>
            <a:ext cx="8925783" cy="6858000"/>
          </a:xfrm>
          <a:prstGeom prst="rect">
            <a:avLst/>
          </a:prstGeom>
        </p:spPr>
      </p:pic>
      <p:pic>
        <p:nvPicPr>
          <p:cNvPr id="6" name="Background curve" descr="A screenshot of a video game&#10;&#10;Description automatically generated">
            <a:extLst>
              <a:ext uri="{FF2B5EF4-FFF2-40B4-BE49-F238E27FC236}">
                <a16:creationId xmlns:a16="http://schemas.microsoft.com/office/drawing/2014/main" id="{017C599B-86B2-61E1-EC37-84AF0DACE00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AC0C691-CA7D-5DFA-5807-5D2EB1D4C77C}"/>
              </a:ext>
            </a:extLst>
          </p:cNvPr>
          <p:cNvSpPr>
            <a:spLocks noGrp="1"/>
          </p:cNvSpPr>
          <p:nvPr>
            <p:ph type="subTitle" idx="1" hasCustomPrompt="1"/>
          </p:nvPr>
        </p:nvSpPr>
        <p:spPr>
          <a:xfrm>
            <a:off x="6983240" y="3568075"/>
            <a:ext cx="4976813" cy="467897"/>
          </a:xfrm>
        </p:spPr>
        <p:txBody>
          <a:bodyPr>
            <a:no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sp>
        <p:nvSpPr>
          <p:cNvPr id="2" name="Title 1">
            <a:extLst>
              <a:ext uri="{FF2B5EF4-FFF2-40B4-BE49-F238E27FC236}">
                <a16:creationId xmlns:a16="http://schemas.microsoft.com/office/drawing/2014/main" id="{08DBAEB1-E1A1-435E-9A95-1DA2F63EB363}"/>
              </a:ext>
            </a:extLst>
          </p:cNvPr>
          <p:cNvSpPr>
            <a:spLocks noGrp="1"/>
          </p:cNvSpPr>
          <p:nvPr>
            <p:ph type="ctrTitle" hasCustomPrompt="1"/>
          </p:nvPr>
        </p:nvSpPr>
        <p:spPr>
          <a:xfrm>
            <a:off x="6983240" y="2046198"/>
            <a:ext cx="5725831" cy="1276779"/>
          </a:xfrm>
          <a:noFill/>
        </p:spPr>
        <p:txBody>
          <a:bodyPr anchor="b">
            <a:noAutofit/>
          </a:bodyPr>
          <a:lstStyle>
            <a:lvl1pPr algn="l">
              <a:defRPr sz="2800">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1654203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ver Page">
    <p:bg>
      <p:bgPr>
        <a:solidFill>
          <a:schemeClr val="bg1"/>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53BD42F5-1D63-5059-0BB8-D376D5D39297}"/>
              </a:ext>
            </a:extLst>
          </p:cNvPr>
          <p:cNvSpPr>
            <a:spLocks noGrp="1"/>
          </p:cNvSpPr>
          <p:nvPr>
            <p:ph type="pic" sz="quarter" idx="10"/>
          </p:nvPr>
        </p:nvSpPr>
        <p:spPr>
          <a:xfrm>
            <a:off x="-85725" y="0"/>
            <a:ext cx="9529763" cy="6769100"/>
          </a:xfrm>
        </p:spPr>
        <p:txBody>
          <a:bodyPr/>
          <a:lstStyle/>
          <a:p>
            <a:r>
              <a:rPr lang="en-US"/>
              <a:t>Click icon to add picture</a:t>
            </a:r>
            <a:endParaRPr lang="en-GB"/>
          </a:p>
        </p:txBody>
      </p:sp>
      <p:sp>
        <p:nvSpPr>
          <p:cNvPr id="3" name="Subtitle 2">
            <a:extLst>
              <a:ext uri="{FF2B5EF4-FFF2-40B4-BE49-F238E27FC236}">
                <a16:creationId xmlns:a16="http://schemas.microsoft.com/office/drawing/2014/main" id="{BAC0C691-CA7D-5DFA-5807-5D2EB1D4C77C}"/>
              </a:ext>
            </a:extLst>
          </p:cNvPr>
          <p:cNvSpPr>
            <a:spLocks noGrp="1"/>
          </p:cNvSpPr>
          <p:nvPr>
            <p:ph type="subTitle" idx="1"/>
          </p:nvPr>
        </p:nvSpPr>
        <p:spPr>
          <a:xfrm>
            <a:off x="6983240" y="3568075"/>
            <a:ext cx="4976813" cy="467897"/>
          </a:xfrm>
        </p:spPr>
        <p:txBody>
          <a:bodyPr>
            <a:no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08DBAEB1-E1A1-435E-9A95-1DA2F63EB363}"/>
              </a:ext>
            </a:extLst>
          </p:cNvPr>
          <p:cNvSpPr>
            <a:spLocks noGrp="1"/>
          </p:cNvSpPr>
          <p:nvPr>
            <p:ph type="ctrTitle"/>
          </p:nvPr>
        </p:nvSpPr>
        <p:spPr>
          <a:xfrm>
            <a:off x="6983240" y="2046198"/>
            <a:ext cx="5725831" cy="1276779"/>
          </a:xfrm>
          <a:noFill/>
        </p:spPr>
        <p:txBody>
          <a:bodyPr anchor="b">
            <a:noAutofit/>
          </a:bodyPr>
          <a:lstStyle>
            <a:lvl1pPr algn="l">
              <a:defRPr sz="4400">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7521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content block layout">
    <p:spTree>
      <p:nvGrpSpPr>
        <p:cNvPr id="1" name=""/>
        <p:cNvGrpSpPr/>
        <p:nvPr/>
      </p:nvGrpSpPr>
      <p:grpSpPr>
        <a:xfrm>
          <a:off x="0" y="0"/>
          <a:ext cx="0" cy="0"/>
          <a:chOff x="0" y="0"/>
          <a:chExt cx="0" cy="0"/>
        </a:xfrm>
      </p:grpSpPr>
      <p:pic>
        <p:nvPicPr>
          <p:cNvPr id="5" name="Background" descr="A white background with blue and yellow squares&#10;&#10;Description automatically generated">
            <a:extLst>
              <a:ext uri="{FF2B5EF4-FFF2-40B4-BE49-F238E27FC236}">
                <a16:creationId xmlns:a16="http://schemas.microsoft.com/office/drawing/2014/main" id="{940E0C3D-6571-24BD-F14C-32D213E00CC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Content Placeholder 23">
            <a:extLst>
              <a:ext uri="{FF2B5EF4-FFF2-40B4-BE49-F238E27FC236}">
                <a16:creationId xmlns:a16="http://schemas.microsoft.com/office/drawing/2014/main" id="{2858D17C-705A-188A-4EF6-AB36BECC63F6}"/>
              </a:ext>
            </a:extLst>
          </p:cNvPr>
          <p:cNvSpPr>
            <a:spLocks noGrp="1"/>
          </p:cNvSpPr>
          <p:nvPr>
            <p:ph sz="quarter" idx="11" hasCustomPrompt="1"/>
          </p:nvPr>
        </p:nvSpPr>
        <p:spPr>
          <a:xfrm>
            <a:off x="612238" y="2257424"/>
            <a:ext cx="11039435" cy="3975821"/>
          </a:xfrm>
        </p:spPr>
        <p:txBody>
          <a:bodyPr>
            <a:normAutofit/>
          </a:bodyPr>
          <a:lstStyle>
            <a:lvl1pPr marL="0" indent="0">
              <a:buNone/>
              <a:defRPr sz="2000"/>
            </a:lvl1pPr>
          </a:lstStyle>
          <a:p>
            <a:pPr lvl="0"/>
            <a:r>
              <a:rPr lang="en-US"/>
              <a:t>Click to insert content</a:t>
            </a:r>
            <a:endParaRPr lang="en-GB"/>
          </a:p>
        </p:txBody>
      </p:sp>
      <p:sp>
        <p:nvSpPr>
          <p:cNvPr id="9" name="Text Placeholder 8">
            <a:extLst>
              <a:ext uri="{FF2B5EF4-FFF2-40B4-BE49-F238E27FC236}">
                <a16:creationId xmlns:a16="http://schemas.microsoft.com/office/drawing/2014/main" id="{A236AF76-3AAA-3BA1-0F69-84DBC4FE053C}"/>
              </a:ext>
            </a:extLst>
          </p:cNvPr>
          <p:cNvSpPr>
            <a:spLocks noGrp="1"/>
          </p:cNvSpPr>
          <p:nvPr>
            <p:ph type="body" sz="quarter" idx="12" hasCustomPrompt="1"/>
          </p:nvPr>
        </p:nvSpPr>
        <p:spPr>
          <a:xfrm>
            <a:off x="612238" y="1331605"/>
            <a:ext cx="8059738" cy="493351"/>
          </a:xfrm>
        </p:spPr>
        <p:txBody>
          <a:bodyPr>
            <a:normAutofit/>
          </a:bodyPr>
          <a:lstStyle>
            <a:lvl1pPr marL="0" indent="0">
              <a:buNone/>
              <a:defRPr sz="2000" b="1">
                <a:solidFill>
                  <a:schemeClr val="accent2"/>
                </a:solidFill>
              </a:defRPr>
            </a:lvl1pPr>
          </a:lstStyle>
          <a:p>
            <a:pPr lvl="0"/>
            <a:r>
              <a:rPr lang="en-US"/>
              <a:t>Click to add a sub heading</a:t>
            </a:r>
            <a:endParaRPr lang="en-GB"/>
          </a:p>
        </p:txBody>
      </p:sp>
      <p:sp>
        <p:nvSpPr>
          <p:cNvPr id="2" name="Title 3">
            <a:extLst>
              <a:ext uri="{FF2B5EF4-FFF2-40B4-BE49-F238E27FC236}">
                <a16:creationId xmlns:a16="http://schemas.microsoft.com/office/drawing/2014/main" id="{DA20E90A-CF07-88AE-BE09-0CE6E299A872}"/>
              </a:ext>
            </a:extLst>
          </p:cNvPr>
          <p:cNvSpPr>
            <a:spLocks noGrp="1"/>
          </p:cNvSpPr>
          <p:nvPr>
            <p:ph type="title" hasCustomPrompt="1"/>
          </p:nvPr>
        </p:nvSpPr>
        <p:spPr>
          <a:xfrm>
            <a:off x="612237" y="624755"/>
            <a:ext cx="8059737" cy="580691"/>
          </a:xfrm>
        </p:spPr>
        <p:txBody>
          <a:bodyPr/>
          <a:lstStyle>
            <a:lvl1pPr>
              <a:defRPr>
                <a:solidFill>
                  <a:schemeClr val="accent1"/>
                </a:solidFill>
              </a:defRPr>
            </a:lvl1pPr>
          </a:lstStyle>
          <a:p>
            <a:r>
              <a:rPr lang="en-US"/>
              <a:t>Click to insert header</a:t>
            </a:r>
            <a:endParaRPr lang="en-GB"/>
          </a:p>
        </p:txBody>
      </p:sp>
    </p:spTree>
    <p:extLst>
      <p:ext uri="{BB962C8B-B14F-4D97-AF65-F5344CB8AC3E}">
        <p14:creationId xmlns:p14="http://schemas.microsoft.com/office/powerpoint/2010/main" val="2249951443"/>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with picture">
    <p:bg>
      <p:bgPr>
        <a:solidFill>
          <a:srgbClr val="F8F9F0"/>
        </a:solidFill>
        <a:effectLst/>
      </p:bgPr>
    </p:bg>
    <p:spTree>
      <p:nvGrpSpPr>
        <p:cNvPr id="1" name=""/>
        <p:cNvGrpSpPr/>
        <p:nvPr/>
      </p:nvGrpSpPr>
      <p:grpSpPr>
        <a:xfrm>
          <a:off x="0" y="0"/>
          <a:ext cx="0" cy="0"/>
          <a:chOff x="0" y="0"/>
          <a:chExt cx="0" cy="0"/>
        </a:xfrm>
      </p:grpSpPr>
      <p:pic>
        <p:nvPicPr>
          <p:cNvPr id="11" name="Background picture" descr="A aerial view of a row of houses&#10;&#10;Description automatically generated">
            <a:extLst>
              <a:ext uri="{FF2B5EF4-FFF2-40B4-BE49-F238E27FC236}">
                <a16:creationId xmlns:a16="http://schemas.microsoft.com/office/drawing/2014/main" id="{42D1A2E4-95AA-8323-B449-9FDE75DBEE2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0168156" cy="6771992"/>
          </a:xfrm>
          <a:prstGeom prst="rect">
            <a:avLst/>
          </a:prstGeom>
        </p:spPr>
      </p:pic>
      <p:pic>
        <p:nvPicPr>
          <p:cNvPr id="7" name="Background graphic" descr="A screenshot of a video game&#10;&#10;Description automatically generated">
            <a:extLst>
              <a:ext uri="{FF2B5EF4-FFF2-40B4-BE49-F238E27FC236}">
                <a16:creationId xmlns:a16="http://schemas.microsoft.com/office/drawing/2014/main" id="{3091BD36-5474-5E1C-D1AC-98C96AE4BE4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Picture Placeholder 18">
            <a:extLst>
              <a:ext uri="{FF2B5EF4-FFF2-40B4-BE49-F238E27FC236}">
                <a16:creationId xmlns:a16="http://schemas.microsoft.com/office/drawing/2014/main" id="{012C7C8E-1B5C-7AD2-E38B-1BBF6D4AA530}"/>
              </a:ext>
            </a:extLst>
          </p:cNvPr>
          <p:cNvSpPr>
            <a:spLocks noGrp="1"/>
          </p:cNvSpPr>
          <p:nvPr>
            <p:ph type="pic" sz="quarter" idx="11"/>
          </p:nvPr>
        </p:nvSpPr>
        <p:spPr>
          <a:xfrm>
            <a:off x="7023800" y="3856138"/>
            <a:ext cx="3623244" cy="2047921"/>
          </a:xfrm>
        </p:spPr>
        <p:txBody>
          <a:bodyPr/>
          <a:lstStyle>
            <a:lvl1pPr marL="0" indent="0">
              <a:buNone/>
              <a:defRPr/>
            </a:lvl1pPr>
          </a:lstStyle>
          <a:p>
            <a:r>
              <a:rPr lang="en-US"/>
              <a:t>Click icon to add picture</a:t>
            </a:r>
            <a:endParaRPr lang="en-GB"/>
          </a:p>
        </p:txBody>
      </p:sp>
      <p:sp>
        <p:nvSpPr>
          <p:cNvPr id="4" name="Text Placeholder 4">
            <a:extLst>
              <a:ext uri="{FF2B5EF4-FFF2-40B4-BE49-F238E27FC236}">
                <a16:creationId xmlns:a16="http://schemas.microsoft.com/office/drawing/2014/main" id="{39AB8E9A-32DC-6941-4128-C04EF7CBE052}"/>
              </a:ext>
            </a:extLst>
          </p:cNvPr>
          <p:cNvSpPr>
            <a:spLocks noGrp="1"/>
          </p:cNvSpPr>
          <p:nvPr>
            <p:ph type="body" sz="quarter" idx="4294967295" hasCustomPrompt="1"/>
          </p:nvPr>
        </p:nvSpPr>
        <p:spPr>
          <a:xfrm>
            <a:off x="7023800" y="2484915"/>
            <a:ext cx="4268844" cy="453734"/>
          </a:xfrm>
        </p:spPr>
        <p:txBody>
          <a:bodyPr>
            <a:normAutofit lnSpcReduction="10000"/>
          </a:bodyPr>
          <a:lstStyle>
            <a:lvl1pPr marL="0" indent="0">
              <a:buNone/>
              <a:defRPr b="1">
                <a:solidFill>
                  <a:schemeClr val="accent2"/>
                </a:solidFill>
              </a:defRPr>
            </a:lvl1pPr>
          </a:lstStyle>
          <a:p>
            <a:pPr lvl="0"/>
            <a:r>
              <a:rPr lang="en-US"/>
              <a:t>Click to add sub heading</a:t>
            </a:r>
          </a:p>
        </p:txBody>
      </p:sp>
      <p:sp>
        <p:nvSpPr>
          <p:cNvPr id="3" name="Title 3">
            <a:extLst>
              <a:ext uri="{FF2B5EF4-FFF2-40B4-BE49-F238E27FC236}">
                <a16:creationId xmlns:a16="http://schemas.microsoft.com/office/drawing/2014/main" id="{DD30717C-08B5-E0E6-377F-8FA42AAB9301}"/>
              </a:ext>
            </a:extLst>
          </p:cNvPr>
          <p:cNvSpPr>
            <a:spLocks noGrp="1"/>
          </p:cNvSpPr>
          <p:nvPr>
            <p:ph type="title" hasCustomPrompt="1"/>
          </p:nvPr>
        </p:nvSpPr>
        <p:spPr>
          <a:xfrm>
            <a:off x="7023800" y="1894203"/>
            <a:ext cx="4268844" cy="580691"/>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196603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lock and picture">
    <p:spTree>
      <p:nvGrpSpPr>
        <p:cNvPr id="1" name=""/>
        <p:cNvGrpSpPr/>
        <p:nvPr/>
      </p:nvGrpSpPr>
      <p:grpSpPr>
        <a:xfrm>
          <a:off x="0" y="0"/>
          <a:ext cx="0" cy="0"/>
          <a:chOff x="0" y="0"/>
          <a:chExt cx="0" cy="0"/>
        </a:xfrm>
      </p:grpSpPr>
      <p:pic>
        <p:nvPicPr>
          <p:cNvPr id="12" name="Edge Picture">
            <a:extLst>
              <a:ext uri="{FF2B5EF4-FFF2-40B4-BE49-F238E27FC236}">
                <a16:creationId xmlns:a16="http://schemas.microsoft.com/office/drawing/2014/main" id="{4FF434DA-5FE0-2861-FCE4-C38101EFDE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15713" r="15713" b="385"/>
          <a:stretch/>
        </p:blipFill>
        <p:spPr>
          <a:xfrm flipH="1">
            <a:off x="0" y="0"/>
            <a:ext cx="4585063" cy="6858000"/>
          </a:xfrm>
          <a:prstGeom prst="rect">
            <a:avLst/>
          </a:prstGeom>
        </p:spPr>
      </p:pic>
      <p:pic>
        <p:nvPicPr>
          <p:cNvPr id="8" name="Background graphic" descr="A white screen with blue and white flowers&#10;&#10;Description automatically generated">
            <a:extLst>
              <a:ext uri="{FF2B5EF4-FFF2-40B4-BE49-F238E27FC236}">
                <a16:creationId xmlns:a16="http://schemas.microsoft.com/office/drawing/2014/main" id="{7D6A39DD-D80E-60BF-E030-24900FBA72D4}"/>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F9B4497C-0A41-F641-A1F4-AF20A4C47472}"/>
              </a:ext>
            </a:extLst>
          </p:cNvPr>
          <p:cNvSpPr>
            <a:spLocks noGrp="1"/>
          </p:cNvSpPr>
          <p:nvPr>
            <p:ph type="pic" sz="quarter" idx="12"/>
          </p:nvPr>
        </p:nvSpPr>
        <p:spPr>
          <a:xfrm>
            <a:off x="8057696" y="2011676"/>
            <a:ext cx="3265488" cy="2649776"/>
          </a:xfrm>
        </p:spPr>
        <p:txBody>
          <a:bodyPr/>
          <a:lstStyle/>
          <a:p>
            <a:endParaRPr lang="en-GB"/>
          </a:p>
        </p:txBody>
      </p:sp>
      <p:sp>
        <p:nvSpPr>
          <p:cNvPr id="7" name="Content Placeholder 6">
            <a:extLst>
              <a:ext uri="{FF2B5EF4-FFF2-40B4-BE49-F238E27FC236}">
                <a16:creationId xmlns:a16="http://schemas.microsoft.com/office/drawing/2014/main" id="{03CF7137-93F7-53CA-28C7-4A950A9F9510}"/>
              </a:ext>
            </a:extLst>
          </p:cNvPr>
          <p:cNvSpPr>
            <a:spLocks noGrp="1"/>
          </p:cNvSpPr>
          <p:nvPr>
            <p:ph sz="quarter" idx="13" hasCustomPrompt="1"/>
          </p:nvPr>
        </p:nvSpPr>
        <p:spPr>
          <a:xfrm>
            <a:off x="2881313" y="2011676"/>
            <a:ext cx="4683125" cy="4190341"/>
          </a:xfrm>
        </p:spPr>
        <p:txBody>
          <a:bodyPr/>
          <a:lstStyle>
            <a:lvl1pPr marL="0" indent="0">
              <a:buNone/>
              <a:defRPr/>
            </a:lvl1pPr>
          </a:lstStyle>
          <a:p>
            <a:pPr lvl="0"/>
            <a:r>
              <a:rPr lang="en-US"/>
              <a:t>Click to add content</a:t>
            </a:r>
            <a:endParaRPr lang="en-GB"/>
          </a:p>
        </p:txBody>
      </p:sp>
      <p:sp>
        <p:nvSpPr>
          <p:cNvPr id="9" name="Text Placeholder 8">
            <a:extLst>
              <a:ext uri="{FF2B5EF4-FFF2-40B4-BE49-F238E27FC236}">
                <a16:creationId xmlns:a16="http://schemas.microsoft.com/office/drawing/2014/main" id="{E702C25A-A4E7-C16A-B36B-BD2128A0AB16}"/>
              </a:ext>
            </a:extLst>
          </p:cNvPr>
          <p:cNvSpPr>
            <a:spLocks noGrp="1"/>
          </p:cNvSpPr>
          <p:nvPr>
            <p:ph type="body" sz="quarter" idx="14" hasCustomPrompt="1"/>
          </p:nvPr>
        </p:nvSpPr>
        <p:spPr>
          <a:xfrm>
            <a:off x="2881313" y="1212850"/>
            <a:ext cx="8442325" cy="606425"/>
          </a:xfrm>
        </p:spPr>
        <p:txBody>
          <a:bodyPr>
            <a:normAutofit/>
          </a:bodyPr>
          <a:lstStyle>
            <a:lvl1pPr marL="0" indent="0">
              <a:buNone/>
              <a:defRPr sz="2800" b="1">
                <a:solidFill>
                  <a:schemeClr val="accent1"/>
                </a:solidFill>
              </a:defRPr>
            </a:lvl1pPr>
          </a:lstStyle>
          <a:p>
            <a:pPr lvl="0"/>
            <a:r>
              <a:rPr lang="en-US"/>
              <a:t>Click to add heading</a:t>
            </a:r>
            <a:endParaRPr lang="en-GB"/>
          </a:p>
        </p:txBody>
      </p:sp>
    </p:spTree>
    <p:extLst>
      <p:ext uri="{BB962C8B-B14F-4D97-AF65-F5344CB8AC3E}">
        <p14:creationId xmlns:p14="http://schemas.microsoft.com/office/powerpoint/2010/main" val="250025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pic>
        <p:nvPicPr>
          <p:cNvPr id="8" name="Background Picture">
            <a:extLst>
              <a:ext uri="{FF2B5EF4-FFF2-40B4-BE49-F238E27FC236}">
                <a16:creationId xmlns:a16="http://schemas.microsoft.com/office/drawing/2014/main" id="{9D5A3FF8-6140-C6F4-F0E5-EA24AF84506E}"/>
              </a:ext>
            </a:extLst>
          </p:cNvPr>
          <p:cNvPicPr>
            <a:picLocks noChangeAspect="1"/>
          </p:cNvPicPr>
          <p:nvPr userDrawn="1"/>
        </p:nvPicPr>
        <p:blipFill>
          <a:blip r:embed="rId2">
            <a:extLst>
              <a:ext uri="{28A0092B-C50C-407E-A947-70E740481C1C}">
                <a14:useLocalDpi xmlns:a14="http://schemas.microsoft.com/office/drawing/2010/main" val="0"/>
              </a:ext>
            </a:extLst>
          </a:blip>
          <a:srcRect l="-14199" t="1980" r="14199" b="18918"/>
          <a:stretch/>
        </p:blipFill>
        <p:spPr>
          <a:xfrm flipH="1">
            <a:off x="0" y="0"/>
            <a:ext cx="2732049" cy="6858000"/>
          </a:xfrm>
          <a:prstGeom prst="rect">
            <a:avLst/>
          </a:prstGeom>
        </p:spPr>
      </p:pic>
      <p:pic>
        <p:nvPicPr>
          <p:cNvPr id="7" name="Background graphic" descr="A white screen with blue and white flowers&#10;&#10;Description automatically generated">
            <a:extLst>
              <a:ext uri="{FF2B5EF4-FFF2-40B4-BE49-F238E27FC236}">
                <a16:creationId xmlns:a16="http://schemas.microsoft.com/office/drawing/2014/main" id="{2AD6BEA5-3F2C-6FD8-D148-613AA2F54A9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Content Placeholder 18">
            <a:extLst>
              <a:ext uri="{FF2B5EF4-FFF2-40B4-BE49-F238E27FC236}">
                <a16:creationId xmlns:a16="http://schemas.microsoft.com/office/drawing/2014/main" id="{9A430B95-0E57-526E-BE56-B3D186CC46D9}"/>
              </a:ext>
            </a:extLst>
          </p:cNvPr>
          <p:cNvSpPr>
            <a:spLocks noGrp="1"/>
          </p:cNvSpPr>
          <p:nvPr>
            <p:ph sz="quarter" idx="11" hasCustomPrompt="1"/>
          </p:nvPr>
        </p:nvSpPr>
        <p:spPr>
          <a:xfrm>
            <a:off x="2732047" y="1825074"/>
            <a:ext cx="4096800" cy="4351889"/>
          </a:xfrm>
        </p:spPr>
        <p:txBody>
          <a:bodyPr/>
          <a:lstStyle>
            <a:lvl1pPr marL="0" indent="0">
              <a:buNone/>
              <a:defRPr/>
            </a:lvl1pPr>
          </a:lstStyle>
          <a:p>
            <a:pPr lvl="0"/>
            <a:r>
              <a:rPr lang="en-US"/>
              <a:t>Click to insert content</a:t>
            </a:r>
            <a:endParaRPr lang="en-GB"/>
          </a:p>
        </p:txBody>
      </p:sp>
      <p:sp>
        <p:nvSpPr>
          <p:cNvPr id="21" name="Content Placeholder 20">
            <a:extLst>
              <a:ext uri="{FF2B5EF4-FFF2-40B4-BE49-F238E27FC236}">
                <a16:creationId xmlns:a16="http://schemas.microsoft.com/office/drawing/2014/main" id="{E186A59D-A415-91CD-71F5-5AC3B3E4AE99}"/>
              </a:ext>
            </a:extLst>
          </p:cNvPr>
          <p:cNvSpPr>
            <a:spLocks noGrp="1"/>
          </p:cNvSpPr>
          <p:nvPr>
            <p:ph sz="quarter" idx="12" hasCustomPrompt="1"/>
          </p:nvPr>
        </p:nvSpPr>
        <p:spPr>
          <a:xfrm>
            <a:off x="7337725" y="1825074"/>
            <a:ext cx="4095204" cy="4351338"/>
          </a:xfrm>
        </p:spPr>
        <p:txBody>
          <a:bodyPr/>
          <a:lstStyle>
            <a:lvl1pPr marL="0" indent="0">
              <a:buNone/>
              <a:defRPr/>
            </a:lvl1pPr>
          </a:lstStyle>
          <a:p>
            <a:pPr lvl="0"/>
            <a:r>
              <a:rPr lang="en-US"/>
              <a:t>Click to insert content</a:t>
            </a:r>
            <a:endParaRPr lang="en-GB"/>
          </a:p>
        </p:txBody>
      </p:sp>
      <p:sp>
        <p:nvSpPr>
          <p:cNvPr id="5" name="Text Placeholder 2">
            <a:extLst>
              <a:ext uri="{FF2B5EF4-FFF2-40B4-BE49-F238E27FC236}">
                <a16:creationId xmlns:a16="http://schemas.microsoft.com/office/drawing/2014/main" id="{5F1FB973-E87B-3A2F-FC01-D50B456DA37E}"/>
              </a:ext>
            </a:extLst>
          </p:cNvPr>
          <p:cNvSpPr>
            <a:spLocks noGrp="1"/>
          </p:cNvSpPr>
          <p:nvPr>
            <p:ph idx="1" hasCustomPrompt="1"/>
          </p:nvPr>
        </p:nvSpPr>
        <p:spPr>
          <a:xfrm>
            <a:off x="2732047" y="1143486"/>
            <a:ext cx="8514022" cy="518776"/>
          </a:xfrm>
          <a:prstGeom prst="rect">
            <a:avLst/>
          </a:prstGeom>
        </p:spPr>
        <p:txBody>
          <a:bodyPr vert="horz" lIns="91440" tIns="45720" rIns="91440" bIns="45720" rtlCol="0">
            <a:normAutofit/>
          </a:bodyPr>
          <a:lstStyle>
            <a:lvl1pPr marL="0" indent="0">
              <a:buNone/>
              <a:defRPr sz="2800" b="1">
                <a:solidFill>
                  <a:schemeClr val="accent1"/>
                </a:solidFill>
              </a:defRPr>
            </a:lvl1pPr>
          </a:lstStyle>
          <a:p>
            <a:pPr lvl="0"/>
            <a:r>
              <a:rPr lang="en-US"/>
              <a:t>Click to add heading</a:t>
            </a:r>
          </a:p>
        </p:txBody>
      </p:sp>
    </p:spTree>
    <p:extLst>
      <p:ext uri="{BB962C8B-B14F-4D97-AF65-F5344CB8AC3E}">
        <p14:creationId xmlns:p14="http://schemas.microsoft.com/office/powerpoint/2010/main" val="398493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 block">
    <p:spTree>
      <p:nvGrpSpPr>
        <p:cNvPr id="1" name=""/>
        <p:cNvGrpSpPr/>
        <p:nvPr/>
      </p:nvGrpSpPr>
      <p:grpSpPr>
        <a:xfrm>
          <a:off x="0" y="0"/>
          <a:ext cx="0" cy="0"/>
          <a:chOff x="0" y="0"/>
          <a:chExt cx="0" cy="0"/>
        </a:xfrm>
      </p:grpSpPr>
      <p:pic>
        <p:nvPicPr>
          <p:cNvPr id="7" name="Background Picture">
            <a:extLst>
              <a:ext uri="{FF2B5EF4-FFF2-40B4-BE49-F238E27FC236}">
                <a16:creationId xmlns:a16="http://schemas.microsoft.com/office/drawing/2014/main" id="{FE23AFCD-9C08-A894-FBF8-6E91661F080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23064" t="29948" r="37660" b="17921"/>
          <a:stretch/>
        </p:blipFill>
        <p:spPr>
          <a:xfrm>
            <a:off x="0" y="0"/>
            <a:ext cx="2732049" cy="6858000"/>
          </a:xfrm>
          <a:prstGeom prst="rect">
            <a:avLst/>
          </a:prstGeom>
        </p:spPr>
      </p:pic>
      <p:pic>
        <p:nvPicPr>
          <p:cNvPr id="4" name="Background graphic" descr="A white background with blue and yellow text&#10;&#10;Description automatically generated">
            <a:extLst>
              <a:ext uri="{FF2B5EF4-FFF2-40B4-BE49-F238E27FC236}">
                <a16:creationId xmlns:a16="http://schemas.microsoft.com/office/drawing/2014/main" id="{CACDA58E-06CF-F73F-18B3-1BBA3CC7F2C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2622133" y="2511972"/>
            <a:ext cx="9122228" cy="3580716"/>
          </a:xfrm>
        </p:spPr>
        <p:txBody>
          <a:bodyPr/>
          <a:lstStyle>
            <a:lvl1pPr marL="0" indent="0">
              <a:buNone/>
              <a:defRPr/>
            </a:lvl1pPr>
          </a:lstStyle>
          <a:p>
            <a:pPr lvl="0"/>
            <a:r>
              <a:rPr lang="en-US"/>
              <a:t>Click to add content</a:t>
            </a:r>
            <a:endParaRPr lang="en-GB"/>
          </a:p>
        </p:txBody>
      </p:sp>
      <p:sp>
        <p:nvSpPr>
          <p:cNvPr id="9" name="Text Placeholder 8">
            <a:extLst>
              <a:ext uri="{FF2B5EF4-FFF2-40B4-BE49-F238E27FC236}">
                <a16:creationId xmlns:a16="http://schemas.microsoft.com/office/drawing/2014/main" id="{DF17E375-BB43-1BFE-3001-232E54B174ED}"/>
              </a:ext>
            </a:extLst>
          </p:cNvPr>
          <p:cNvSpPr>
            <a:spLocks noGrp="1"/>
          </p:cNvSpPr>
          <p:nvPr>
            <p:ph type="body" sz="quarter" idx="12" hasCustomPrompt="1"/>
          </p:nvPr>
        </p:nvSpPr>
        <p:spPr>
          <a:xfrm>
            <a:off x="2622586" y="1764446"/>
            <a:ext cx="9121775" cy="517525"/>
          </a:xfrm>
        </p:spPr>
        <p:txBody>
          <a:bodyPr/>
          <a:lstStyle>
            <a:lvl1pPr marL="0" indent="0">
              <a:buNone/>
              <a:defRPr sz="2000" b="1">
                <a:solidFill>
                  <a:schemeClr val="accent2"/>
                </a:solidFill>
              </a:defRPr>
            </a:lvl1pPr>
          </a:lstStyle>
          <a:p>
            <a:pPr lvl="0"/>
            <a:r>
              <a:rPr lang="en-US"/>
              <a:t>Click to add sub heading</a:t>
            </a:r>
            <a:endParaRPr lang="en-GB"/>
          </a:p>
        </p:txBody>
      </p:sp>
      <p:sp>
        <p:nvSpPr>
          <p:cNvPr id="16" name="Title 3">
            <a:extLst>
              <a:ext uri="{FF2B5EF4-FFF2-40B4-BE49-F238E27FC236}">
                <a16:creationId xmlns:a16="http://schemas.microsoft.com/office/drawing/2014/main" id="{4728EB85-48AC-0204-358B-524EF556092C}"/>
              </a:ext>
            </a:extLst>
          </p:cNvPr>
          <p:cNvSpPr>
            <a:spLocks noGrp="1"/>
          </p:cNvSpPr>
          <p:nvPr>
            <p:ph type="title" hasCustomPrompt="1"/>
          </p:nvPr>
        </p:nvSpPr>
        <p:spPr>
          <a:xfrm>
            <a:off x="2622133" y="1255471"/>
            <a:ext cx="6605950" cy="491189"/>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210807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ock and 2 Pictures">
    <p:spTree>
      <p:nvGrpSpPr>
        <p:cNvPr id="1" name=""/>
        <p:cNvGrpSpPr/>
        <p:nvPr/>
      </p:nvGrpSpPr>
      <p:grpSpPr>
        <a:xfrm>
          <a:off x="0" y="0"/>
          <a:ext cx="0" cy="0"/>
          <a:chOff x="0" y="0"/>
          <a:chExt cx="0" cy="0"/>
        </a:xfrm>
      </p:grpSpPr>
      <p:pic>
        <p:nvPicPr>
          <p:cNvPr id="11" name="Background picture" descr="A person in a wheelchair waving&#10;&#10;Description automatically generated">
            <a:extLst>
              <a:ext uri="{FF2B5EF4-FFF2-40B4-BE49-F238E27FC236}">
                <a16:creationId xmlns:a16="http://schemas.microsoft.com/office/drawing/2014/main" id="{729EDF9C-4B40-E2A0-CAC5-A717475E40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2564" r="36494"/>
          <a:stretch/>
        </p:blipFill>
        <p:spPr>
          <a:xfrm>
            <a:off x="0" y="0"/>
            <a:ext cx="2154621" cy="6858000"/>
          </a:xfrm>
          <a:prstGeom prst="rect">
            <a:avLst/>
          </a:prstGeom>
        </p:spPr>
      </p:pic>
      <p:pic>
        <p:nvPicPr>
          <p:cNvPr id="7" name="Background graphic" descr="A white background with blue and yellow text&#10;&#10;Description automatically generated">
            <a:extLst>
              <a:ext uri="{FF2B5EF4-FFF2-40B4-BE49-F238E27FC236}">
                <a16:creationId xmlns:a16="http://schemas.microsoft.com/office/drawing/2014/main" id="{D62CF329-BAE3-DF0C-4073-F314522956FC}"/>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2622133" y="1989483"/>
            <a:ext cx="5776432" cy="4292047"/>
          </a:xfrm>
        </p:spPr>
        <p:txBody>
          <a:bodyPr/>
          <a:lstStyle>
            <a:lvl1pPr marL="0" indent="0">
              <a:buNone/>
              <a:defRPr/>
            </a:lvl1pPr>
          </a:lstStyle>
          <a:p>
            <a:pPr lvl="0"/>
            <a:r>
              <a:rPr lang="en-US"/>
              <a:t>Click to insert content</a:t>
            </a:r>
          </a:p>
          <a:p>
            <a:pPr lvl="0"/>
            <a:endParaRPr lang="en-GB"/>
          </a:p>
        </p:txBody>
      </p:sp>
      <p:sp>
        <p:nvSpPr>
          <p:cNvPr id="4" name="Picture Placeholder 3">
            <a:extLst>
              <a:ext uri="{FF2B5EF4-FFF2-40B4-BE49-F238E27FC236}">
                <a16:creationId xmlns:a16="http://schemas.microsoft.com/office/drawing/2014/main" id="{D3D80524-72B8-87D5-0C68-22C389DDE79A}"/>
              </a:ext>
            </a:extLst>
          </p:cNvPr>
          <p:cNvSpPr>
            <a:spLocks noGrp="1"/>
          </p:cNvSpPr>
          <p:nvPr>
            <p:ph type="pic" sz="quarter" idx="12"/>
          </p:nvPr>
        </p:nvSpPr>
        <p:spPr>
          <a:xfrm>
            <a:off x="9163878" y="2155731"/>
            <a:ext cx="2580484" cy="1598543"/>
          </a:xfrm>
        </p:spPr>
        <p:txBody>
          <a:bodyPr/>
          <a:lstStyle/>
          <a:p>
            <a:endParaRPr lang="en-GB"/>
          </a:p>
        </p:txBody>
      </p:sp>
      <p:sp>
        <p:nvSpPr>
          <p:cNvPr id="8" name="Picture Placeholder 7">
            <a:extLst>
              <a:ext uri="{FF2B5EF4-FFF2-40B4-BE49-F238E27FC236}">
                <a16:creationId xmlns:a16="http://schemas.microsoft.com/office/drawing/2014/main" id="{7F311966-D808-5BF6-64DB-DB9296408BEF}"/>
              </a:ext>
            </a:extLst>
          </p:cNvPr>
          <p:cNvSpPr>
            <a:spLocks noGrp="1"/>
          </p:cNvSpPr>
          <p:nvPr>
            <p:ph type="pic" sz="quarter" idx="13"/>
          </p:nvPr>
        </p:nvSpPr>
        <p:spPr>
          <a:xfrm>
            <a:off x="9134475" y="4054475"/>
            <a:ext cx="2581200" cy="1598400"/>
          </a:xfrm>
        </p:spPr>
        <p:txBody>
          <a:bodyPr/>
          <a:lstStyle/>
          <a:p>
            <a:endParaRPr lang="en-GB"/>
          </a:p>
        </p:txBody>
      </p:sp>
      <p:sp>
        <p:nvSpPr>
          <p:cNvPr id="6" name="Title 3">
            <a:extLst>
              <a:ext uri="{FF2B5EF4-FFF2-40B4-BE49-F238E27FC236}">
                <a16:creationId xmlns:a16="http://schemas.microsoft.com/office/drawing/2014/main" id="{4AB4A46B-F382-CADE-0736-377839BACA82}"/>
              </a:ext>
            </a:extLst>
          </p:cNvPr>
          <p:cNvSpPr>
            <a:spLocks noGrp="1"/>
          </p:cNvSpPr>
          <p:nvPr>
            <p:ph type="title" hasCustomPrompt="1"/>
          </p:nvPr>
        </p:nvSpPr>
        <p:spPr>
          <a:xfrm>
            <a:off x="2622133" y="1122667"/>
            <a:ext cx="7267302" cy="580691"/>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96498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2" name="Edge image">
            <a:extLst>
              <a:ext uri="{FF2B5EF4-FFF2-40B4-BE49-F238E27FC236}">
                <a16:creationId xmlns:a16="http://schemas.microsoft.com/office/drawing/2014/main" id="{528BE995-A558-79FD-BC72-5CCFF6B50243}"/>
              </a:ext>
            </a:extLst>
          </p:cNvPr>
          <p:cNvPicPr>
            <a:picLocks noChangeAspect="1"/>
          </p:cNvPicPr>
          <p:nvPr userDrawn="1"/>
        </p:nvPicPr>
        <p:blipFill>
          <a:blip r:embed="rId2">
            <a:extLst>
              <a:ext uri="{28A0092B-C50C-407E-A947-70E740481C1C}">
                <a14:useLocalDpi xmlns:a14="http://schemas.microsoft.com/office/drawing/2010/main" val="0"/>
              </a:ext>
            </a:extLst>
          </a:blip>
          <a:srcRect l="45364" t="17448" r="31224" b="5104"/>
          <a:stretch/>
        </p:blipFill>
        <p:spPr>
          <a:xfrm flipH="1">
            <a:off x="-1" y="0"/>
            <a:ext cx="4585063" cy="6858000"/>
          </a:xfrm>
          <a:prstGeom prst="rect">
            <a:avLst/>
          </a:prstGeom>
        </p:spPr>
      </p:pic>
      <p:pic>
        <p:nvPicPr>
          <p:cNvPr id="7" name="Background graphic" descr="A white screen with blue and white flowers&#10;&#10;Description automatically generated">
            <a:extLst>
              <a:ext uri="{FF2B5EF4-FFF2-40B4-BE49-F238E27FC236}">
                <a16:creationId xmlns:a16="http://schemas.microsoft.com/office/drawing/2014/main" id="{2E39CCF2-FBB2-1D9D-39E6-F681D64A03A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ption">
            <a:extLst>
              <a:ext uri="{FF2B5EF4-FFF2-40B4-BE49-F238E27FC236}">
                <a16:creationId xmlns:a16="http://schemas.microsoft.com/office/drawing/2014/main" id="{A64F59EE-73CB-D004-C5CC-CF561287ABD2}"/>
              </a:ext>
            </a:extLst>
          </p:cNvPr>
          <p:cNvSpPr>
            <a:spLocks noGrp="1"/>
          </p:cNvSpPr>
          <p:nvPr>
            <p:ph type="body" sz="quarter" idx="12" hasCustomPrompt="1"/>
          </p:nvPr>
        </p:nvSpPr>
        <p:spPr>
          <a:xfrm>
            <a:off x="3037052" y="6020261"/>
            <a:ext cx="4891088" cy="417513"/>
          </a:xfrm>
        </p:spPr>
        <p:txBody>
          <a:bodyPr>
            <a:normAutofit/>
          </a:bodyPr>
          <a:lstStyle>
            <a:lvl1pPr marL="0" indent="0">
              <a:buNone/>
              <a:defRPr sz="1600"/>
            </a:lvl1pPr>
          </a:lstStyle>
          <a:p>
            <a:pPr lvl="0"/>
            <a:r>
              <a:rPr lang="en-US"/>
              <a:t>Click to insert caption</a:t>
            </a:r>
            <a:endParaRPr lang="en-GB"/>
          </a:p>
        </p:txBody>
      </p:sp>
      <p:sp>
        <p:nvSpPr>
          <p:cNvPr id="5" name="Media Placeholder 4">
            <a:extLst>
              <a:ext uri="{FF2B5EF4-FFF2-40B4-BE49-F238E27FC236}">
                <a16:creationId xmlns:a16="http://schemas.microsoft.com/office/drawing/2014/main" id="{474D1582-C1F1-01A0-BE59-4E37BF841663}"/>
              </a:ext>
            </a:extLst>
          </p:cNvPr>
          <p:cNvSpPr>
            <a:spLocks noGrp="1"/>
          </p:cNvSpPr>
          <p:nvPr>
            <p:ph type="media" sz="quarter" idx="11"/>
          </p:nvPr>
        </p:nvSpPr>
        <p:spPr>
          <a:xfrm>
            <a:off x="3037052" y="1529825"/>
            <a:ext cx="7707600" cy="4334400"/>
          </a:xfrm>
        </p:spPr>
        <p:txBody>
          <a:bodyPr/>
          <a:lstStyle/>
          <a:p>
            <a:endParaRPr lang="en-GB"/>
          </a:p>
        </p:txBody>
      </p:sp>
      <p:sp>
        <p:nvSpPr>
          <p:cNvPr id="8" name="Title 3">
            <a:extLst>
              <a:ext uri="{FF2B5EF4-FFF2-40B4-BE49-F238E27FC236}">
                <a16:creationId xmlns:a16="http://schemas.microsoft.com/office/drawing/2014/main" id="{0BB488BE-EA3B-1959-5FB2-A82BE33794F7}"/>
              </a:ext>
            </a:extLst>
          </p:cNvPr>
          <p:cNvSpPr>
            <a:spLocks noGrp="1"/>
          </p:cNvSpPr>
          <p:nvPr>
            <p:ph type="title" hasCustomPrompt="1"/>
          </p:nvPr>
        </p:nvSpPr>
        <p:spPr>
          <a:xfrm>
            <a:off x="2506519" y="864004"/>
            <a:ext cx="6605950" cy="491189"/>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218478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without picture">
    <p:spTree>
      <p:nvGrpSpPr>
        <p:cNvPr id="1" name=""/>
        <p:cNvGrpSpPr/>
        <p:nvPr/>
      </p:nvGrpSpPr>
      <p:grpSpPr>
        <a:xfrm>
          <a:off x="0" y="0"/>
          <a:ext cx="0" cy="0"/>
          <a:chOff x="0" y="0"/>
          <a:chExt cx="0" cy="0"/>
        </a:xfrm>
      </p:grpSpPr>
      <p:pic>
        <p:nvPicPr>
          <p:cNvPr id="6" name="Background Picture">
            <a:extLst>
              <a:ext uri="{FF2B5EF4-FFF2-40B4-BE49-F238E27FC236}">
                <a16:creationId xmlns:a16="http://schemas.microsoft.com/office/drawing/2014/main" id="{0A56AB16-4EF7-BF02-275D-1A16377CCEC8}"/>
              </a:ext>
            </a:extLst>
          </p:cNvPr>
          <p:cNvPicPr>
            <a:picLocks noChangeAspect="1"/>
          </p:cNvPicPr>
          <p:nvPr userDrawn="1"/>
        </p:nvPicPr>
        <p:blipFill>
          <a:blip r:embed="rId2">
            <a:extLst>
              <a:ext uri="{28A0092B-C50C-407E-A947-70E740481C1C}">
                <a14:useLocalDpi xmlns:a14="http://schemas.microsoft.com/office/drawing/2010/main" val="0"/>
              </a:ext>
            </a:extLst>
          </a:blip>
          <a:srcRect l="22382" r="51028"/>
          <a:stretch/>
        </p:blipFill>
        <p:spPr>
          <a:xfrm>
            <a:off x="0" y="0"/>
            <a:ext cx="2732049" cy="6858000"/>
          </a:xfrm>
          <a:prstGeom prst="rect">
            <a:avLst/>
          </a:prstGeom>
        </p:spPr>
      </p:pic>
      <p:pic>
        <p:nvPicPr>
          <p:cNvPr id="5" name="Background graphic" descr="A white background with blue and yellow text&#10;&#10;Description automatically generated">
            <a:extLst>
              <a:ext uri="{FF2B5EF4-FFF2-40B4-BE49-F238E27FC236}">
                <a16:creationId xmlns:a16="http://schemas.microsoft.com/office/drawing/2014/main" id="{EA7FDDDD-D0B0-7FC5-1BEA-912429C528D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Quote marks" descr="A blue quote marks on a black background&#10;&#10;Description automatically generated">
            <a:extLst>
              <a:ext uri="{FF2B5EF4-FFF2-40B4-BE49-F238E27FC236}">
                <a16:creationId xmlns:a16="http://schemas.microsoft.com/office/drawing/2014/main" id="{2393003E-6976-00DB-4A7A-EE1754AAD5B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3104322" y="1855788"/>
            <a:ext cx="757093" cy="757093"/>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3995530" y="2019302"/>
            <a:ext cx="6102626" cy="4162838"/>
          </a:xfrm>
        </p:spPr>
        <p:txBody>
          <a:bodyPr/>
          <a:lstStyle>
            <a:lvl1pPr marL="0" indent="0">
              <a:buNone/>
              <a:defRPr/>
            </a:lvl1pPr>
          </a:lstStyle>
          <a:p>
            <a:pPr lvl="0"/>
            <a:r>
              <a:rPr lang="en-US"/>
              <a:t>Click to insert content</a:t>
            </a:r>
            <a:endParaRPr lang="en-GB"/>
          </a:p>
        </p:txBody>
      </p:sp>
      <p:sp>
        <p:nvSpPr>
          <p:cNvPr id="12" name="Text Placeholder 11">
            <a:extLst>
              <a:ext uri="{FF2B5EF4-FFF2-40B4-BE49-F238E27FC236}">
                <a16:creationId xmlns:a16="http://schemas.microsoft.com/office/drawing/2014/main" id="{9EB60487-69F6-BDAC-F8FA-1C30D19A261D}"/>
              </a:ext>
            </a:extLst>
          </p:cNvPr>
          <p:cNvSpPr>
            <a:spLocks noGrp="1"/>
          </p:cNvSpPr>
          <p:nvPr>
            <p:ph type="body" sz="quarter" idx="14" hasCustomPrompt="1"/>
          </p:nvPr>
        </p:nvSpPr>
        <p:spPr>
          <a:xfrm>
            <a:off x="2622550" y="1073150"/>
            <a:ext cx="9121775" cy="546928"/>
          </a:xfrm>
        </p:spPr>
        <p:txBody>
          <a:bodyPr>
            <a:normAutofit/>
          </a:bodyPr>
          <a:lstStyle>
            <a:lvl1pPr marL="0" indent="0">
              <a:buNone/>
              <a:defRPr sz="2800" b="1">
                <a:solidFill>
                  <a:schemeClr val="accent1"/>
                </a:solidFill>
              </a:defRPr>
            </a:lvl1pPr>
          </a:lstStyle>
          <a:p>
            <a:pPr lvl="0"/>
            <a:r>
              <a:rPr lang="en-US"/>
              <a:t>Click to add heading</a:t>
            </a:r>
            <a:endParaRPr lang="en-GB"/>
          </a:p>
        </p:txBody>
      </p:sp>
    </p:spTree>
    <p:extLst>
      <p:ext uri="{BB962C8B-B14F-4D97-AF65-F5344CB8AC3E}">
        <p14:creationId xmlns:p14="http://schemas.microsoft.com/office/powerpoint/2010/main" val="199839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with picture">
    <p:spTree>
      <p:nvGrpSpPr>
        <p:cNvPr id="1" name=""/>
        <p:cNvGrpSpPr/>
        <p:nvPr/>
      </p:nvGrpSpPr>
      <p:grpSpPr>
        <a:xfrm>
          <a:off x="0" y="0"/>
          <a:ext cx="0" cy="0"/>
          <a:chOff x="0" y="0"/>
          <a:chExt cx="0" cy="0"/>
        </a:xfrm>
      </p:grpSpPr>
      <p:pic>
        <p:nvPicPr>
          <p:cNvPr id="7" name="Background Picture">
            <a:extLst>
              <a:ext uri="{FF2B5EF4-FFF2-40B4-BE49-F238E27FC236}">
                <a16:creationId xmlns:a16="http://schemas.microsoft.com/office/drawing/2014/main" id="{04DFDCFD-3242-9FE5-0A6B-612C91638E7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8518" t="33906" r="34592" b="2518"/>
          <a:stretch/>
        </p:blipFill>
        <p:spPr>
          <a:xfrm>
            <a:off x="0" y="0"/>
            <a:ext cx="2732049" cy="6858000"/>
          </a:xfrm>
          <a:prstGeom prst="rect">
            <a:avLst/>
          </a:prstGeom>
        </p:spPr>
      </p:pic>
      <p:pic>
        <p:nvPicPr>
          <p:cNvPr id="6" name="Background graphic" descr="A white background with blue and yellow text&#10;&#10;Description automatically generated">
            <a:extLst>
              <a:ext uri="{FF2B5EF4-FFF2-40B4-BE49-F238E27FC236}">
                <a16:creationId xmlns:a16="http://schemas.microsoft.com/office/drawing/2014/main" id="{9A363129-A8C6-09CC-7832-19449165EA0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Quote marks" descr="A blue quote marks on a black background&#10;&#10;Description automatically generated">
            <a:extLst>
              <a:ext uri="{FF2B5EF4-FFF2-40B4-BE49-F238E27FC236}">
                <a16:creationId xmlns:a16="http://schemas.microsoft.com/office/drawing/2014/main" id="{2393003E-6976-00DB-4A7A-EE1754AAD5B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2622549" y="1855788"/>
            <a:ext cx="757093" cy="757093"/>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3466824" y="2009362"/>
            <a:ext cx="5549095" cy="4301985"/>
          </a:xfrm>
        </p:spPr>
        <p:txBody>
          <a:bodyPr/>
          <a:lstStyle>
            <a:lvl1pPr marL="0" indent="0">
              <a:buNone/>
              <a:defRPr/>
            </a:lvl1pPr>
          </a:lstStyle>
          <a:p>
            <a:pPr lvl="0"/>
            <a:r>
              <a:rPr lang="en-US"/>
              <a:t>Click to insert content</a:t>
            </a:r>
            <a:endParaRPr lang="en-GB"/>
          </a:p>
        </p:txBody>
      </p:sp>
      <p:sp>
        <p:nvSpPr>
          <p:cNvPr id="12" name="Text Placeholder 11">
            <a:extLst>
              <a:ext uri="{FF2B5EF4-FFF2-40B4-BE49-F238E27FC236}">
                <a16:creationId xmlns:a16="http://schemas.microsoft.com/office/drawing/2014/main" id="{9EB60487-69F6-BDAC-F8FA-1C30D19A261D}"/>
              </a:ext>
            </a:extLst>
          </p:cNvPr>
          <p:cNvSpPr>
            <a:spLocks noGrp="1"/>
          </p:cNvSpPr>
          <p:nvPr>
            <p:ph type="body" sz="quarter" idx="14" hasCustomPrompt="1"/>
          </p:nvPr>
        </p:nvSpPr>
        <p:spPr>
          <a:xfrm>
            <a:off x="2622550" y="1073150"/>
            <a:ext cx="9121775" cy="782638"/>
          </a:xfrm>
        </p:spPr>
        <p:txBody>
          <a:bodyPr>
            <a:normAutofit/>
          </a:bodyPr>
          <a:lstStyle>
            <a:lvl1pPr marL="0" indent="0">
              <a:buNone/>
              <a:defRPr sz="2800" b="1">
                <a:solidFill>
                  <a:schemeClr val="accent1"/>
                </a:solidFill>
              </a:defRPr>
            </a:lvl1pPr>
          </a:lstStyle>
          <a:p>
            <a:pPr lvl="0"/>
            <a:r>
              <a:rPr lang="en-US"/>
              <a:t>Click to add heading</a:t>
            </a:r>
            <a:endParaRPr lang="en-GB"/>
          </a:p>
        </p:txBody>
      </p:sp>
      <p:sp>
        <p:nvSpPr>
          <p:cNvPr id="5" name="Picture Placeholder 4">
            <a:extLst>
              <a:ext uri="{FF2B5EF4-FFF2-40B4-BE49-F238E27FC236}">
                <a16:creationId xmlns:a16="http://schemas.microsoft.com/office/drawing/2014/main" id="{76B4D954-9875-7CF1-AA73-B4CE714485FA}"/>
              </a:ext>
            </a:extLst>
          </p:cNvPr>
          <p:cNvSpPr>
            <a:spLocks noGrp="1" noRot="1" noMove="1" noResize="1" noEditPoints="1" noAdjustHandles="1" noChangeArrowheads="1" noChangeShapeType="1"/>
          </p:cNvSpPr>
          <p:nvPr>
            <p:ph type="pic" sz="quarter" idx="15"/>
          </p:nvPr>
        </p:nvSpPr>
        <p:spPr>
          <a:xfrm>
            <a:off x="9508585" y="2009362"/>
            <a:ext cx="2190750" cy="2047875"/>
          </a:xfrm>
        </p:spPr>
        <p:txBody>
          <a:bodyPr/>
          <a:lstStyle/>
          <a:p>
            <a:endParaRPr lang="en-GB"/>
          </a:p>
        </p:txBody>
      </p:sp>
    </p:spTree>
    <p:extLst>
      <p:ext uri="{BB962C8B-B14F-4D97-AF65-F5344CB8AC3E}">
        <p14:creationId xmlns:p14="http://schemas.microsoft.com/office/powerpoint/2010/main" val="258103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9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24D71D-3B6F-4F5F-49C2-8AFF5856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B8FE17-D508-223A-A286-8B8D1393B5B3}"/>
              </a:ext>
            </a:extLst>
          </p:cNvPr>
          <p:cNvSpPr>
            <a:spLocks noGrp="1"/>
          </p:cNvSpPr>
          <p:nvPr>
            <p:ph type="body" idx="1"/>
          </p:nvPr>
        </p:nvSpPr>
        <p:spPr>
          <a:xfrm>
            <a:off x="838200" y="2991677"/>
            <a:ext cx="10515600" cy="3185285"/>
          </a:xfrm>
          <a:prstGeom prst="rect">
            <a:avLst/>
          </a:prstGeom>
        </p:spPr>
        <p:txBody>
          <a:bodyPr vert="horz" lIns="91440" tIns="45720" rIns="91440" bIns="45720" rtlCol="0">
            <a:normAutofit/>
          </a:bodyPr>
          <a:lstStyle/>
          <a:p>
            <a:pPr lvl="0"/>
            <a:r>
              <a:rPr lang="en-US"/>
              <a:t>Click to edit Master text styles</a:t>
            </a:r>
          </a:p>
        </p:txBody>
      </p:sp>
      <p:sp>
        <p:nvSpPr>
          <p:cNvPr id="4" name="Text Placeholder 2">
            <a:extLst>
              <a:ext uri="{FF2B5EF4-FFF2-40B4-BE49-F238E27FC236}">
                <a16:creationId xmlns:a16="http://schemas.microsoft.com/office/drawing/2014/main" id="{02900882-89CE-5861-FAD2-F0CEE642AD38}"/>
              </a:ext>
            </a:extLst>
          </p:cNvPr>
          <p:cNvSpPr txBox="1">
            <a:spLocks/>
          </p:cNvSpPr>
          <p:nvPr userDrawn="1"/>
        </p:nvSpPr>
        <p:spPr>
          <a:xfrm>
            <a:off x="838200" y="1836357"/>
            <a:ext cx="10515600" cy="79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Click to edit Master text styles</a:t>
            </a:r>
          </a:p>
        </p:txBody>
      </p:sp>
    </p:spTree>
    <p:extLst>
      <p:ext uri="{BB962C8B-B14F-4D97-AF65-F5344CB8AC3E}">
        <p14:creationId xmlns:p14="http://schemas.microsoft.com/office/powerpoint/2010/main" val="3130151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62" r:id="rId6"/>
    <p:sldLayoutId id="2147483660" r:id="rId7"/>
    <p:sldLayoutId id="2147483653"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2800" b="1" kern="1200">
          <a:solidFill>
            <a:schemeClr val="accent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hyperlink" Target="https://forms.gle/jmTCRdr79QhnK4cb7" TargetMode="External"/><Relationship Id="rId4" Type="http://schemas.openxmlformats.org/officeDocument/2006/relationships/image" Target="../media/image39.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EF71B0B-3C87-CB56-C217-8183FD5ABFE8}"/>
              </a:ext>
            </a:extLst>
          </p:cNvPr>
          <p:cNvSpPr>
            <a:spLocks noGrp="1"/>
          </p:cNvSpPr>
          <p:nvPr>
            <p:ph type="subTitle" idx="1"/>
          </p:nvPr>
        </p:nvSpPr>
        <p:spPr/>
        <p:txBody>
          <a:bodyPr vert="horz" lIns="91440" tIns="45720" rIns="91440" bIns="45720" rtlCol="0" anchor="t">
            <a:noAutofit/>
          </a:bodyPr>
          <a:lstStyle/>
          <a:p>
            <a:r>
              <a:rPr lang="en-US" dirty="0"/>
              <a:t>A whistle Stop Tour</a:t>
            </a:r>
            <a:endParaRPr lang="en-GB" dirty="0"/>
          </a:p>
        </p:txBody>
      </p:sp>
      <p:sp>
        <p:nvSpPr>
          <p:cNvPr id="3" name="Title 2">
            <a:extLst>
              <a:ext uri="{FF2B5EF4-FFF2-40B4-BE49-F238E27FC236}">
                <a16:creationId xmlns:a16="http://schemas.microsoft.com/office/drawing/2014/main" id="{46499E1E-EB27-871D-9120-6ECB71A8D454}"/>
              </a:ext>
            </a:extLst>
          </p:cNvPr>
          <p:cNvSpPr>
            <a:spLocks noGrp="1"/>
          </p:cNvSpPr>
          <p:nvPr>
            <p:ph type="ctrTitle"/>
          </p:nvPr>
        </p:nvSpPr>
        <p:spPr/>
        <p:txBody>
          <a:bodyPr/>
          <a:lstStyle/>
          <a:p>
            <a:r>
              <a:rPr lang="en-US" dirty="0"/>
              <a:t>Getting Started with Your Social Enterprise</a:t>
            </a:r>
            <a:endParaRPr lang="en-GB" dirty="0"/>
          </a:p>
        </p:txBody>
      </p:sp>
    </p:spTree>
    <p:extLst>
      <p:ext uri="{BB962C8B-B14F-4D97-AF65-F5344CB8AC3E}">
        <p14:creationId xmlns:p14="http://schemas.microsoft.com/office/powerpoint/2010/main" val="1780789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9BE4-9122-AF59-756A-4BA430F9706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A8FBAE-3893-D768-5041-34FE50EC9815}"/>
              </a:ext>
            </a:extLst>
          </p:cNvPr>
          <p:cNvPicPr>
            <a:picLocks noGrp="1" noChangeAspect="1"/>
          </p:cNvPicPr>
          <p:nvPr>
            <p:ph sz="quarter" idx="11"/>
          </p:nvPr>
        </p:nvPicPr>
        <p:blipFill>
          <a:blip r:embed="rId2"/>
          <a:stretch>
            <a:fillRect/>
          </a:stretch>
        </p:blipFill>
        <p:spPr>
          <a:xfrm>
            <a:off x="4219530" y="1073150"/>
            <a:ext cx="6788240" cy="5238750"/>
          </a:xfrm>
          <a:prstGeom prst="rect">
            <a:avLst/>
          </a:prstGeom>
        </p:spPr>
      </p:pic>
    </p:spTree>
    <p:extLst>
      <p:ext uri="{BB962C8B-B14F-4D97-AF65-F5344CB8AC3E}">
        <p14:creationId xmlns:p14="http://schemas.microsoft.com/office/powerpoint/2010/main" val="2332618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2398-60E2-B5A9-E488-2915987CFB8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7C7C42-3EEE-4A72-CF9A-FB3960F5CB2F}"/>
              </a:ext>
            </a:extLst>
          </p:cNvPr>
          <p:cNvSpPr>
            <a:spLocks noGrp="1"/>
          </p:cNvSpPr>
          <p:nvPr>
            <p:ph sz="quarter" idx="11"/>
          </p:nvPr>
        </p:nvSpPr>
        <p:spPr>
          <a:xfrm>
            <a:off x="2530549" y="2530549"/>
            <a:ext cx="6507126" cy="3721395"/>
          </a:xfrm>
        </p:spPr>
        <p:txBody>
          <a:bodyPr>
            <a:noAutofit/>
          </a:bodyPr>
          <a:lstStyle/>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What is the idea?</a:t>
            </a:r>
          </a:p>
          <a:p>
            <a:pPr marL="342900" indent="-342900">
              <a:buFont typeface="Arial" panose="020B0604020202020204" pitchFamily="34" charset="0"/>
              <a:buChar char="•"/>
            </a:pPr>
            <a:r>
              <a:rPr lang="en-US" sz="3200" dirty="0"/>
              <a:t>How did you come up with it?</a:t>
            </a:r>
          </a:p>
          <a:p>
            <a:pPr marL="342900" indent="-342900">
              <a:buFont typeface="Arial" panose="020B0604020202020204" pitchFamily="34" charset="0"/>
              <a:buChar char="•"/>
            </a:pPr>
            <a:r>
              <a:rPr lang="en-US" sz="3200" dirty="0"/>
              <a:t>Need and opportunity</a:t>
            </a:r>
          </a:p>
          <a:p>
            <a:pPr marL="342900" indent="-342900">
              <a:buFont typeface="Arial" panose="020B0604020202020204" pitchFamily="34" charset="0"/>
              <a:buChar char="•"/>
            </a:pPr>
            <a:r>
              <a:rPr lang="en-US" sz="3200" dirty="0"/>
              <a:t>What is the social or environmental benefit?</a:t>
            </a:r>
          </a:p>
          <a:p>
            <a:pPr marL="342900" indent="-342900">
              <a:buFont typeface="Arial" panose="020B0604020202020204" pitchFamily="34" charset="0"/>
              <a:buChar char="•"/>
            </a:pPr>
            <a:r>
              <a:rPr lang="en-US" sz="3200" dirty="0"/>
              <a:t>Unique Selling point</a:t>
            </a:r>
          </a:p>
          <a:p>
            <a:endParaRPr lang="en-GB" sz="2400" dirty="0"/>
          </a:p>
        </p:txBody>
      </p:sp>
      <p:sp>
        <p:nvSpPr>
          <p:cNvPr id="3" name="Text Placeholder 2">
            <a:extLst>
              <a:ext uri="{FF2B5EF4-FFF2-40B4-BE49-F238E27FC236}">
                <a16:creationId xmlns:a16="http://schemas.microsoft.com/office/drawing/2014/main" id="{2ADD8F08-D73D-32F9-FD8C-A642A257C20D}"/>
              </a:ext>
            </a:extLst>
          </p:cNvPr>
          <p:cNvSpPr>
            <a:spLocks noGrp="1"/>
          </p:cNvSpPr>
          <p:nvPr>
            <p:ph type="body" sz="quarter" idx="14"/>
          </p:nvPr>
        </p:nvSpPr>
        <p:spPr/>
        <p:txBody>
          <a:bodyPr/>
          <a:lstStyle/>
          <a:p>
            <a:r>
              <a:rPr lang="en-US" dirty="0"/>
              <a:t>Your Idea</a:t>
            </a:r>
            <a:endParaRPr lang="en-GB" dirty="0"/>
          </a:p>
        </p:txBody>
      </p:sp>
      <p:sp>
        <p:nvSpPr>
          <p:cNvPr id="5" name="Content Placeholder 3">
            <a:extLst>
              <a:ext uri="{FF2B5EF4-FFF2-40B4-BE49-F238E27FC236}">
                <a16:creationId xmlns:a16="http://schemas.microsoft.com/office/drawing/2014/main" id="{A2FC61E5-1CC5-BA45-F3B3-B7E7EB861316}"/>
              </a:ext>
            </a:extLst>
          </p:cNvPr>
          <p:cNvSpPr txBox="1">
            <a:spLocks/>
          </p:cNvSpPr>
          <p:nvPr/>
        </p:nvSpPr>
        <p:spPr>
          <a:xfrm>
            <a:off x="8875060" y="1710774"/>
            <a:ext cx="286926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2800" dirty="0"/>
          </a:p>
          <a:p>
            <a:pPr marL="342900" indent="-342900"/>
            <a:r>
              <a:rPr lang="en-GB" sz="2800" dirty="0"/>
              <a:t>Activity Time – 5 mins</a:t>
            </a:r>
          </a:p>
          <a:p>
            <a:pPr marL="342900" indent="-342900"/>
            <a:r>
              <a:rPr lang="en-GB" sz="2800" dirty="0"/>
              <a:t>In pairs answer these questions in 2mins 30 secs each</a:t>
            </a:r>
          </a:p>
        </p:txBody>
      </p:sp>
    </p:spTree>
    <p:extLst>
      <p:ext uri="{BB962C8B-B14F-4D97-AF65-F5344CB8AC3E}">
        <p14:creationId xmlns:p14="http://schemas.microsoft.com/office/powerpoint/2010/main" val="144945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FBC3-6836-ED3E-C50F-2FDE2440F9A7}"/>
            </a:ext>
          </a:extLst>
        </p:cNvPr>
        <p:cNvGrpSpPr/>
        <p:nvPr/>
      </p:nvGrpSpPr>
      <p:grpSpPr>
        <a:xfrm>
          <a:off x="0" y="0"/>
          <a:ext cx="0" cy="0"/>
          <a:chOff x="0" y="0"/>
          <a:chExt cx="0" cy="0"/>
        </a:xfrm>
      </p:grpSpPr>
      <p:sp>
        <p:nvSpPr>
          <p:cNvPr id="3" name="Media Placeholder 2">
            <a:extLst>
              <a:ext uri="{FF2B5EF4-FFF2-40B4-BE49-F238E27FC236}">
                <a16:creationId xmlns:a16="http://schemas.microsoft.com/office/drawing/2014/main" id="{7F35BCAF-49CF-B509-2851-FDC94107E80D}"/>
              </a:ext>
            </a:extLst>
          </p:cNvPr>
          <p:cNvSpPr>
            <a:spLocks noGrp="1"/>
          </p:cNvSpPr>
          <p:nvPr>
            <p:ph type="media" sz="quarter" idx="11"/>
          </p:nvPr>
        </p:nvSpPr>
        <p:spPr/>
        <p:txBody>
          <a:bodyPr>
            <a:normAutofit lnSpcReduction="10000"/>
          </a:bodyPr>
          <a:lstStyle/>
          <a:p>
            <a:r>
              <a:rPr lang="en-US" sz="2400" dirty="0"/>
              <a:t>What is the purpose of the organisation?</a:t>
            </a:r>
          </a:p>
          <a:p>
            <a:endParaRPr lang="en-US" sz="2400" dirty="0"/>
          </a:p>
          <a:p>
            <a:r>
              <a:rPr lang="en-US" sz="2400" dirty="0"/>
              <a:t>Do I need to be paid or employed AND sit on the board of the organisation?</a:t>
            </a:r>
          </a:p>
          <a:p>
            <a:endParaRPr lang="en-US" sz="2400" dirty="0"/>
          </a:p>
          <a:p>
            <a:r>
              <a:rPr lang="en-US" sz="2400" dirty="0"/>
              <a:t>Do I need to employ staff or take on contracts?</a:t>
            </a:r>
          </a:p>
          <a:p>
            <a:endParaRPr lang="en-US" sz="2400" dirty="0"/>
          </a:p>
          <a:p>
            <a:r>
              <a:rPr lang="en-US" sz="2400" dirty="0"/>
              <a:t>Will the idea require significant grant funding?</a:t>
            </a:r>
          </a:p>
          <a:p>
            <a:endParaRPr lang="en-US" sz="2400" dirty="0"/>
          </a:p>
          <a:p>
            <a:r>
              <a:rPr lang="en-US" sz="2400" dirty="0"/>
              <a:t>Will the organisation require significant investment?</a:t>
            </a:r>
          </a:p>
          <a:p>
            <a:endParaRPr lang="en-GB" sz="2400" dirty="0"/>
          </a:p>
        </p:txBody>
      </p:sp>
      <p:sp>
        <p:nvSpPr>
          <p:cNvPr id="4" name="Title 3">
            <a:extLst>
              <a:ext uri="{FF2B5EF4-FFF2-40B4-BE49-F238E27FC236}">
                <a16:creationId xmlns:a16="http://schemas.microsoft.com/office/drawing/2014/main" id="{49C4485B-3647-A826-E269-13EC3F1300C4}"/>
              </a:ext>
            </a:extLst>
          </p:cNvPr>
          <p:cNvSpPr>
            <a:spLocks noGrp="1"/>
          </p:cNvSpPr>
          <p:nvPr>
            <p:ph type="title"/>
          </p:nvPr>
        </p:nvSpPr>
        <p:spPr>
          <a:xfrm>
            <a:off x="2538417" y="864004"/>
            <a:ext cx="6605950" cy="491189"/>
          </a:xfrm>
        </p:spPr>
        <p:txBody>
          <a:bodyPr/>
          <a:lstStyle/>
          <a:p>
            <a:r>
              <a:rPr lang="en-US" dirty="0"/>
              <a:t>Legal Structures</a:t>
            </a:r>
          </a:p>
        </p:txBody>
      </p:sp>
    </p:spTree>
    <p:extLst>
      <p:ext uri="{BB962C8B-B14F-4D97-AF65-F5344CB8AC3E}">
        <p14:creationId xmlns:p14="http://schemas.microsoft.com/office/powerpoint/2010/main" val="2592748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A245C-DB34-EA41-0536-D0EC8BCD2EB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88032B-92B0-17A7-DDD1-99D535EB733A}"/>
              </a:ext>
            </a:extLst>
          </p:cNvPr>
          <p:cNvPicPr>
            <a:picLocks noGrp="1" noChangeAspect="1"/>
          </p:cNvPicPr>
          <p:nvPr>
            <p:ph sz="quarter" idx="11"/>
          </p:nvPr>
        </p:nvPicPr>
        <p:blipFill>
          <a:blip r:embed="rId2"/>
          <a:stretch>
            <a:fillRect/>
          </a:stretch>
        </p:blipFill>
        <p:spPr>
          <a:xfrm>
            <a:off x="2578264" y="1666023"/>
            <a:ext cx="9080336" cy="4426665"/>
          </a:xfrm>
          <a:prstGeom prst="rect">
            <a:avLst/>
          </a:prstGeom>
          <a:noFill/>
        </p:spPr>
      </p:pic>
    </p:spTree>
    <p:extLst>
      <p:ext uri="{BB962C8B-B14F-4D97-AF65-F5344CB8AC3E}">
        <p14:creationId xmlns:p14="http://schemas.microsoft.com/office/powerpoint/2010/main" val="207662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FD73B-7958-B8D7-7811-41DF6B76D9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C81C90-95CE-8BFC-EA05-5990DC49525A}"/>
              </a:ext>
            </a:extLst>
          </p:cNvPr>
          <p:cNvSpPr>
            <a:spLocks noGrp="1"/>
          </p:cNvSpPr>
          <p:nvPr>
            <p:ph sz="quarter" idx="11"/>
          </p:nvPr>
        </p:nvSpPr>
        <p:spPr>
          <a:xfrm>
            <a:off x="3370522" y="2009362"/>
            <a:ext cx="8506046" cy="4301985"/>
          </a:xfrm>
        </p:spPr>
        <p:txBody>
          <a:bodyPr>
            <a:normAutofit/>
          </a:bodyPr>
          <a:lstStyle/>
          <a:p>
            <a:pPr marL="342900" indent="-342900">
              <a:buFont typeface="Arial" panose="020B0604020202020204" pitchFamily="34" charset="0"/>
              <a:buChar char="•"/>
            </a:pPr>
            <a:r>
              <a:rPr lang="en-US" sz="2400" dirty="0"/>
              <a:t>Trustees/Directors/Committee Members</a:t>
            </a:r>
          </a:p>
          <a:p>
            <a:pPr marL="342900" indent="-342900">
              <a:buFont typeface="Arial" panose="020B0604020202020204" pitchFamily="34" charset="0"/>
              <a:buChar char="•"/>
            </a:pPr>
            <a:r>
              <a:rPr lang="en-US" sz="2400" dirty="0"/>
              <a:t>Ensure the organisation meets objectives and respects obligations</a:t>
            </a:r>
            <a:br>
              <a:rPr lang="en-US" sz="2400" dirty="0"/>
            </a:br>
            <a:r>
              <a:rPr lang="en-US" sz="2400" dirty="0"/>
              <a:t>Ensure the rules of the organisation are followed</a:t>
            </a:r>
            <a:br>
              <a:rPr lang="en-US" sz="2400" dirty="0"/>
            </a:br>
            <a:r>
              <a:rPr lang="en-US" sz="2400" dirty="0"/>
              <a:t>Manage conflicts of interest</a:t>
            </a:r>
          </a:p>
          <a:p>
            <a:pPr marL="342900" indent="-342900">
              <a:buFont typeface="Arial" panose="020B0604020202020204" pitchFamily="34" charset="0"/>
              <a:buChar char="•"/>
            </a:pPr>
            <a:r>
              <a:rPr lang="en-US" sz="2400" dirty="0"/>
              <a:t>Produce and agree accounts &amp; annual reports</a:t>
            </a:r>
          </a:p>
          <a:p>
            <a:pPr marL="342900" indent="-342900">
              <a:buFont typeface="Arial" panose="020B0604020202020204" pitchFamily="34" charset="0"/>
              <a:buChar char="•"/>
            </a:pPr>
            <a:r>
              <a:rPr lang="en-US" sz="2400" dirty="0"/>
              <a:t>Meet legislation obligations - Health and Safety, GDPR, Environmental, Employment etc.</a:t>
            </a:r>
          </a:p>
          <a:p>
            <a:pPr marL="342900" indent="-342900">
              <a:buFont typeface="Arial" panose="020B0604020202020204" pitchFamily="34" charset="0"/>
              <a:buChar char="•"/>
            </a:pPr>
            <a:r>
              <a:rPr lang="en-US" sz="2400" dirty="0"/>
              <a:t>Insurance</a:t>
            </a:r>
          </a:p>
          <a:p>
            <a:pPr marL="342900" indent="-342900">
              <a:buFont typeface="Arial" panose="020B0604020202020204" pitchFamily="34" charset="0"/>
              <a:buChar char="•"/>
            </a:pPr>
            <a:r>
              <a:rPr lang="en-US" sz="2400" dirty="0"/>
              <a:t>Ensure resources and assets used appropriately</a:t>
            </a:r>
          </a:p>
          <a:p>
            <a:endParaRPr lang="en-GB" dirty="0"/>
          </a:p>
        </p:txBody>
      </p:sp>
      <p:sp>
        <p:nvSpPr>
          <p:cNvPr id="3" name="Text Placeholder 2">
            <a:extLst>
              <a:ext uri="{FF2B5EF4-FFF2-40B4-BE49-F238E27FC236}">
                <a16:creationId xmlns:a16="http://schemas.microsoft.com/office/drawing/2014/main" id="{ADDCB8E3-E37A-AA98-F100-4F6C6AD1B402}"/>
              </a:ext>
            </a:extLst>
          </p:cNvPr>
          <p:cNvSpPr>
            <a:spLocks noGrp="1"/>
          </p:cNvSpPr>
          <p:nvPr>
            <p:ph type="body" sz="quarter" idx="14"/>
          </p:nvPr>
        </p:nvSpPr>
        <p:spPr/>
        <p:txBody>
          <a:bodyPr/>
          <a:lstStyle/>
          <a:p>
            <a:r>
              <a:rPr lang="en-GB" dirty="0"/>
              <a:t>Legal Structures- Responsibilities </a:t>
            </a:r>
          </a:p>
        </p:txBody>
      </p:sp>
    </p:spTree>
    <p:extLst>
      <p:ext uri="{BB962C8B-B14F-4D97-AF65-F5344CB8AC3E}">
        <p14:creationId xmlns:p14="http://schemas.microsoft.com/office/powerpoint/2010/main" val="73069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DB01-2105-DB91-E0E1-61E4E23E5B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A4FF02-8225-6F3D-1C62-2498DDE1B73F}"/>
              </a:ext>
            </a:extLst>
          </p:cNvPr>
          <p:cNvPicPr>
            <a:picLocks noChangeAspect="1"/>
          </p:cNvPicPr>
          <p:nvPr/>
        </p:nvPicPr>
        <p:blipFill>
          <a:blip r:embed="rId2"/>
          <a:stretch>
            <a:fillRect/>
          </a:stretch>
        </p:blipFill>
        <p:spPr>
          <a:xfrm>
            <a:off x="6120396" y="3086100"/>
            <a:ext cx="5364094" cy="2708867"/>
          </a:xfrm>
          <a:prstGeom prst="rect">
            <a:avLst/>
          </a:prstGeom>
          <a:noFill/>
        </p:spPr>
      </p:pic>
      <p:sp>
        <p:nvSpPr>
          <p:cNvPr id="2" name="Content Placeholder 1">
            <a:extLst>
              <a:ext uri="{FF2B5EF4-FFF2-40B4-BE49-F238E27FC236}">
                <a16:creationId xmlns:a16="http://schemas.microsoft.com/office/drawing/2014/main" id="{BD2EF328-C574-9889-D88D-89EA74550489}"/>
              </a:ext>
            </a:extLst>
          </p:cNvPr>
          <p:cNvSpPr>
            <a:spLocks noGrp="1"/>
          </p:cNvSpPr>
          <p:nvPr>
            <p:ph type="body" sz="quarter" idx="4294967295"/>
          </p:nvPr>
        </p:nvSpPr>
        <p:spPr>
          <a:xfrm>
            <a:off x="7023800" y="2484915"/>
            <a:ext cx="4268844" cy="453734"/>
          </a:xfrm>
        </p:spPr>
        <p:txBody>
          <a:bodyPr>
            <a:normAutofit/>
          </a:bodyPr>
          <a:lstStyle/>
          <a:p>
            <a:pPr marL="342900" indent="-342900">
              <a:buFont typeface="Arial" panose="020B0604020202020204" pitchFamily="34" charset="0"/>
              <a:buChar char="•"/>
            </a:pPr>
            <a:endParaRPr lang="en-US"/>
          </a:p>
          <a:p>
            <a:endParaRPr lang="en-GB"/>
          </a:p>
        </p:txBody>
      </p:sp>
      <p:sp>
        <p:nvSpPr>
          <p:cNvPr id="3" name="Text Placeholder 2">
            <a:extLst>
              <a:ext uri="{FF2B5EF4-FFF2-40B4-BE49-F238E27FC236}">
                <a16:creationId xmlns:a16="http://schemas.microsoft.com/office/drawing/2014/main" id="{34D1063F-AC57-8C3D-7AEE-91CB0A827BF9}"/>
              </a:ext>
            </a:extLst>
          </p:cNvPr>
          <p:cNvSpPr>
            <a:spLocks noGrp="1"/>
          </p:cNvSpPr>
          <p:nvPr>
            <p:ph type="title"/>
          </p:nvPr>
        </p:nvSpPr>
        <p:spPr>
          <a:xfrm>
            <a:off x="7023800" y="1894203"/>
            <a:ext cx="4268844" cy="580691"/>
          </a:xfrm>
        </p:spPr>
        <p:txBody>
          <a:bodyPr anchor="ctr">
            <a:normAutofit/>
          </a:bodyPr>
          <a:lstStyle/>
          <a:p>
            <a:r>
              <a:rPr lang="en-US" dirty="0"/>
              <a:t>People and Skills</a:t>
            </a:r>
            <a:endParaRPr lang="en-GB" dirty="0"/>
          </a:p>
        </p:txBody>
      </p:sp>
      <p:sp>
        <p:nvSpPr>
          <p:cNvPr id="5" name="Content Placeholder 3">
            <a:extLst>
              <a:ext uri="{FF2B5EF4-FFF2-40B4-BE49-F238E27FC236}">
                <a16:creationId xmlns:a16="http://schemas.microsoft.com/office/drawing/2014/main" id="{91054827-F736-BC1B-22D4-A9CCD0D80574}"/>
              </a:ext>
            </a:extLst>
          </p:cNvPr>
          <p:cNvSpPr txBox="1">
            <a:spLocks/>
          </p:cNvSpPr>
          <p:nvPr/>
        </p:nvSpPr>
        <p:spPr>
          <a:xfrm>
            <a:off x="8875060" y="1710774"/>
            <a:ext cx="286926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2800" dirty="0"/>
          </a:p>
        </p:txBody>
      </p:sp>
    </p:spTree>
    <p:extLst>
      <p:ext uri="{BB962C8B-B14F-4D97-AF65-F5344CB8AC3E}">
        <p14:creationId xmlns:p14="http://schemas.microsoft.com/office/powerpoint/2010/main" val="1257209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E4F7B-B89E-C152-E81E-1DD38AE65542}"/>
            </a:ext>
          </a:extLst>
        </p:cNvPr>
        <p:cNvGrpSpPr/>
        <p:nvPr/>
      </p:nvGrpSpPr>
      <p:grpSpPr>
        <a:xfrm>
          <a:off x="0" y="0"/>
          <a:ext cx="0" cy="0"/>
          <a:chOff x="0" y="0"/>
          <a:chExt cx="0" cy="0"/>
        </a:xfrm>
      </p:grpSpPr>
      <p:sp>
        <p:nvSpPr>
          <p:cNvPr id="3" name="Media Placeholder 2">
            <a:extLst>
              <a:ext uri="{FF2B5EF4-FFF2-40B4-BE49-F238E27FC236}">
                <a16:creationId xmlns:a16="http://schemas.microsoft.com/office/drawing/2014/main" id="{E677ECBC-C14B-A28E-6A30-304E469E4DA1}"/>
              </a:ext>
            </a:extLst>
          </p:cNvPr>
          <p:cNvSpPr>
            <a:spLocks noGrp="1"/>
          </p:cNvSpPr>
          <p:nvPr>
            <p:ph type="media" sz="quarter" idx="11"/>
          </p:nvPr>
        </p:nvSpPr>
        <p:spPr>
          <a:xfrm>
            <a:off x="3037052" y="1529825"/>
            <a:ext cx="4724715" cy="4334400"/>
          </a:xfrm>
        </p:spPr>
        <p:txBody>
          <a:bodyPr>
            <a:normAutofit/>
          </a:bodyPr>
          <a:lstStyle/>
          <a:p>
            <a:endParaRPr lang="en-US" sz="3600" dirty="0"/>
          </a:p>
          <a:p>
            <a:r>
              <a:rPr lang="en-US" sz="3600" dirty="0"/>
              <a:t>Marketing</a:t>
            </a:r>
          </a:p>
          <a:p>
            <a:endParaRPr lang="en-US" sz="3600" dirty="0"/>
          </a:p>
          <a:p>
            <a:r>
              <a:rPr lang="en-US" sz="3600" dirty="0"/>
              <a:t>Product or Service</a:t>
            </a:r>
          </a:p>
          <a:p>
            <a:endParaRPr lang="en-US" sz="3600" dirty="0"/>
          </a:p>
          <a:p>
            <a:r>
              <a:rPr lang="en-US" sz="3600" dirty="0"/>
              <a:t>Financial Management</a:t>
            </a:r>
          </a:p>
          <a:p>
            <a:endParaRPr lang="en-GB" sz="2400" dirty="0"/>
          </a:p>
        </p:txBody>
      </p:sp>
      <p:sp>
        <p:nvSpPr>
          <p:cNvPr id="4" name="Title 3">
            <a:extLst>
              <a:ext uri="{FF2B5EF4-FFF2-40B4-BE49-F238E27FC236}">
                <a16:creationId xmlns:a16="http://schemas.microsoft.com/office/drawing/2014/main" id="{C1D332F5-610F-52AC-3E23-1E02D3473A1A}"/>
              </a:ext>
            </a:extLst>
          </p:cNvPr>
          <p:cNvSpPr>
            <a:spLocks noGrp="1"/>
          </p:cNvSpPr>
          <p:nvPr>
            <p:ph type="title"/>
          </p:nvPr>
        </p:nvSpPr>
        <p:spPr>
          <a:xfrm>
            <a:off x="2538417" y="864004"/>
            <a:ext cx="6605950" cy="491189"/>
          </a:xfrm>
        </p:spPr>
        <p:txBody>
          <a:bodyPr/>
          <a:lstStyle/>
          <a:p>
            <a:r>
              <a:rPr lang="en-US" dirty="0"/>
              <a:t>People and Skills</a:t>
            </a:r>
          </a:p>
        </p:txBody>
      </p:sp>
      <p:sp>
        <p:nvSpPr>
          <p:cNvPr id="5" name="Content Placeholder 3">
            <a:extLst>
              <a:ext uri="{FF2B5EF4-FFF2-40B4-BE49-F238E27FC236}">
                <a16:creationId xmlns:a16="http://schemas.microsoft.com/office/drawing/2014/main" id="{BCFB6D8E-BA63-8C82-81AC-DFE992923053}"/>
              </a:ext>
            </a:extLst>
          </p:cNvPr>
          <p:cNvSpPr txBox="1">
            <a:spLocks/>
          </p:cNvSpPr>
          <p:nvPr/>
        </p:nvSpPr>
        <p:spPr>
          <a:xfrm>
            <a:off x="8875060" y="1710774"/>
            <a:ext cx="286926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t>Your Skills</a:t>
            </a:r>
          </a:p>
          <a:p>
            <a:pPr marL="342900" indent="-342900"/>
            <a:endParaRPr lang="en-US" sz="2800" dirty="0"/>
          </a:p>
          <a:p>
            <a:pPr marL="342900" indent="-342900"/>
            <a:r>
              <a:rPr lang="en-US" sz="2800" dirty="0"/>
              <a:t>Gaps you need to fill</a:t>
            </a:r>
          </a:p>
          <a:p>
            <a:pPr marL="342900" indent="-342900"/>
            <a:endParaRPr lang="en-US" sz="2800" dirty="0"/>
          </a:p>
          <a:p>
            <a:pPr marL="342900" indent="-342900"/>
            <a:r>
              <a:rPr lang="en-US" sz="2800" dirty="0"/>
              <a:t>Do I have the time?</a:t>
            </a:r>
          </a:p>
          <a:p>
            <a:pPr marL="342900" indent="-342900"/>
            <a:endParaRPr lang="en-US" sz="2800" dirty="0"/>
          </a:p>
          <a:p>
            <a:pPr marL="342900" indent="-342900"/>
            <a:r>
              <a:rPr lang="en-US" sz="2800" dirty="0"/>
              <a:t>Resilience</a:t>
            </a:r>
            <a:endParaRPr lang="en-GB" sz="2800" dirty="0"/>
          </a:p>
        </p:txBody>
      </p:sp>
    </p:spTree>
    <p:extLst>
      <p:ext uri="{BB962C8B-B14F-4D97-AF65-F5344CB8AC3E}">
        <p14:creationId xmlns:p14="http://schemas.microsoft.com/office/powerpoint/2010/main" val="163971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7ADD7-92E2-0607-96CC-1F78967DD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52925-7AA2-4446-D822-87F1A031101F}"/>
              </a:ext>
            </a:extLst>
          </p:cNvPr>
          <p:cNvSpPr>
            <a:spLocks noGrp="1"/>
          </p:cNvSpPr>
          <p:nvPr>
            <p:ph type="title" idx="4294967295"/>
          </p:nvPr>
        </p:nvSpPr>
        <p:spPr>
          <a:xfrm>
            <a:off x="2881699" y="1234186"/>
            <a:ext cx="7862501" cy="493351"/>
          </a:xfrm>
        </p:spPr>
        <p:txBody>
          <a:bodyPr>
            <a:normAutofit/>
          </a:bodyPr>
          <a:lstStyle/>
          <a:p>
            <a:r>
              <a:rPr lang="en-US" dirty="0"/>
              <a:t>Stakeholders and Partners</a:t>
            </a:r>
            <a:endParaRPr lang="en-GB" dirty="0"/>
          </a:p>
        </p:txBody>
      </p:sp>
      <p:sp>
        <p:nvSpPr>
          <p:cNvPr id="17" name="Content Placeholder 16">
            <a:extLst>
              <a:ext uri="{FF2B5EF4-FFF2-40B4-BE49-F238E27FC236}">
                <a16:creationId xmlns:a16="http://schemas.microsoft.com/office/drawing/2014/main" id="{3A830AA2-FF6A-736A-1909-CA5C12EB1D6C}"/>
              </a:ext>
            </a:extLst>
          </p:cNvPr>
          <p:cNvSpPr>
            <a:spLocks noGrp="1"/>
          </p:cNvSpPr>
          <p:nvPr>
            <p:ph sz="quarter" idx="13"/>
          </p:nvPr>
        </p:nvSpPr>
        <p:spPr/>
        <p:txBody>
          <a:bodyPr>
            <a:normAutofit fontScale="92500" lnSpcReduction="10000"/>
          </a:bodyPr>
          <a:lstStyle/>
          <a:p>
            <a:r>
              <a:rPr lang="en-US" sz="3600" dirty="0"/>
              <a:t>Make a list of possible stakeholders. What categories do they fall into?</a:t>
            </a:r>
          </a:p>
          <a:p>
            <a:endParaRPr lang="en-US" sz="3600" dirty="0"/>
          </a:p>
          <a:p>
            <a:r>
              <a:rPr lang="en-US" sz="3600" dirty="0"/>
              <a:t>How would you go about identifying potential partners? List the things you would look for.</a:t>
            </a:r>
          </a:p>
        </p:txBody>
      </p:sp>
      <p:sp>
        <p:nvSpPr>
          <p:cNvPr id="19" name="Picture Placeholder 18">
            <a:extLst>
              <a:ext uri="{FF2B5EF4-FFF2-40B4-BE49-F238E27FC236}">
                <a16:creationId xmlns:a16="http://schemas.microsoft.com/office/drawing/2014/main" id="{52A42A5C-89B1-AF84-A99E-C8283A401BDB}"/>
              </a:ext>
            </a:extLst>
          </p:cNvPr>
          <p:cNvSpPr>
            <a:spLocks noGrp="1"/>
          </p:cNvSpPr>
          <p:nvPr>
            <p:ph type="pic" sz="quarter" idx="12"/>
          </p:nvPr>
        </p:nvSpPr>
        <p:spPr/>
        <p:txBody>
          <a:bodyPr>
            <a:normAutofit/>
          </a:bodyPr>
          <a:lstStyle/>
          <a:p>
            <a:pPr marL="0" indent="0" algn="ctr">
              <a:buNone/>
            </a:pPr>
            <a:r>
              <a:rPr lang="en-US" sz="3600" dirty="0"/>
              <a:t>Activity – </a:t>
            </a:r>
          </a:p>
          <a:p>
            <a:pPr marL="0" indent="0" algn="ctr">
              <a:buNone/>
            </a:pPr>
            <a:endParaRPr lang="en-US" sz="3600" dirty="0"/>
          </a:p>
          <a:p>
            <a:pPr marL="0" indent="0" algn="ctr">
              <a:buNone/>
            </a:pPr>
            <a:r>
              <a:rPr lang="en-US" sz="3600" dirty="0"/>
              <a:t>Shout out!</a:t>
            </a:r>
            <a:endParaRPr lang="en-GB" sz="3600" dirty="0"/>
          </a:p>
        </p:txBody>
      </p:sp>
    </p:spTree>
    <p:extLst>
      <p:ext uri="{BB962C8B-B14F-4D97-AF65-F5344CB8AC3E}">
        <p14:creationId xmlns:p14="http://schemas.microsoft.com/office/powerpoint/2010/main" val="325964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1BC26-6542-83E7-8EE0-D425E67FD6D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9EF32B-FBE9-6863-686B-96BA62C4C2A5}"/>
              </a:ext>
            </a:extLst>
          </p:cNvPr>
          <p:cNvSpPr>
            <a:spLocks noGrp="1"/>
          </p:cNvSpPr>
          <p:nvPr>
            <p:ph sz="quarter" idx="11"/>
          </p:nvPr>
        </p:nvSpPr>
        <p:spPr>
          <a:xfrm>
            <a:off x="2530548" y="2530549"/>
            <a:ext cx="9121775" cy="3721395"/>
          </a:xfrm>
        </p:spPr>
        <p:txBody>
          <a:bodyPr>
            <a:noAutofit/>
          </a:bodyPr>
          <a:lstStyle/>
          <a:p>
            <a:pPr marL="342900" indent="-342900">
              <a:buFont typeface="Arial" panose="020B0604020202020204" pitchFamily="34" charset="0"/>
              <a:buChar char="•"/>
            </a:pPr>
            <a:r>
              <a:rPr lang="en-US" sz="3200" dirty="0"/>
              <a:t>Market Research</a:t>
            </a:r>
          </a:p>
          <a:p>
            <a:pPr marL="342900" indent="-342900">
              <a:buFont typeface="Arial" panose="020B0604020202020204" pitchFamily="34" charset="0"/>
              <a:buChar char="•"/>
            </a:pPr>
            <a:r>
              <a:rPr lang="en-US" sz="3200" dirty="0"/>
              <a:t>Promotion of product or service</a:t>
            </a:r>
          </a:p>
          <a:p>
            <a:pPr marL="342900" indent="-342900">
              <a:buFont typeface="Arial" panose="020B0604020202020204" pitchFamily="34" charset="0"/>
              <a:buChar char="•"/>
            </a:pPr>
            <a:r>
              <a:rPr lang="en-US" sz="3200" dirty="0"/>
              <a:t>Securing support from funders and decision makers</a:t>
            </a:r>
          </a:p>
          <a:p>
            <a:pPr marL="342900" indent="-342900">
              <a:buFont typeface="Arial" panose="020B0604020202020204" pitchFamily="34" charset="0"/>
              <a:buChar char="•"/>
            </a:pPr>
            <a:r>
              <a:rPr lang="en-US" sz="3200" dirty="0"/>
              <a:t>Successful communication needs to identify who you need to hold the conversation with (stakeholder), what you want them to do and what you want to say (message) and how you will reach them (channel).</a:t>
            </a:r>
          </a:p>
          <a:p>
            <a:endParaRPr lang="en-GB" sz="2400" dirty="0"/>
          </a:p>
        </p:txBody>
      </p:sp>
      <p:sp>
        <p:nvSpPr>
          <p:cNvPr id="3" name="Text Placeholder 2">
            <a:extLst>
              <a:ext uri="{FF2B5EF4-FFF2-40B4-BE49-F238E27FC236}">
                <a16:creationId xmlns:a16="http://schemas.microsoft.com/office/drawing/2014/main" id="{28FE1616-D99A-EBF6-7986-B2800D8C3D44}"/>
              </a:ext>
            </a:extLst>
          </p:cNvPr>
          <p:cNvSpPr>
            <a:spLocks noGrp="1"/>
          </p:cNvSpPr>
          <p:nvPr>
            <p:ph type="body" sz="quarter" idx="14"/>
          </p:nvPr>
        </p:nvSpPr>
        <p:spPr/>
        <p:txBody>
          <a:bodyPr/>
          <a:lstStyle/>
          <a:p>
            <a:r>
              <a:rPr lang="en-US" dirty="0"/>
              <a:t>Communication</a:t>
            </a:r>
            <a:endParaRPr lang="en-GB" dirty="0"/>
          </a:p>
        </p:txBody>
      </p:sp>
    </p:spTree>
    <p:extLst>
      <p:ext uri="{BB962C8B-B14F-4D97-AF65-F5344CB8AC3E}">
        <p14:creationId xmlns:p14="http://schemas.microsoft.com/office/powerpoint/2010/main" val="167261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35A52-97F2-5C4A-6CFD-EC5CC6505B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E47CE0-BE4F-ECDF-A335-A77ACD33D259}"/>
              </a:ext>
            </a:extLst>
          </p:cNvPr>
          <p:cNvSpPr>
            <a:spLocks noGrp="1"/>
          </p:cNvSpPr>
          <p:nvPr>
            <p:ph sz="quarter" idx="11"/>
          </p:nvPr>
        </p:nvSpPr>
        <p:spPr>
          <a:xfrm>
            <a:off x="3370522" y="2009362"/>
            <a:ext cx="8506046" cy="4301985"/>
          </a:xfrm>
        </p:spPr>
        <p:txBody>
          <a:bodyPr>
            <a:norm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Why do we measure?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Who do we measure for?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What can we measure?</a:t>
            </a:r>
          </a:p>
          <a:p>
            <a:endParaRPr lang="en-GB" dirty="0"/>
          </a:p>
        </p:txBody>
      </p:sp>
      <p:sp>
        <p:nvSpPr>
          <p:cNvPr id="3" name="Text Placeholder 2">
            <a:extLst>
              <a:ext uri="{FF2B5EF4-FFF2-40B4-BE49-F238E27FC236}">
                <a16:creationId xmlns:a16="http://schemas.microsoft.com/office/drawing/2014/main" id="{A96CC67B-2385-C61C-4632-FCD4F0BDFB1C}"/>
              </a:ext>
            </a:extLst>
          </p:cNvPr>
          <p:cNvSpPr>
            <a:spLocks noGrp="1"/>
          </p:cNvSpPr>
          <p:nvPr>
            <p:ph type="body" sz="quarter" idx="14"/>
          </p:nvPr>
        </p:nvSpPr>
        <p:spPr/>
        <p:txBody>
          <a:bodyPr/>
          <a:lstStyle/>
          <a:p>
            <a:r>
              <a:rPr lang="en-GB" dirty="0"/>
              <a:t>Impact Measurement</a:t>
            </a:r>
          </a:p>
        </p:txBody>
      </p:sp>
    </p:spTree>
    <p:extLst>
      <p:ext uri="{BB962C8B-B14F-4D97-AF65-F5344CB8AC3E}">
        <p14:creationId xmlns:p14="http://schemas.microsoft.com/office/powerpoint/2010/main" val="130046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heading">
            <a:extLst>
              <a:ext uri="{FF2B5EF4-FFF2-40B4-BE49-F238E27FC236}">
                <a16:creationId xmlns:a16="http://schemas.microsoft.com/office/drawing/2014/main" id="{08429B97-BAB3-132E-6148-F56BEEAA07D8}"/>
              </a:ext>
            </a:extLst>
          </p:cNvPr>
          <p:cNvSpPr>
            <a:spLocks noGrp="1"/>
          </p:cNvSpPr>
          <p:nvPr>
            <p:ph type="body" sz="quarter" idx="12"/>
          </p:nvPr>
        </p:nvSpPr>
        <p:spPr/>
        <p:txBody>
          <a:bodyPr vert="horz" lIns="91440" tIns="45720" rIns="91440" bIns="45720" rtlCol="0" anchor="t">
            <a:normAutofit/>
          </a:bodyPr>
          <a:lstStyle/>
          <a:p>
            <a:r>
              <a:rPr lang="en-GB">
                <a:latin typeface="Calibri"/>
                <a:ea typeface="Calibri"/>
                <a:cs typeface="Calibri"/>
              </a:rPr>
              <a:t>Things to consider before we begin</a:t>
            </a:r>
            <a:endParaRPr lang="en-US">
              <a:latin typeface="Calibri"/>
              <a:ea typeface="Calibri"/>
              <a:cs typeface="Calibri"/>
            </a:endParaRPr>
          </a:p>
        </p:txBody>
      </p:sp>
      <p:sp>
        <p:nvSpPr>
          <p:cNvPr id="2" name="Title 1">
            <a:extLst>
              <a:ext uri="{FF2B5EF4-FFF2-40B4-BE49-F238E27FC236}">
                <a16:creationId xmlns:a16="http://schemas.microsoft.com/office/drawing/2014/main" id="{F0FB0B4A-3E79-7E49-037D-3E217C3269AE}"/>
              </a:ext>
            </a:extLst>
          </p:cNvPr>
          <p:cNvSpPr>
            <a:spLocks noGrp="1"/>
          </p:cNvSpPr>
          <p:nvPr>
            <p:ph type="title"/>
          </p:nvPr>
        </p:nvSpPr>
        <p:spPr>
          <a:xfrm>
            <a:off x="611269" y="706850"/>
            <a:ext cx="8060707" cy="493351"/>
          </a:xfrm>
        </p:spPr>
        <p:txBody>
          <a:bodyPr>
            <a:normAutofit/>
          </a:bodyPr>
          <a:lstStyle/>
          <a:p>
            <a:r>
              <a:rPr lang="en-US">
                <a:latin typeface="Calibri"/>
                <a:ea typeface="Calibri"/>
                <a:cs typeface="Calibri"/>
              </a:rPr>
              <a:t>Welcome and Introductions</a:t>
            </a:r>
            <a:endParaRPr lang="en-US" err="1"/>
          </a:p>
        </p:txBody>
      </p:sp>
      <p:sp>
        <p:nvSpPr>
          <p:cNvPr id="10" name="Content Placeholder 9">
            <a:extLst>
              <a:ext uri="{FF2B5EF4-FFF2-40B4-BE49-F238E27FC236}">
                <a16:creationId xmlns:a16="http://schemas.microsoft.com/office/drawing/2014/main" id="{6566EA00-B7E1-2EA4-A2EC-971AA6E8D1C7}"/>
              </a:ext>
            </a:extLst>
          </p:cNvPr>
          <p:cNvSpPr>
            <a:spLocks noGrp="1"/>
          </p:cNvSpPr>
          <p:nvPr>
            <p:ph sz="quarter" idx="11"/>
          </p:nvPr>
        </p:nvSpPr>
        <p:spPr/>
        <p:txBody>
          <a:bodyPr/>
          <a:lstStyle/>
          <a:p>
            <a:endParaRPr lang="en-GB"/>
          </a:p>
        </p:txBody>
      </p:sp>
      <p:pic>
        <p:nvPicPr>
          <p:cNvPr id="3" name="Graphic 2" descr="Coffee with solid fill">
            <a:extLst>
              <a:ext uri="{FF2B5EF4-FFF2-40B4-BE49-F238E27FC236}">
                <a16:creationId xmlns:a16="http://schemas.microsoft.com/office/drawing/2014/main" id="{D85C4134-77CA-C96A-0E77-80DD9D552A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2231" y="2511325"/>
            <a:ext cx="914400" cy="914400"/>
          </a:xfrm>
          <a:prstGeom prst="rect">
            <a:avLst/>
          </a:prstGeom>
        </p:spPr>
      </p:pic>
      <p:pic>
        <p:nvPicPr>
          <p:cNvPr id="6" name="Graphic 8" descr="Meeting with solid fill">
            <a:extLst>
              <a:ext uri="{FF2B5EF4-FFF2-40B4-BE49-F238E27FC236}">
                <a16:creationId xmlns:a16="http://schemas.microsoft.com/office/drawing/2014/main" id="{A21A6077-4EB1-0C1F-1C21-8F1ED9D285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0679" y="2514684"/>
            <a:ext cx="914400" cy="914400"/>
          </a:xfrm>
          <a:prstGeom prst="rect">
            <a:avLst/>
          </a:prstGeom>
        </p:spPr>
      </p:pic>
      <p:pic>
        <p:nvPicPr>
          <p:cNvPr id="7" name="Graphic 15" descr="Hourglass 60% with solid fill">
            <a:extLst>
              <a:ext uri="{FF2B5EF4-FFF2-40B4-BE49-F238E27FC236}">
                <a16:creationId xmlns:a16="http://schemas.microsoft.com/office/drawing/2014/main" id="{1CCF1D7F-FA4C-F91D-282E-01696F851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545" y="2518104"/>
            <a:ext cx="914400" cy="914400"/>
          </a:xfrm>
          <a:prstGeom prst="rect">
            <a:avLst/>
          </a:prstGeom>
        </p:spPr>
      </p:pic>
      <p:pic>
        <p:nvPicPr>
          <p:cNvPr id="8" name="Graphic 4" descr="Phone Vibration with solid fill">
            <a:extLst>
              <a:ext uri="{FF2B5EF4-FFF2-40B4-BE49-F238E27FC236}">
                <a16:creationId xmlns:a16="http://schemas.microsoft.com/office/drawing/2014/main" id="{66FE1E9E-AE78-F14E-E90F-10E1098DFD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89820" y="3781852"/>
            <a:ext cx="914400" cy="914400"/>
          </a:xfrm>
          <a:prstGeom prst="rect">
            <a:avLst/>
          </a:prstGeom>
        </p:spPr>
      </p:pic>
      <p:pic>
        <p:nvPicPr>
          <p:cNvPr id="9" name="Graphic 13" descr="Person with idea with solid fill">
            <a:extLst>
              <a:ext uri="{FF2B5EF4-FFF2-40B4-BE49-F238E27FC236}">
                <a16:creationId xmlns:a16="http://schemas.microsoft.com/office/drawing/2014/main" id="{D74D7BAF-FD64-7D19-7C60-921C735F63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76072" y="3784037"/>
            <a:ext cx="914400" cy="914400"/>
          </a:xfrm>
          <a:prstGeom prst="rect">
            <a:avLst/>
          </a:prstGeom>
        </p:spPr>
      </p:pic>
      <p:pic>
        <p:nvPicPr>
          <p:cNvPr id="11" name="Graphic 25" descr="Comment Heart with solid fill">
            <a:extLst>
              <a:ext uri="{FF2B5EF4-FFF2-40B4-BE49-F238E27FC236}">
                <a16:creationId xmlns:a16="http://schemas.microsoft.com/office/drawing/2014/main" id="{394E2D06-C791-044A-674B-61606708EA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0545" y="3784291"/>
            <a:ext cx="914400" cy="914400"/>
          </a:xfrm>
          <a:prstGeom prst="rect">
            <a:avLst/>
          </a:prstGeom>
        </p:spPr>
      </p:pic>
      <p:pic>
        <p:nvPicPr>
          <p:cNvPr id="12" name="Graphic 20" descr="Universal access with solid fill">
            <a:extLst>
              <a:ext uri="{FF2B5EF4-FFF2-40B4-BE49-F238E27FC236}">
                <a16:creationId xmlns:a16="http://schemas.microsoft.com/office/drawing/2014/main" id="{36CF33D9-049E-5BE4-0527-E31D20E58DE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92231" y="5057137"/>
            <a:ext cx="914400" cy="914400"/>
          </a:xfrm>
          <a:prstGeom prst="rect">
            <a:avLst/>
          </a:prstGeom>
        </p:spPr>
      </p:pic>
      <p:pic>
        <p:nvPicPr>
          <p:cNvPr id="13" name="Graphic 29" descr="Fire Extinguisher with solid fill">
            <a:extLst>
              <a:ext uri="{FF2B5EF4-FFF2-40B4-BE49-F238E27FC236}">
                <a16:creationId xmlns:a16="http://schemas.microsoft.com/office/drawing/2014/main" id="{F692699D-547F-8519-A959-B3E38E4BF11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72841" y="5061864"/>
            <a:ext cx="914400" cy="914400"/>
          </a:xfrm>
          <a:prstGeom prst="rect">
            <a:avLst/>
          </a:prstGeom>
        </p:spPr>
      </p:pic>
      <p:pic>
        <p:nvPicPr>
          <p:cNvPr id="14" name="Graphic 31" descr="Postit Notes outline">
            <a:extLst>
              <a:ext uri="{FF2B5EF4-FFF2-40B4-BE49-F238E27FC236}">
                <a16:creationId xmlns:a16="http://schemas.microsoft.com/office/drawing/2014/main" id="{A2A26AB2-7619-5C3F-F69A-508331FAD2E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70543" y="5061864"/>
            <a:ext cx="914400" cy="914400"/>
          </a:xfrm>
          <a:prstGeom prst="rect">
            <a:avLst/>
          </a:prstGeom>
        </p:spPr>
      </p:pic>
    </p:spTree>
    <p:extLst>
      <p:ext uri="{BB962C8B-B14F-4D97-AF65-F5344CB8AC3E}">
        <p14:creationId xmlns:p14="http://schemas.microsoft.com/office/powerpoint/2010/main" val="1157541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10AF8-2C63-0FC3-F118-B2D3118571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3A8B7C-99E4-00F0-6256-E9DD267E3BE7}"/>
              </a:ext>
            </a:extLst>
          </p:cNvPr>
          <p:cNvSpPr>
            <a:spLocks noGrp="1"/>
          </p:cNvSpPr>
          <p:nvPr>
            <p:ph sz="quarter" idx="11"/>
          </p:nvPr>
        </p:nvSpPr>
        <p:spPr>
          <a:xfrm>
            <a:off x="2622133" y="1403498"/>
            <a:ext cx="9122228" cy="4689190"/>
          </a:xfrm>
        </p:spPr>
        <p:txBody>
          <a:bodyPr/>
          <a:lstStyle/>
          <a:p>
            <a:r>
              <a:rPr lang="en-US" sz="3200" dirty="0"/>
              <a:t>Regulators - Show you are doing what you said </a:t>
            </a:r>
          </a:p>
          <a:p>
            <a:r>
              <a:rPr lang="en-US" sz="3200" dirty="0"/>
              <a:t>Funders - Demonstrate value, attract support</a:t>
            </a:r>
          </a:p>
          <a:p>
            <a:r>
              <a:rPr lang="en-US" sz="3200" dirty="0"/>
              <a:t>Partners - Build a great reputation</a:t>
            </a:r>
          </a:p>
          <a:p>
            <a:r>
              <a:rPr lang="en-US" sz="3200" dirty="0"/>
              <a:t>Board, Staff and Volunteers - Motivate and create energy</a:t>
            </a:r>
          </a:p>
          <a:p>
            <a:r>
              <a:rPr lang="en-US" sz="3200" dirty="0"/>
              <a:t>The public - Drive support and fundraising</a:t>
            </a:r>
          </a:p>
          <a:p>
            <a:r>
              <a:rPr lang="en-US" sz="3200" dirty="0"/>
              <a:t>Politicians - Lobby for changes that support your mission</a:t>
            </a:r>
          </a:p>
          <a:p>
            <a:endParaRPr lang="en-GB" dirty="0"/>
          </a:p>
        </p:txBody>
      </p:sp>
    </p:spTree>
    <p:extLst>
      <p:ext uri="{BB962C8B-B14F-4D97-AF65-F5344CB8AC3E}">
        <p14:creationId xmlns:p14="http://schemas.microsoft.com/office/powerpoint/2010/main" val="1721653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F211B-BDCC-16B9-DFD3-4B8680E259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60EF0-3A0F-B068-8F23-AA0A8803835C}"/>
              </a:ext>
            </a:extLst>
          </p:cNvPr>
          <p:cNvSpPr>
            <a:spLocks noGrp="1"/>
          </p:cNvSpPr>
          <p:nvPr>
            <p:ph sz="quarter" idx="11"/>
          </p:nvPr>
        </p:nvSpPr>
        <p:spPr>
          <a:xfrm>
            <a:off x="2622550" y="2541182"/>
            <a:ext cx="9121775" cy="3721395"/>
          </a:xfrm>
        </p:spPr>
        <p:txBody>
          <a:bodyPr>
            <a:noAutofit/>
          </a:bodyPr>
          <a:lstStyle/>
          <a:p>
            <a:pPr marL="457200" indent="-457200">
              <a:buFont typeface="Arial" panose="020B0604020202020204" pitchFamily="34" charset="0"/>
              <a:buChar char="•"/>
            </a:pPr>
            <a:r>
              <a:rPr lang="en-US" sz="3200" dirty="0"/>
              <a:t>Policies</a:t>
            </a:r>
          </a:p>
          <a:p>
            <a:pPr marL="457200" indent="-457200">
              <a:buFont typeface="Arial" panose="020B0604020202020204" pitchFamily="34" charset="0"/>
              <a:buChar char="•"/>
            </a:pPr>
            <a:r>
              <a:rPr lang="en-US" sz="3200" dirty="0"/>
              <a:t>Risk Assessments</a:t>
            </a:r>
          </a:p>
          <a:p>
            <a:pPr marL="457200" indent="-457200">
              <a:buFont typeface="Arial" panose="020B0604020202020204" pitchFamily="34" charset="0"/>
              <a:buChar char="•"/>
            </a:pPr>
            <a:r>
              <a:rPr lang="en-US" sz="3200" dirty="0"/>
              <a:t>DBS Checks</a:t>
            </a:r>
          </a:p>
          <a:p>
            <a:pPr marL="457200" indent="-457200">
              <a:buFont typeface="Arial" panose="020B0604020202020204" pitchFamily="34" charset="0"/>
              <a:buChar char="•"/>
            </a:pPr>
            <a:r>
              <a:rPr lang="en-US" sz="3200" dirty="0"/>
              <a:t>Insurance</a:t>
            </a:r>
          </a:p>
          <a:p>
            <a:pPr marL="457200" indent="-457200">
              <a:buFont typeface="Arial" panose="020B0604020202020204" pitchFamily="34" charset="0"/>
              <a:buChar char="•"/>
            </a:pPr>
            <a:r>
              <a:rPr lang="en-US" sz="3200" dirty="0"/>
              <a:t>Report filing</a:t>
            </a:r>
          </a:p>
          <a:p>
            <a:pPr marL="457200" indent="-457200">
              <a:buFont typeface="Arial" panose="020B0604020202020204" pitchFamily="34" charset="0"/>
              <a:buChar char="•"/>
            </a:pPr>
            <a:r>
              <a:rPr lang="en-US" sz="3200" dirty="0"/>
              <a:t>Good Governance</a:t>
            </a:r>
          </a:p>
          <a:p>
            <a:endParaRPr lang="en-GB" sz="2400" dirty="0"/>
          </a:p>
        </p:txBody>
      </p:sp>
      <p:sp>
        <p:nvSpPr>
          <p:cNvPr id="3" name="Text Placeholder 2">
            <a:extLst>
              <a:ext uri="{FF2B5EF4-FFF2-40B4-BE49-F238E27FC236}">
                <a16:creationId xmlns:a16="http://schemas.microsoft.com/office/drawing/2014/main" id="{24801EDC-6525-A73B-247C-502D1CF26D9C}"/>
              </a:ext>
            </a:extLst>
          </p:cNvPr>
          <p:cNvSpPr>
            <a:spLocks noGrp="1"/>
          </p:cNvSpPr>
          <p:nvPr>
            <p:ph type="body" sz="quarter" idx="14"/>
          </p:nvPr>
        </p:nvSpPr>
        <p:spPr/>
        <p:txBody>
          <a:bodyPr/>
          <a:lstStyle/>
          <a:p>
            <a:r>
              <a:rPr lang="en-US" dirty="0"/>
              <a:t>Keep it legal</a:t>
            </a:r>
            <a:endParaRPr lang="en-GB" dirty="0"/>
          </a:p>
        </p:txBody>
      </p:sp>
    </p:spTree>
    <p:extLst>
      <p:ext uri="{BB962C8B-B14F-4D97-AF65-F5344CB8AC3E}">
        <p14:creationId xmlns:p14="http://schemas.microsoft.com/office/powerpoint/2010/main" val="548775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06B6AFA-0A9D-048D-2870-EE8AACF39E0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413" b="21413"/>
          <a:stretch/>
        </p:blipFill>
        <p:spPr>
          <a:xfrm>
            <a:off x="-85725" y="0"/>
            <a:ext cx="7688688" cy="6769100"/>
          </a:xfrm>
        </p:spPr>
      </p:pic>
      <p:pic>
        <p:nvPicPr>
          <p:cNvPr id="5" name="Picture 4" descr="A black and white background&#10;&#10;Description automatically generated">
            <a:extLst>
              <a:ext uri="{FF2B5EF4-FFF2-40B4-BE49-F238E27FC236}">
                <a16:creationId xmlns:a16="http://schemas.microsoft.com/office/drawing/2014/main" id="{34D9537B-2EE5-CB3A-84AE-309E8873A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25125"/>
            <a:ext cx="12192000" cy="6858000"/>
          </a:xfrm>
          <a:prstGeom prst="rect">
            <a:avLst/>
          </a:prstGeom>
        </p:spPr>
      </p:pic>
      <p:sp>
        <p:nvSpPr>
          <p:cNvPr id="4" name="Title 3">
            <a:extLst>
              <a:ext uri="{FF2B5EF4-FFF2-40B4-BE49-F238E27FC236}">
                <a16:creationId xmlns:a16="http://schemas.microsoft.com/office/drawing/2014/main" id="{E6C6C4B9-AD2F-14AC-2A52-5C04C0B9ED3F}"/>
              </a:ext>
            </a:extLst>
          </p:cNvPr>
          <p:cNvSpPr>
            <a:spLocks noGrp="1"/>
          </p:cNvSpPr>
          <p:nvPr>
            <p:ph type="ctrTitle"/>
          </p:nvPr>
        </p:nvSpPr>
        <p:spPr>
          <a:xfrm>
            <a:off x="7087488" y="1457740"/>
            <a:ext cx="5725831" cy="1276779"/>
          </a:xfrm>
        </p:spPr>
        <p:txBody>
          <a:bodyPr/>
          <a:lstStyle/>
          <a:p>
            <a:r>
              <a:rPr lang="en-GB"/>
              <a:t>Over to you!</a:t>
            </a:r>
            <a:br>
              <a:rPr lang="en-GB"/>
            </a:br>
            <a:r>
              <a:rPr lang="en-GB" sz="1600">
                <a:hlinkClick r:id="rId5"/>
              </a:rPr>
              <a:t>Soc Ent Support</a:t>
            </a:r>
            <a:endParaRPr lang="en-GB" sz="1600"/>
          </a:p>
        </p:txBody>
      </p:sp>
      <p:sp>
        <p:nvSpPr>
          <p:cNvPr id="14" name="Rectangle: Rounded Corners 13">
            <a:extLst>
              <a:ext uri="{FF2B5EF4-FFF2-40B4-BE49-F238E27FC236}">
                <a16:creationId xmlns:a16="http://schemas.microsoft.com/office/drawing/2014/main" id="{16D25F03-FD4A-BFB0-A266-D3F3A08AD041}"/>
              </a:ext>
            </a:extLst>
          </p:cNvPr>
          <p:cNvSpPr/>
          <p:nvPr/>
        </p:nvSpPr>
        <p:spPr>
          <a:xfrm>
            <a:off x="6268527" y="3076701"/>
            <a:ext cx="5610037" cy="75484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CF02305-520A-59DE-F1FA-ACDC8FA9A218}"/>
              </a:ext>
            </a:extLst>
          </p:cNvPr>
          <p:cNvSpPr txBox="1"/>
          <p:nvPr/>
        </p:nvSpPr>
        <p:spPr>
          <a:xfrm>
            <a:off x="6181724" y="3045996"/>
            <a:ext cx="5696840" cy="677108"/>
          </a:xfrm>
          <a:prstGeom prst="rect">
            <a:avLst/>
          </a:prstGeom>
          <a:noFill/>
        </p:spPr>
        <p:txBody>
          <a:bodyPr wrap="square" lIns="91440" tIns="45720" rIns="91440" bIns="45720" rtlCol="0" anchor="t">
            <a:spAutoFit/>
          </a:bodyPr>
          <a:lstStyle/>
          <a:p>
            <a:pPr algn="ctr"/>
            <a:r>
              <a:rPr lang="en-GB">
                <a:solidFill>
                  <a:schemeClr val="bg1"/>
                </a:solidFill>
              </a:rPr>
              <a:t>Contact us at:</a:t>
            </a:r>
            <a:endParaRPr lang="en-US">
              <a:solidFill>
                <a:schemeClr val="bg1"/>
              </a:solidFill>
              <a:cs typeface="Calibri"/>
            </a:endParaRPr>
          </a:p>
          <a:p>
            <a:pPr algn="ctr"/>
            <a:r>
              <a:rPr lang="en-GB" sz="2000">
                <a:solidFill>
                  <a:schemeClr val="bg1"/>
                </a:solidFill>
              </a:rPr>
              <a:t>communitysupport@communityfirstyorkshire.org.uk</a:t>
            </a:r>
            <a:endParaRPr lang="en-GB" sz="2000">
              <a:solidFill>
                <a:schemeClr val="bg1"/>
              </a:solidFill>
              <a:cs typeface="Calibri"/>
            </a:endParaRPr>
          </a:p>
        </p:txBody>
      </p:sp>
      <p:sp>
        <p:nvSpPr>
          <p:cNvPr id="15" name="Rectangle: Rounded Corners 14">
            <a:extLst>
              <a:ext uri="{FF2B5EF4-FFF2-40B4-BE49-F238E27FC236}">
                <a16:creationId xmlns:a16="http://schemas.microsoft.com/office/drawing/2014/main" id="{163CBB42-3290-2CA7-F869-5314D2B22325}"/>
              </a:ext>
            </a:extLst>
          </p:cNvPr>
          <p:cNvSpPr/>
          <p:nvPr/>
        </p:nvSpPr>
        <p:spPr>
          <a:xfrm>
            <a:off x="5577870" y="4153068"/>
            <a:ext cx="3019237" cy="194197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D8922F0-65C9-0095-A497-030FB82B9781}"/>
              </a:ext>
            </a:extLst>
          </p:cNvPr>
          <p:cNvSpPr txBox="1"/>
          <p:nvPr/>
        </p:nvSpPr>
        <p:spPr>
          <a:xfrm>
            <a:off x="5753157" y="4443564"/>
            <a:ext cx="1283134" cy="1200329"/>
          </a:xfrm>
          <a:prstGeom prst="rect">
            <a:avLst/>
          </a:prstGeom>
          <a:noFill/>
        </p:spPr>
        <p:txBody>
          <a:bodyPr wrap="square" lIns="91440" tIns="45720" rIns="91440" bIns="45720" rtlCol="0" anchor="t">
            <a:spAutoFit/>
          </a:bodyPr>
          <a:lstStyle/>
          <a:p>
            <a:r>
              <a:rPr lang="en-GB"/>
              <a:t>S</a:t>
            </a:r>
            <a:r>
              <a:rPr lang="en-GB" sz="1800"/>
              <a:t>ign up to receive our newsletters here:</a:t>
            </a:r>
            <a:endParaRPr lang="en-GB">
              <a:ea typeface="Calibri"/>
              <a:cs typeface="Calibri"/>
            </a:endParaRPr>
          </a:p>
        </p:txBody>
      </p:sp>
      <p:sp>
        <p:nvSpPr>
          <p:cNvPr id="22" name="Rectangle: Rounded Corners 21">
            <a:extLst>
              <a:ext uri="{FF2B5EF4-FFF2-40B4-BE49-F238E27FC236}">
                <a16:creationId xmlns:a16="http://schemas.microsoft.com/office/drawing/2014/main" id="{255783C9-EDB8-A49D-C744-FAD96F360490}"/>
              </a:ext>
            </a:extLst>
          </p:cNvPr>
          <p:cNvSpPr/>
          <p:nvPr/>
        </p:nvSpPr>
        <p:spPr>
          <a:xfrm>
            <a:off x="8773603" y="4153068"/>
            <a:ext cx="3019237" cy="194197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F0DF5CE-3F3E-201B-7123-6CB3EBDF2D98}"/>
              </a:ext>
            </a:extLst>
          </p:cNvPr>
          <p:cNvSpPr txBox="1"/>
          <p:nvPr/>
        </p:nvSpPr>
        <p:spPr>
          <a:xfrm>
            <a:off x="8948392" y="4306237"/>
            <a:ext cx="1144222" cy="1477328"/>
          </a:xfrm>
          <a:prstGeom prst="rect">
            <a:avLst/>
          </a:prstGeom>
          <a:noFill/>
        </p:spPr>
        <p:txBody>
          <a:bodyPr wrap="square" lIns="91440" tIns="45720" rIns="91440" bIns="45720" rtlCol="0" anchor="t">
            <a:spAutoFit/>
          </a:bodyPr>
          <a:lstStyle/>
          <a:p>
            <a:r>
              <a:rPr lang="en-GB"/>
              <a:t>S</a:t>
            </a:r>
            <a:r>
              <a:rPr lang="en-GB" sz="1800"/>
              <a:t>ign up for our funding portal here:</a:t>
            </a:r>
            <a:endParaRPr lang="en-GB">
              <a:ea typeface="Calibri"/>
              <a:cs typeface="Calibri"/>
            </a:endParaRPr>
          </a:p>
        </p:txBody>
      </p:sp>
      <p:pic>
        <p:nvPicPr>
          <p:cNvPr id="21" name="Picture 20" descr="A qr code on a white background&#10;&#10;Description automatically generated">
            <a:extLst>
              <a:ext uri="{FF2B5EF4-FFF2-40B4-BE49-F238E27FC236}">
                <a16:creationId xmlns:a16="http://schemas.microsoft.com/office/drawing/2014/main" id="{E65F2D80-9223-0841-9C7C-A063D006D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18655" y="4444736"/>
            <a:ext cx="1244599" cy="1244599"/>
          </a:xfrm>
          <a:prstGeom prst="rect">
            <a:avLst/>
          </a:prstGeom>
        </p:spPr>
      </p:pic>
      <p:pic>
        <p:nvPicPr>
          <p:cNvPr id="23" name="Picture 22">
            <a:extLst>
              <a:ext uri="{FF2B5EF4-FFF2-40B4-BE49-F238E27FC236}">
                <a16:creationId xmlns:a16="http://schemas.microsoft.com/office/drawing/2014/main" id="{DC3681EE-50E1-9F31-B854-29FD91CD3B5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6977025" y="4443564"/>
            <a:ext cx="1244599" cy="1244599"/>
          </a:xfrm>
          <a:prstGeom prst="rect">
            <a:avLst/>
          </a:prstGeom>
        </p:spPr>
      </p:pic>
      <p:pic>
        <p:nvPicPr>
          <p:cNvPr id="2" name="Picture 1">
            <a:extLst>
              <a:ext uri="{FF2B5EF4-FFF2-40B4-BE49-F238E27FC236}">
                <a16:creationId xmlns:a16="http://schemas.microsoft.com/office/drawing/2014/main" id="{EAC12543-AF87-118C-D74B-3CD6812BB979}"/>
              </a:ext>
            </a:extLst>
          </p:cNvPr>
          <p:cNvPicPr>
            <a:picLocks noChangeAspect="1"/>
          </p:cNvPicPr>
          <p:nvPr/>
        </p:nvPicPr>
        <p:blipFill>
          <a:blip r:embed="rId8"/>
          <a:stretch>
            <a:fillRect/>
          </a:stretch>
        </p:blipFill>
        <p:spPr>
          <a:xfrm>
            <a:off x="4177145" y="6372812"/>
            <a:ext cx="4950970" cy="396288"/>
          </a:xfrm>
          <a:prstGeom prst="rect">
            <a:avLst/>
          </a:prstGeom>
        </p:spPr>
      </p:pic>
      <p:pic>
        <p:nvPicPr>
          <p:cNvPr id="3" name="Picture 2">
            <a:extLst>
              <a:ext uri="{FF2B5EF4-FFF2-40B4-BE49-F238E27FC236}">
                <a16:creationId xmlns:a16="http://schemas.microsoft.com/office/drawing/2014/main" id="{9432726A-CDB7-B5A8-1DB9-239DEA841DCC}"/>
              </a:ext>
            </a:extLst>
          </p:cNvPr>
          <p:cNvPicPr>
            <a:picLocks noChangeAspect="1"/>
          </p:cNvPicPr>
          <p:nvPr/>
        </p:nvPicPr>
        <p:blipFill>
          <a:blip r:embed="rId9"/>
          <a:stretch>
            <a:fillRect/>
          </a:stretch>
        </p:blipFill>
        <p:spPr>
          <a:xfrm>
            <a:off x="7087488" y="-224507"/>
            <a:ext cx="1509619" cy="1509619"/>
          </a:xfrm>
          <a:prstGeom prst="rect">
            <a:avLst/>
          </a:prstGeom>
        </p:spPr>
      </p:pic>
    </p:spTree>
    <p:extLst>
      <p:ext uri="{BB962C8B-B14F-4D97-AF65-F5344CB8AC3E}">
        <p14:creationId xmlns:p14="http://schemas.microsoft.com/office/powerpoint/2010/main" val="21538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097B-9F87-CA72-B6FC-3F5326857B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EDED45-8523-7ED3-EA35-85482A1A9898}"/>
              </a:ext>
            </a:extLst>
          </p:cNvPr>
          <p:cNvSpPr>
            <a:spLocks noGrp="1"/>
          </p:cNvSpPr>
          <p:nvPr>
            <p:ph sz="quarter" idx="11"/>
          </p:nvPr>
        </p:nvSpPr>
        <p:spPr/>
        <p:txBody>
          <a:bodyPr>
            <a:normAutofit/>
          </a:bodyPr>
          <a:lstStyle/>
          <a:p>
            <a:pPr algn="ctr"/>
            <a:endParaRPr lang="en-US" sz="4000" dirty="0"/>
          </a:p>
          <a:p>
            <a:pPr algn="ctr"/>
            <a:r>
              <a:rPr lang="en-US" sz="4000" dirty="0"/>
              <a:t>See you next time 😀</a:t>
            </a:r>
          </a:p>
          <a:p>
            <a:pPr algn="ctr"/>
            <a:r>
              <a:rPr lang="en-US" sz="4000" dirty="0"/>
              <a:t>Paul Kilgallon</a:t>
            </a:r>
          </a:p>
          <a:p>
            <a:pPr algn="ctr"/>
            <a:r>
              <a:rPr lang="en-US" sz="4000" dirty="0"/>
              <a:t>paul@participateprojects.org.uk</a:t>
            </a:r>
            <a:endParaRPr lang="en-GB" sz="4000" dirty="0"/>
          </a:p>
        </p:txBody>
      </p:sp>
    </p:spTree>
    <p:extLst>
      <p:ext uri="{BB962C8B-B14F-4D97-AF65-F5344CB8AC3E}">
        <p14:creationId xmlns:p14="http://schemas.microsoft.com/office/powerpoint/2010/main" val="2540084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05FA-F883-B986-3CD9-5CB8E6740DA6}"/>
              </a:ext>
            </a:extLst>
          </p:cNvPr>
          <p:cNvSpPr>
            <a:spLocks noGrp="1"/>
          </p:cNvSpPr>
          <p:nvPr>
            <p:ph type="title" idx="4294967295"/>
          </p:nvPr>
        </p:nvSpPr>
        <p:spPr>
          <a:xfrm>
            <a:off x="2881699" y="1234186"/>
            <a:ext cx="7862501" cy="493351"/>
          </a:xfrm>
        </p:spPr>
        <p:txBody>
          <a:bodyPr>
            <a:normAutofit/>
          </a:bodyPr>
          <a:lstStyle/>
          <a:p>
            <a:r>
              <a:rPr lang="en-US" dirty="0"/>
              <a:t>What is a Social Enterprise?</a:t>
            </a:r>
            <a:endParaRPr lang="en-GB" dirty="0"/>
          </a:p>
        </p:txBody>
      </p:sp>
      <p:sp>
        <p:nvSpPr>
          <p:cNvPr id="17" name="Content Placeholder 16">
            <a:extLst>
              <a:ext uri="{FF2B5EF4-FFF2-40B4-BE49-F238E27FC236}">
                <a16:creationId xmlns:a16="http://schemas.microsoft.com/office/drawing/2014/main" id="{7E6EAAF2-97D7-7541-3DA3-D808E4665621}"/>
              </a:ext>
            </a:extLst>
          </p:cNvPr>
          <p:cNvSpPr>
            <a:spLocks noGrp="1"/>
          </p:cNvSpPr>
          <p:nvPr>
            <p:ph sz="quarter" idx="13"/>
          </p:nvPr>
        </p:nvSpPr>
        <p:spPr/>
        <p:txBody>
          <a:bodyPr>
            <a:normAutofit/>
          </a:bodyPr>
          <a:lstStyle/>
          <a:p>
            <a:r>
              <a:rPr lang="en-US" sz="3600" dirty="0"/>
              <a:t>An activity or organisation with the primary focus to provide a sustainable solution that achieves a social or environmental objective</a:t>
            </a:r>
          </a:p>
        </p:txBody>
      </p:sp>
      <p:sp>
        <p:nvSpPr>
          <p:cNvPr id="19" name="Picture Placeholder 18">
            <a:extLst>
              <a:ext uri="{FF2B5EF4-FFF2-40B4-BE49-F238E27FC236}">
                <a16:creationId xmlns:a16="http://schemas.microsoft.com/office/drawing/2014/main" id="{5447B4CA-0B18-25B6-FAB5-EC7F9F6C4B78}"/>
              </a:ext>
            </a:extLst>
          </p:cNvPr>
          <p:cNvSpPr>
            <a:spLocks noGrp="1"/>
          </p:cNvSpPr>
          <p:nvPr>
            <p:ph type="pic" sz="quarter" idx="12"/>
          </p:nvPr>
        </p:nvSpPr>
        <p:spPr/>
        <p:txBody>
          <a:bodyPr>
            <a:normAutofit/>
          </a:bodyPr>
          <a:lstStyle/>
          <a:p>
            <a:pPr marL="0" indent="0" algn="ctr">
              <a:buNone/>
            </a:pPr>
            <a:r>
              <a:rPr lang="en-US" sz="3600" dirty="0"/>
              <a:t>Market Solution for a Social Problem</a:t>
            </a:r>
            <a:endParaRPr lang="en-GB" sz="3600" dirty="0"/>
          </a:p>
        </p:txBody>
      </p:sp>
    </p:spTree>
    <p:extLst>
      <p:ext uri="{BB962C8B-B14F-4D97-AF65-F5344CB8AC3E}">
        <p14:creationId xmlns:p14="http://schemas.microsoft.com/office/powerpoint/2010/main" val="154919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8449-9286-4C2B-BF1F-70773F48C409}"/>
              </a:ext>
            </a:extLst>
          </p:cNvPr>
          <p:cNvSpPr>
            <a:spLocks noGrp="1"/>
          </p:cNvSpPr>
          <p:nvPr>
            <p:ph type="title" idx="4294967295"/>
          </p:nvPr>
        </p:nvSpPr>
        <p:spPr>
          <a:xfrm>
            <a:off x="2623930" y="1022859"/>
            <a:ext cx="8573228" cy="493351"/>
          </a:xfrm>
        </p:spPr>
        <p:txBody>
          <a:bodyPr>
            <a:normAutofit/>
          </a:bodyPr>
          <a:lstStyle/>
          <a:p>
            <a:r>
              <a:rPr lang="en-US" dirty="0"/>
              <a:t>Customers / Beneficiaries</a:t>
            </a:r>
            <a:endParaRPr lang="en-GB" dirty="0"/>
          </a:p>
        </p:txBody>
      </p:sp>
      <p:sp>
        <p:nvSpPr>
          <p:cNvPr id="4" name="Content Placeholder 3">
            <a:extLst>
              <a:ext uri="{FF2B5EF4-FFF2-40B4-BE49-F238E27FC236}">
                <a16:creationId xmlns:a16="http://schemas.microsoft.com/office/drawing/2014/main" id="{79F98498-0CDF-0E9C-7655-3519F0DD4646}"/>
              </a:ext>
            </a:extLst>
          </p:cNvPr>
          <p:cNvSpPr>
            <a:spLocks noGrp="1"/>
          </p:cNvSpPr>
          <p:nvPr>
            <p:ph sz="quarter" idx="12"/>
          </p:nvPr>
        </p:nvSpPr>
        <p:spPr/>
        <p:txBody>
          <a:bodyPr>
            <a:normAutofit/>
          </a:bodyPr>
          <a:lstStyle/>
          <a:p>
            <a:pPr algn="ctr"/>
            <a:r>
              <a:rPr lang="en-US" sz="2800" dirty="0"/>
              <a:t>Models</a:t>
            </a:r>
          </a:p>
          <a:p>
            <a:pPr marL="342900" indent="-342900">
              <a:buFont typeface="Arial" panose="020B0604020202020204" pitchFamily="34" charset="0"/>
              <a:buChar char="•"/>
            </a:pPr>
            <a:r>
              <a:rPr lang="en-GB" sz="2800" dirty="0"/>
              <a:t>Robin Hood</a:t>
            </a:r>
          </a:p>
          <a:p>
            <a:pPr marL="342900" indent="-342900">
              <a:buFont typeface="Arial" panose="020B0604020202020204" pitchFamily="34" charset="0"/>
              <a:buChar char="•"/>
            </a:pPr>
            <a:r>
              <a:rPr lang="en-GB" sz="2800" dirty="0"/>
              <a:t>B2B</a:t>
            </a:r>
          </a:p>
          <a:p>
            <a:pPr marL="342900" indent="-342900">
              <a:buFont typeface="Arial" panose="020B0604020202020204" pitchFamily="34" charset="0"/>
              <a:buChar char="•"/>
            </a:pPr>
            <a:r>
              <a:rPr lang="en-GB" sz="2800" dirty="0"/>
              <a:t>B2C</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Activity Time – 5 mins</a:t>
            </a:r>
          </a:p>
        </p:txBody>
      </p:sp>
      <p:sp>
        <p:nvSpPr>
          <p:cNvPr id="7" name="Content Placeholder 6">
            <a:extLst>
              <a:ext uri="{FF2B5EF4-FFF2-40B4-BE49-F238E27FC236}">
                <a16:creationId xmlns:a16="http://schemas.microsoft.com/office/drawing/2014/main" id="{833BC559-2D14-C689-DE9E-CC964A1A8308}"/>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sz="2800" dirty="0"/>
              <a:t>These might be the same</a:t>
            </a:r>
          </a:p>
          <a:p>
            <a:pPr marL="342900" indent="-342900">
              <a:buFont typeface="Arial" panose="020B0604020202020204" pitchFamily="34" charset="0"/>
              <a:buChar char="•"/>
            </a:pPr>
            <a:r>
              <a:rPr lang="en-US" sz="2800" dirty="0"/>
              <a:t>These might be different</a:t>
            </a:r>
          </a:p>
          <a:p>
            <a:pPr marL="342900" indent="-342900">
              <a:buFont typeface="Arial" panose="020B0604020202020204" pitchFamily="34" charset="0"/>
              <a:buChar char="•"/>
            </a:pPr>
            <a:r>
              <a:rPr lang="en-US" sz="2800" dirty="0"/>
              <a:t>They need to be clearly identified</a:t>
            </a:r>
          </a:p>
          <a:p>
            <a:pPr marL="342900" indent="-342900">
              <a:buFont typeface="Arial" panose="020B0604020202020204" pitchFamily="34" charset="0"/>
              <a:buChar char="•"/>
            </a:pPr>
            <a:r>
              <a:rPr lang="en-US" sz="2800" dirty="0"/>
              <a:t>How do you know they need your services</a:t>
            </a:r>
          </a:p>
          <a:p>
            <a:pPr marL="342900" indent="-342900">
              <a:buFont typeface="Arial" panose="020B0604020202020204" pitchFamily="34" charset="0"/>
              <a:buChar char="•"/>
            </a:pPr>
            <a:r>
              <a:rPr lang="en-US" sz="2800" dirty="0"/>
              <a:t>What service will you provide to them?</a:t>
            </a:r>
          </a:p>
        </p:txBody>
      </p:sp>
    </p:spTree>
    <p:extLst>
      <p:ext uri="{BB962C8B-B14F-4D97-AF65-F5344CB8AC3E}">
        <p14:creationId xmlns:p14="http://schemas.microsoft.com/office/powerpoint/2010/main" val="417128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214E4C-84B5-77BE-95A1-9550B4AC1DAD}"/>
              </a:ext>
            </a:extLst>
          </p:cNvPr>
          <p:cNvSpPr>
            <a:spLocks noGrp="1"/>
          </p:cNvSpPr>
          <p:nvPr>
            <p:ph sz="quarter" idx="11"/>
          </p:nvPr>
        </p:nvSpPr>
        <p:spPr/>
        <p:txBody>
          <a:bodyPr/>
          <a:lstStyle/>
          <a:p>
            <a:r>
              <a:rPr lang="en-US" sz="2800" dirty="0"/>
              <a:t>Vision – Aspirational, your cause</a:t>
            </a:r>
          </a:p>
          <a:p>
            <a:endParaRPr lang="en-US" sz="2800" dirty="0"/>
          </a:p>
          <a:p>
            <a:r>
              <a:rPr lang="en-US" sz="2800" dirty="0"/>
              <a:t>Mission – Practical, descriptive, what you do to make a difference</a:t>
            </a:r>
          </a:p>
          <a:p>
            <a:endParaRPr lang="en-US" sz="2800" dirty="0"/>
          </a:p>
          <a:p>
            <a:r>
              <a:rPr lang="en-US" sz="2800" dirty="0"/>
              <a:t>Values – The things you believe that underpin your idea and organisation</a:t>
            </a:r>
          </a:p>
          <a:p>
            <a:endParaRPr lang="en-GB" dirty="0"/>
          </a:p>
        </p:txBody>
      </p:sp>
      <p:sp>
        <p:nvSpPr>
          <p:cNvPr id="3" name="Text Placeholder 2">
            <a:extLst>
              <a:ext uri="{FF2B5EF4-FFF2-40B4-BE49-F238E27FC236}">
                <a16:creationId xmlns:a16="http://schemas.microsoft.com/office/drawing/2014/main" id="{656174BD-AC57-E645-1FBD-C1C6E5B0C377}"/>
              </a:ext>
            </a:extLst>
          </p:cNvPr>
          <p:cNvSpPr>
            <a:spLocks noGrp="1"/>
          </p:cNvSpPr>
          <p:nvPr>
            <p:ph type="body" sz="quarter" idx="12"/>
          </p:nvPr>
        </p:nvSpPr>
        <p:spPr/>
        <p:txBody>
          <a:bodyPr/>
          <a:lstStyle/>
          <a:p>
            <a:r>
              <a:rPr lang="en-US" dirty="0"/>
              <a:t>Prism Youth Project</a:t>
            </a:r>
            <a:endParaRPr lang="en-GB" dirty="0"/>
          </a:p>
        </p:txBody>
      </p:sp>
      <p:sp>
        <p:nvSpPr>
          <p:cNvPr id="4" name="Title 3">
            <a:extLst>
              <a:ext uri="{FF2B5EF4-FFF2-40B4-BE49-F238E27FC236}">
                <a16:creationId xmlns:a16="http://schemas.microsoft.com/office/drawing/2014/main" id="{92BD5CAB-108F-A6E8-6F52-9EABCF143808}"/>
              </a:ext>
            </a:extLst>
          </p:cNvPr>
          <p:cNvSpPr>
            <a:spLocks noGrp="1"/>
          </p:cNvSpPr>
          <p:nvPr>
            <p:ph type="title"/>
          </p:nvPr>
        </p:nvSpPr>
        <p:spPr/>
        <p:txBody>
          <a:bodyPr/>
          <a:lstStyle/>
          <a:p>
            <a:r>
              <a:rPr lang="en-US" dirty="0"/>
              <a:t>Vision, Mission and Values</a:t>
            </a:r>
            <a:endParaRPr lang="en-GB" dirty="0"/>
          </a:p>
        </p:txBody>
      </p:sp>
    </p:spTree>
    <p:extLst>
      <p:ext uri="{BB962C8B-B14F-4D97-AF65-F5344CB8AC3E}">
        <p14:creationId xmlns:p14="http://schemas.microsoft.com/office/powerpoint/2010/main" val="2557885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F2CEF-F63A-E248-E970-DD2E85BB107F}"/>
              </a:ext>
            </a:extLst>
          </p:cNvPr>
          <p:cNvSpPr>
            <a:spLocks noGrp="1"/>
          </p:cNvSpPr>
          <p:nvPr>
            <p:ph sz="quarter" idx="11"/>
          </p:nvPr>
        </p:nvSpPr>
        <p:spPr>
          <a:xfrm>
            <a:off x="2732047" y="1825074"/>
            <a:ext cx="4096800" cy="4351889"/>
          </a:xfrm>
        </p:spPr>
        <p:txBody>
          <a:bodyPr>
            <a:normAutofit/>
          </a:bodyPr>
          <a:lstStyle/>
          <a:p>
            <a:endParaRPr lang="en-US" dirty="0"/>
          </a:p>
          <a:p>
            <a:endParaRPr lang="en-US" dirty="0"/>
          </a:p>
          <a:p>
            <a:pPr algn="ctr"/>
            <a:r>
              <a:rPr lang="en-US" sz="3600" dirty="0"/>
              <a:t>‘Unique opportunities for unique young people’</a:t>
            </a:r>
            <a:endParaRPr lang="en-GB" sz="3600" dirty="0"/>
          </a:p>
        </p:txBody>
      </p:sp>
      <p:pic>
        <p:nvPicPr>
          <p:cNvPr id="6" name="Picture Placeholder 5" descr="A logo of a company&#10;&#10;Description automatically generated">
            <a:extLst>
              <a:ext uri="{FF2B5EF4-FFF2-40B4-BE49-F238E27FC236}">
                <a16:creationId xmlns:a16="http://schemas.microsoft.com/office/drawing/2014/main" id="{CA695612-90C9-4CC9-58EA-8897EEC21D9C}"/>
              </a:ext>
            </a:extLst>
          </p:cNvPr>
          <p:cNvPicPr>
            <a:picLocks noGrp="1" noChangeAspect="1"/>
          </p:cNvPicPr>
          <p:nvPr>
            <p:ph sz="quarter" idx="12"/>
          </p:nvPr>
        </p:nvPicPr>
        <p:blipFill>
          <a:blip r:embed="rId2"/>
          <a:stretch>
            <a:fillRect/>
          </a:stretch>
        </p:blipFill>
        <p:spPr>
          <a:xfrm>
            <a:off x="7337725" y="2350961"/>
            <a:ext cx="4095204" cy="3299564"/>
          </a:xfrm>
          <a:prstGeom prst="rect">
            <a:avLst/>
          </a:prstGeom>
          <a:noFill/>
        </p:spPr>
      </p:pic>
      <p:sp>
        <p:nvSpPr>
          <p:cNvPr id="5" name="Title 4">
            <a:extLst>
              <a:ext uri="{FF2B5EF4-FFF2-40B4-BE49-F238E27FC236}">
                <a16:creationId xmlns:a16="http://schemas.microsoft.com/office/drawing/2014/main" id="{3F8E13AF-9084-809D-577F-9389421E22F0}"/>
              </a:ext>
            </a:extLst>
          </p:cNvPr>
          <p:cNvSpPr>
            <a:spLocks noGrp="1"/>
          </p:cNvSpPr>
          <p:nvPr>
            <p:ph idx="1"/>
          </p:nvPr>
        </p:nvSpPr>
        <p:spPr>
          <a:xfrm>
            <a:off x="2732047" y="1143486"/>
            <a:ext cx="8514022" cy="518776"/>
          </a:xfrm>
        </p:spPr>
        <p:txBody>
          <a:bodyPr>
            <a:normAutofit/>
          </a:bodyPr>
          <a:lstStyle/>
          <a:p>
            <a:r>
              <a:rPr lang="en-US" dirty="0"/>
              <a:t>Vision</a:t>
            </a:r>
            <a:endParaRPr lang="en-GB" dirty="0"/>
          </a:p>
        </p:txBody>
      </p:sp>
    </p:spTree>
    <p:extLst>
      <p:ext uri="{BB962C8B-B14F-4D97-AF65-F5344CB8AC3E}">
        <p14:creationId xmlns:p14="http://schemas.microsoft.com/office/powerpoint/2010/main" val="83884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05E72F-161A-F9FA-21C6-00A65E2DEF42}"/>
              </a:ext>
            </a:extLst>
          </p:cNvPr>
          <p:cNvSpPr>
            <a:spLocks noGrp="1"/>
          </p:cNvSpPr>
          <p:nvPr>
            <p:ph type="body" sz="quarter" idx="12"/>
          </p:nvPr>
        </p:nvSpPr>
        <p:spPr/>
        <p:txBody>
          <a:bodyPr/>
          <a:lstStyle/>
          <a:p>
            <a:endParaRPr lang="en-GB"/>
          </a:p>
        </p:txBody>
      </p:sp>
      <p:sp>
        <p:nvSpPr>
          <p:cNvPr id="3" name="Media Placeholder 2">
            <a:extLst>
              <a:ext uri="{FF2B5EF4-FFF2-40B4-BE49-F238E27FC236}">
                <a16:creationId xmlns:a16="http://schemas.microsoft.com/office/drawing/2014/main" id="{B1A44C9C-D0F4-9AC9-7A09-E32FC11AE553}"/>
              </a:ext>
            </a:extLst>
          </p:cNvPr>
          <p:cNvSpPr>
            <a:spLocks noGrp="1"/>
          </p:cNvSpPr>
          <p:nvPr>
            <p:ph type="media" sz="quarter" idx="11"/>
          </p:nvPr>
        </p:nvSpPr>
        <p:spPr/>
        <p:txBody>
          <a:bodyPr>
            <a:normAutofit/>
          </a:bodyPr>
          <a:lstStyle/>
          <a:p>
            <a:r>
              <a:rPr lang="en-US" sz="2400" dirty="0"/>
              <a:t>Provides alternative education and accredited youth work initiatives to those young people who struggle to achieve in more conventional settings. We offer guidance and support which aims to empower young people to move back into mainstream education, enter employment and undertake training opportunities.</a:t>
            </a:r>
          </a:p>
          <a:p>
            <a:r>
              <a:rPr lang="en-US" sz="2400" dirty="0"/>
              <a:t>Youth Centre – which includes a sports hall with climbing wall</a:t>
            </a:r>
          </a:p>
          <a:p>
            <a:r>
              <a:rPr lang="en-US" sz="2400" dirty="0"/>
              <a:t>City Farm – with a wide variety of large, small and exotic animals</a:t>
            </a:r>
            <a:endParaRPr lang="en-GB" sz="2400" dirty="0"/>
          </a:p>
        </p:txBody>
      </p:sp>
      <p:sp>
        <p:nvSpPr>
          <p:cNvPr id="4" name="Title 3">
            <a:extLst>
              <a:ext uri="{FF2B5EF4-FFF2-40B4-BE49-F238E27FC236}">
                <a16:creationId xmlns:a16="http://schemas.microsoft.com/office/drawing/2014/main" id="{DC73B159-222E-D41E-D603-F78820267EEB}"/>
              </a:ext>
            </a:extLst>
          </p:cNvPr>
          <p:cNvSpPr>
            <a:spLocks noGrp="1"/>
          </p:cNvSpPr>
          <p:nvPr>
            <p:ph type="title"/>
          </p:nvPr>
        </p:nvSpPr>
        <p:spPr>
          <a:xfrm>
            <a:off x="2538417" y="864004"/>
            <a:ext cx="6605950" cy="491189"/>
          </a:xfrm>
        </p:spPr>
        <p:txBody>
          <a:bodyPr/>
          <a:lstStyle/>
          <a:p>
            <a:r>
              <a:rPr lang="en-US" dirty="0"/>
              <a:t>Mission</a:t>
            </a:r>
            <a:endParaRPr lang="en-GB" dirty="0"/>
          </a:p>
        </p:txBody>
      </p:sp>
    </p:spTree>
    <p:extLst>
      <p:ext uri="{BB962C8B-B14F-4D97-AF65-F5344CB8AC3E}">
        <p14:creationId xmlns:p14="http://schemas.microsoft.com/office/powerpoint/2010/main" val="298079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FCF48-22ED-E9A8-522E-E2314853FAC7}"/>
              </a:ext>
            </a:extLst>
          </p:cNvPr>
          <p:cNvSpPr>
            <a:spLocks noGrp="1"/>
          </p:cNvSpPr>
          <p:nvPr>
            <p:ph sz="quarter" idx="11"/>
          </p:nvPr>
        </p:nvSpPr>
        <p:spPr>
          <a:xfrm>
            <a:off x="2530548" y="2530549"/>
            <a:ext cx="9303489" cy="3721395"/>
          </a:xfrm>
        </p:spPr>
        <p:txBody>
          <a:bodyPr>
            <a:noAutofit/>
          </a:bodyPr>
          <a:lstStyle/>
          <a:p>
            <a:r>
              <a:rPr lang="en-US" sz="2400" dirty="0"/>
              <a:t>RESPECT – Respect for all young people and their families, for the many communities which make up our society and for all those adults and agencies who work with and on behalf of young people in difficult and demanding circumstances.</a:t>
            </a:r>
          </a:p>
          <a:p>
            <a:endParaRPr lang="en-US" sz="2400" dirty="0"/>
          </a:p>
          <a:p>
            <a:r>
              <a:rPr lang="en-US" sz="2400" dirty="0"/>
              <a:t>UNIQUE – </a:t>
            </a:r>
            <a:r>
              <a:rPr lang="en-US" sz="2400" dirty="0" err="1"/>
              <a:t>Recognising</a:t>
            </a:r>
            <a:r>
              <a:rPr lang="en-US" sz="2400" dirty="0"/>
              <a:t> all young people are unique – working together to create individual learning opportunities – working with young people individually or in small groups, being </a:t>
            </a:r>
            <a:r>
              <a:rPr lang="en-US" sz="2400" dirty="0" err="1"/>
              <a:t>non-judgemental</a:t>
            </a:r>
            <a:r>
              <a:rPr lang="en-US" sz="2400" dirty="0"/>
              <a:t>, inclusive and empowering.</a:t>
            </a:r>
            <a:endParaRPr lang="en-GB" sz="2400" dirty="0"/>
          </a:p>
        </p:txBody>
      </p:sp>
      <p:sp>
        <p:nvSpPr>
          <p:cNvPr id="3" name="Text Placeholder 2">
            <a:extLst>
              <a:ext uri="{FF2B5EF4-FFF2-40B4-BE49-F238E27FC236}">
                <a16:creationId xmlns:a16="http://schemas.microsoft.com/office/drawing/2014/main" id="{161EFC9E-7124-C08C-EA63-1E9BEE29E921}"/>
              </a:ext>
            </a:extLst>
          </p:cNvPr>
          <p:cNvSpPr>
            <a:spLocks noGrp="1"/>
          </p:cNvSpPr>
          <p:nvPr>
            <p:ph type="body" sz="quarter" idx="14"/>
          </p:nvPr>
        </p:nvSpPr>
        <p:spPr/>
        <p:txBody>
          <a:bodyPr/>
          <a:lstStyle/>
          <a:p>
            <a:r>
              <a:rPr lang="en-US" dirty="0"/>
              <a:t>Values</a:t>
            </a:r>
            <a:endParaRPr lang="en-GB" dirty="0"/>
          </a:p>
        </p:txBody>
      </p:sp>
    </p:spTree>
    <p:extLst>
      <p:ext uri="{BB962C8B-B14F-4D97-AF65-F5344CB8AC3E}">
        <p14:creationId xmlns:p14="http://schemas.microsoft.com/office/powerpoint/2010/main" val="315220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114011-CE42-3D29-D1D3-C9C687FBB44B}"/>
              </a:ext>
            </a:extLst>
          </p:cNvPr>
          <p:cNvSpPr>
            <a:spLocks noGrp="1"/>
          </p:cNvSpPr>
          <p:nvPr>
            <p:ph sz="quarter" idx="11"/>
          </p:nvPr>
        </p:nvSpPr>
        <p:spPr>
          <a:xfrm>
            <a:off x="3466824" y="2009362"/>
            <a:ext cx="7782423" cy="4301985"/>
          </a:xfrm>
        </p:spPr>
        <p:txBody>
          <a:bodyPr/>
          <a:lstStyle/>
          <a:p>
            <a:pPr marL="342900" indent="-342900">
              <a:buFont typeface="Arial" panose="020B0604020202020204" pitchFamily="34" charset="0"/>
              <a:buChar char="•"/>
            </a:pPr>
            <a:r>
              <a:rPr lang="en-US" sz="3600" dirty="0"/>
              <a:t>Control and direct your Social Venture</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Engage other people with your idea</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Be Credible</a:t>
            </a:r>
          </a:p>
          <a:p>
            <a:endParaRPr lang="en-GB" dirty="0"/>
          </a:p>
        </p:txBody>
      </p:sp>
      <p:sp>
        <p:nvSpPr>
          <p:cNvPr id="3" name="Text Placeholder 2">
            <a:extLst>
              <a:ext uri="{FF2B5EF4-FFF2-40B4-BE49-F238E27FC236}">
                <a16:creationId xmlns:a16="http://schemas.microsoft.com/office/drawing/2014/main" id="{4EE9E820-77EB-E4B3-6F3E-685421F9A2AF}"/>
              </a:ext>
            </a:extLst>
          </p:cNvPr>
          <p:cNvSpPr>
            <a:spLocks noGrp="1"/>
          </p:cNvSpPr>
          <p:nvPr>
            <p:ph type="body" sz="quarter" idx="14"/>
          </p:nvPr>
        </p:nvSpPr>
        <p:spPr/>
        <p:txBody>
          <a:bodyPr/>
          <a:lstStyle/>
          <a:p>
            <a:r>
              <a:rPr lang="en-US" dirty="0"/>
              <a:t>Business Planning</a:t>
            </a:r>
            <a:endParaRPr lang="en-GB" dirty="0"/>
          </a:p>
        </p:txBody>
      </p:sp>
    </p:spTree>
    <p:extLst>
      <p:ext uri="{BB962C8B-B14F-4D97-AF65-F5344CB8AC3E}">
        <p14:creationId xmlns:p14="http://schemas.microsoft.com/office/powerpoint/2010/main" val="354029068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rgbClr val="F8F9F0"/>
      </a:lt1>
      <a:dk2>
        <a:srgbClr val="0E2841"/>
      </a:dk2>
      <a:lt2>
        <a:srgbClr val="E8E8E8"/>
      </a:lt2>
      <a:accent1>
        <a:srgbClr val="0072CE"/>
      </a:accent1>
      <a:accent2>
        <a:srgbClr val="78BE20"/>
      </a:accent2>
      <a:accent3>
        <a:srgbClr val="F3D03E"/>
      </a:accent3>
      <a:accent4>
        <a:srgbClr val="34107D"/>
      </a:accent4>
      <a:accent5>
        <a:srgbClr val="D3420D"/>
      </a:accent5>
      <a:accent6>
        <a:srgbClr val="E63C76"/>
      </a:accent6>
      <a:hlink>
        <a:srgbClr val="0072CE"/>
      </a:hlink>
      <a:folHlink>
        <a:srgbClr val="0072CE"/>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FY Master Powerpoint Template - DRAFT" id="{77BD9999-0D57-4213-AA3C-A3B033322236}" vid="{7CA2200C-B593-4790-BF2C-7A08ECC79A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847ca6-c2a3-4c09-86fc-a255600b0dc4">
      <Terms xmlns="http://schemas.microsoft.com/office/infopath/2007/PartnerControls"/>
    </lcf76f155ced4ddcb4097134ff3c332f>
    <_Flow_SignoffStatus xmlns="b9847ca6-c2a3-4c09-86fc-a255600b0dc4" xsi:nil="true"/>
    <TaxCatchAll xmlns="4be411ba-58a4-46a5-ba51-61a1536ab0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DFA07E3F086F41A6D37CB05AD109CD" ma:contentTypeVersion="16" ma:contentTypeDescription="Create a new document." ma:contentTypeScope="" ma:versionID="085b0d7cdfb073e1cc8e7370981ec660">
  <xsd:schema xmlns:xsd="http://www.w3.org/2001/XMLSchema" xmlns:xs="http://www.w3.org/2001/XMLSchema" xmlns:p="http://schemas.microsoft.com/office/2006/metadata/properties" xmlns:ns2="b9847ca6-c2a3-4c09-86fc-a255600b0dc4" xmlns:ns3="4be411ba-58a4-46a5-ba51-61a1536ab0b4" targetNamespace="http://schemas.microsoft.com/office/2006/metadata/properties" ma:root="true" ma:fieldsID="94c91a3171d26d4bca1f0cd06805a1c0" ns2:_="" ns3:_="">
    <xsd:import namespace="b9847ca6-c2a3-4c09-86fc-a255600b0dc4"/>
    <xsd:import namespace="4be411ba-58a4-46a5-ba51-61a1536ab0b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847ca6-c2a3-4c09-86fc-a255600b0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af6278-6d08-4f83-8516-58474de705b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e411ba-58a4-46a5-ba51-61a1536ab0b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14b3af-a7c6-4763-9d68-c507aefa8aff}" ma:internalName="TaxCatchAll" ma:showField="CatchAllData" ma:web="4be411ba-58a4-46a5-ba51-61a1536ab0b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7634D9-0980-469E-800C-2AE827D77FD7}">
  <ds:schemaRefs>
    <ds:schemaRef ds:uri="4be411ba-58a4-46a5-ba51-61a1536ab0b4"/>
    <ds:schemaRef ds:uri="b9847ca6-c2a3-4c09-86fc-a255600b0dc4"/>
    <ds:schemaRef ds:uri="ffbd9ec4-d6b5-4275-a646-9aeb3a02f6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943873B-BBD3-4BA6-9E6B-2E6EDB600E10}">
  <ds:schemaRefs>
    <ds:schemaRef ds:uri="http://schemas.microsoft.com/sharepoint/v3/contenttype/forms"/>
  </ds:schemaRefs>
</ds:datastoreItem>
</file>

<file path=customXml/itemProps3.xml><?xml version="1.0" encoding="utf-8"?>
<ds:datastoreItem xmlns:ds="http://schemas.openxmlformats.org/officeDocument/2006/customXml" ds:itemID="{2FB8A591-1A76-4838-B44C-194481B5356C}"/>
</file>

<file path=docProps/app.xml><?xml version="1.0" encoding="utf-8"?>
<Properties xmlns="http://schemas.openxmlformats.org/officeDocument/2006/extended-properties" xmlns:vt="http://schemas.openxmlformats.org/officeDocument/2006/docPropsVTypes">
  <Template>NYC Teams Presentation</Template>
  <TotalTime>82</TotalTime>
  <Words>925</Words>
  <Application>Microsoft Office PowerPoint</Application>
  <PresentationFormat>Widescreen</PresentationFormat>
  <Paragraphs>142</Paragraphs>
  <Slides>23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Calibri</vt:lpstr>
      <vt:lpstr>Office Theme</vt:lpstr>
      <vt:lpstr>Getting Started with Your Social Enterprise</vt:lpstr>
      <vt:lpstr>Welcome and Introductions</vt:lpstr>
      <vt:lpstr>What is a Social Enterprise?</vt:lpstr>
      <vt:lpstr>Customers / Beneficiaries</vt:lpstr>
      <vt:lpstr>Vision, Mission and Values</vt:lpstr>
      <vt:lpstr>PowerPoint Presentation</vt:lpstr>
      <vt:lpstr>Mission</vt:lpstr>
      <vt:lpstr>PowerPoint Presentation</vt:lpstr>
      <vt:lpstr>PowerPoint Presentation</vt:lpstr>
      <vt:lpstr>PowerPoint Presentation</vt:lpstr>
      <vt:lpstr>PowerPoint Presentation</vt:lpstr>
      <vt:lpstr>Legal Structures</vt:lpstr>
      <vt:lpstr>PowerPoint Presentation</vt:lpstr>
      <vt:lpstr>PowerPoint Presentation</vt:lpstr>
      <vt:lpstr>People and Skills</vt:lpstr>
      <vt:lpstr>People and Skills</vt:lpstr>
      <vt:lpstr>Stakeholders and Partners</vt:lpstr>
      <vt:lpstr>PowerPoint Presentation</vt:lpstr>
      <vt:lpstr>PowerPoint Presentation</vt:lpstr>
      <vt:lpstr>PowerPoint Presentation</vt:lpstr>
      <vt:lpstr>PowerPoint Presentation</vt:lpstr>
      <vt:lpstr>Over to you! Soc Ent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Rachael Gillbanks</dc:creator>
  <cp:lastModifiedBy>Carole Roberts</cp:lastModifiedBy>
  <cp:revision>4</cp:revision>
  <dcterms:created xsi:type="dcterms:W3CDTF">2024-09-12T13:30:19Z</dcterms:created>
  <dcterms:modified xsi:type="dcterms:W3CDTF">2025-02-10T11:13:52Z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0x0101004DDFA07E3F086F41A6D37CB05AD109CD</vt:lpwstr>
  </property>
  <property fmtid="{D5CDD505-2E9C-101B-9397-08002B2CF9AE}" pid="3" name="MediaServiceImageTags">
    <vt:lpwstr/>
  </property>
</Properties>
</file>