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omments/modernComment_113_BEECD7A0.xml" ContentType="application/vnd.ms-powerpoint.comments+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Lst>
  <p:notesMasterIdLst>
    <p:notesMasterId r:id="rId12"/>
  </p:notesMasterIdLst>
  <p:sldIdLst>
    <p:sldId id="280" r:id="rId4"/>
    <p:sldId id="357" r:id="rId5"/>
    <p:sldId id="445" r:id="rId6"/>
    <p:sldId id="446" r:id="rId7"/>
    <p:sldId id="287" r:id="rId8"/>
    <p:sldId id="275" r:id="rId9"/>
    <p:sldId id="408" r:id="rId10"/>
    <p:sldId id="44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43C224-3272-45D0-1A86-7DE641A670B9}" name="Ben Robinson" initials="BR" userId="S::ben.robinson@centreforsocialjustice.org.uk::4b819111-9600-4ed7-860f-c78ce04505db" providerId="AD"/>
  <p188:author id="{B48BA84A-F2E1-7768-05DF-480E4953E192}" name="Sophia Worringer" initials="SW" userId="S::sophia.worringer@centreforsocialjustice.org.uk::4bf268e2-c236-41a5-8768-cc6e4df79cc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88" y="2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18" Type="http://schemas.openxmlformats.org/officeDocument/2006/relationships/customXml" Target="../customXml/item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17"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tableStyles" Target="tableStyles.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customXml" Target="../customXml/item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comments/modernComment_113_BEECD7A0.xml><?xml version="1.0" encoding="utf-8"?>
<p188:cmLst xmlns:a="http://schemas.openxmlformats.org/drawingml/2006/main" xmlns:r="http://schemas.openxmlformats.org/officeDocument/2006/relationships" xmlns:p188="http://schemas.microsoft.com/office/powerpoint/2018/8/main">
  <p188:cm id="{6AB6AAFD-03FF-4950-9E15-EC3DBA9C431D}" authorId="{3643C224-3272-45D0-1A86-7DE641A670B9}" status="resolved" created="2024-10-09T09:03:55.783">
    <pc:sldMkLst xmlns:pc="http://schemas.microsoft.com/office/powerpoint/2013/main/command">
      <pc:docMk/>
      <pc:sldMk cId="3203192736" sldId="275"/>
    </pc:sldMkLst>
    <p188:replyLst>
      <p188:reply id="{D3F3D274-7F4D-4BCD-BCDF-1A6BDDE21023}" authorId="{B48BA84A-F2E1-7768-05DF-480E4953E192}" created="2024-10-10T08:03:33.488">
        <p188:txBody>
          <a:bodyPr/>
          <a:lstStyle/>
          <a:p>
            <a:r>
              <a:rPr lang="en-US"/>
              <a:t>This is so helpful Ben, so grateful! See you later. </a:t>
            </a:r>
          </a:p>
        </p188:txBody>
      </p188:reply>
    </p188:replyLst>
    <p188:txBody>
      <a:bodyPr/>
      <a:lstStyle/>
      <a:p>
        <a:r>
          <a:rPr lang="en-US"/>
          <a:t>Quick note on why I've added the new stats, please do feel free to edit further of course, just wanted to explain why I have selected each bullet point and put them in this order; 
First two stats show uneven playing field of charity sector. 
Stats 3 and 4 show the tightening on small charities over time (and as a result the rising demand for people in the room at Big Listen) 
Stat 5 offers hope for future, that more investment can go into charitable sector, now we need to work out how to 'supercharge' it.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C1D1BC-02B5-4016-BD55-ADF6635C872D}" type="datetimeFigureOut">
              <a:rPr lang="en-GB" smtClean="0"/>
              <a:t>15/04/2025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833598-790D-4F1F-A178-94629977414B}" type="slidenum">
              <a:rPr lang="en-GB" smtClean="0"/>
              <a:t>‹#›</a:t>
            </a:fld>
            <a:endParaRPr lang="en-GB"/>
          </a:p>
        </p:txBody>
      </p:sp>
    </p:spTree>
    <p:extLst>
      <p:ext uri="{BB962C8B-B14F-4D97-AF65-F5344CB8AC3E}">
        <p14:creationId xmlns:p14="http://schemas.microsoft.com/office/powerpoint/2010/main" val="2977462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3967EE-980D-49FE-B686-F6A08E1753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567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There is an uneven playing field of charity sector.</a:t>
            </a:r>
            <a:r>
              <a:rPr lang="en-US" dirty="0">
                <a:ea typeface="Calibri"/>
                <a:cs typeface="Calibri"/>
              </a:rPr>
              <a:t> 85% of all charitable income goes to just 4% of charities. </a:t>
            </a:r>
            <a:br>
              <a:rPr lang="en-US" dirty="0">
                <a:ea typeface="Calibri"/>
                <a:cs typeface="+mn-lt"/>
              </a:rPr>
            </a:br>
            <a:endParaRPr lang="en-US" dirty="0"/>
          </a:p>
          <a:p>
            <a:pPr marL="228600" indent="-228600">
              <a:buAutoNum type="arabicPeriod"/>
            </a:pPr>
            <a:r>
              <a:rPr lang="en-US" dirty="0"/>
              <a:t>Regional disparity. Charities in London receive up to 8 times more public funding. London £120.24 per Capita; In South West: £18.68</a:t>
            </a:r>
          </a:p>
          <a:p>
            <a:pPr marL="228600" indent="-228600">
              <a:buAutoNum type="arabicPeriod"/>
            </a:pPr>
            <a:endParaRPr lang="en-US" dirty="0"/>
          </a:p>
          <a:p>
            <a:pPr marL="228600" indent="-228600">
              <a:buAutoNum type="arabicPeriod"/>
            </a:pPr>
            <a:r>
              <a:rPr lang="en-US" dirty="0"/>
              <a:t>Still recovering from the pandemic. Rising demand over time – therefore squeeze on existing resources and rising requests for funding. I am sure as funders and grantmakers you have seen this.</a:t>
            </a:r>
            <a:br>
              <a:rPr lang="en-US" dirty="0">
                <a:cs typeface="+mn-lt"/>
              </a:rPr>
            </a:br>
            <a:r>
              <a:rPr lang="en-US" dirty="0"/>
              <a:t> </a:t>
            </a:r>
            <a:endParaRPr lang="en-US" dirty="0">
              <a:ea typeface="Calibri"/>
              <a:cs typeface="Calibri"/>
            </a:endParaRPr>
          </a:p>
          <a:p>
            <a:r>
              <a:rPr lang="en-US" dirty="0">
                <a:ea typeface="Calibri"/>
                <a:cs typeface="Calibri"/>
              </a:rPr>
              <a:t>4. Squeeze on resources  - half of all small charities do not receive any public income. Government investment fallen by over £400 m over last decade. </a:t>
            </a:r>
            <a:br>
              <a:rPr lang="en-US" dirty="0">
                <a:ea typeface="Calibri"/>
                <a:cs typeface="+mn-lt"/>
              </a:rPr>
            </a:br>
            <a:endParaRPr lang="en-US" dirty="0">
              <a:ea typeface="Calibri"/>
              <a:cs typeface="Calibri"/>
            </a:endParaRPr>
          </a:p>
          <a:p>
            <a:r>
              <a:rPr lang="en-GB" dirty="0"/>
              <a:t>Over £1.1 billion is spent by charities each year applying for grants. Over two-thirds of applications are unsuccessful leading to over £700 million in wasted effort. </a:t>
            </a:r>
            <a:br>
              <a:rPr lang="en-GB" dirty="0">
                <a:cs typeface="+mn-lt"/>
              </a:rPr>
            </a:br>
            <a:endParaRPr lang="en-US" dirty="0"/>
          </a:p>
          <a:p>
            <a:r>
              <a:rPr lang="en-US" dirty="0">
                <a:ea typeface="Calibri"/>
                <a:cs typeface="Calibri"/>
              </a:rPr>
              <a:t>5.  Public support see charitable work as the future. We know there are people willing to give, and we know there are good charities and enterprises doing life changing work. How do we match the two and supercharge </a:t>
            </a:r>
            <a:r>
              <a:rPr lang="en-US" dirty="0" err="1">
                <a:ea typeface="Calibri"/>
                <a:cs typeface="Calibri"/>
              </a:rPr>
              <a:t>philanthopy</a:t>
            </a:r>
            <a:r>
              <a:rPr lang="en-US" dirty="0">
                <a:ea typeface="Calibri"/>
                <a:cs typeface="Calibri"/>
              </a:rPr>
              <a:t>. </a:t>
            </a:r>
            <a:endParaRPr lang="en-US" dirty="0"/>
          </a:p>
          <a:p>
            <a:endParaRPr lang="en-GB" dirty="0">
              <a:ea typeface="Calibri"/>
              <a:cs typeface="Calibri"/>
            </a:endParaRPr>
          </a:p>
          <a:p>
            <a:pPr marL="171450" indent="-171450">
              <a:lnSpc>
                <a:spcPct val="90000"/>
              </a:lnSpc>
              <a:spcBef>
                <a:spcPts val="1000"/>
              </a:spcBef>
              <a:buAutoNum type="arabicPeriod"/>
            </a:pPr>
            <a:endParaRPr lang="en-GB" dirty="0">
              <a:ea typeface="Calibri"/>
              <a:cs typeface="Calibri"/>
            </a:endParaRPr>
          </a:p>
          <a:p>
            <a:endParaRPr lang="en-GB" dirty="0">
              <a:ea typeface="Calibri"/>
              <a:cs typeface="Calibri"/>
            </a:endParaRPr>
          </a:p>
          <a:p>
            <a:endParaRPr lang="en-GB"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B8A90-4F47-4087-9725-1BC3D727E67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9264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Upcoming policy on Education, Housing Lost Boys and more </a:t>
            </a:r>
          </a:p>
        </p:txBody>
      </p:sp>
      <p:sp>
        <p:nvSpPr>
          <p:cNvPr id="4" name="Slide Number Placeholder 3"/>
          <p:cNvSpPr>
            <a:spLocks noGrp="1"/>
          </p:cNvSpPr>
          <p:nvPr>
            <p:ph type="sldNum" sz="quarter" idx="5"/>
          </p:nvPr>
        </p:nvSpPr>
        <p:spPr/>
        <p:txBody>
          <a:bodyPr/>
          <a:lstStyle/>
          <a:p>
            <a:fld id="{9F833598-790D-4F1F-A178-94629977414B}" type="slidenum">
              <a:rPr lang="en-GB" smtClean="0"/>
              <a:t>7</a:t>
            </a:fld>
            <a:endParaRPr lang="en-GB"/>
          </a:p>
        </p:txBody>
      </p:sp>
    </p:spTree>
    <p:extLst>
      <p:ext uri="{BB962C8B-B14F-4D97-AF65-F5344CB8AC3E}">
        <p14:creationId xmlns:p14="http://schemas.microsoft.com/office/powerpoint/2010/main" val="1621055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DDDBB-195F-BFBA-6215-3367CF3C21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6B3230D-12C1-9BA7-F582-9B03352DE9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7A55AA5-4F4E-5BF4-B6B2-2943669AF080}"/>
              </a:ext>
            </a:extLst>
          </p:cNvPr>
          <p:cNvSpPr>
            <a:spLocks noGrp="1"/>
          </p:cNvSpPr>
          <p:nvPr>
            <p:ph type="dt" sz="half" idx="10"/>
          </p:nvPr>
        </p:nvSpPr>
        <p:spPr/>
        <p:txBody>
          <a:bodyPr/>
          <a:lstStyle/>
          <a:p>
            <a:fld id="{2D13896F-7053-4E02-BD9A-3859CFAAE143}" type="datetimeFigureOut">
              <a:rPr lang="en-GB" smtClean="0"/>
              <a:t>15/04/2025</a:t>
            </a:fld>
            <a:endParaRPr lang="en-GB"/>
          </a:p>
        </p:txBody>
      </p:sp>
      <p:sp>
        <p:nvSpPr>
          <p:cNvPr id="5" name="Footer Placeholder 4">
            <a:extLst>
              <a:ext uri="{FF2B5EF4-FFF2-40B4-BE49-F238E27FC236}">
                <a16:creationId xmlns:a16="http://schemas.microsoft.com/office/drawing/2014/main" id="{DB423E91-1F99-D3AA-E644-B9CC15C748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68727A-1CC7-D8B4-0AC4-D7A9E82F51CD}"/>
              </a:ext>
            </a:extLst>
          </p:cNvPr>
          <p:cNvSpPr>
            <a:spLocks noGrp="1"/>
          </p:cNvSpPr>
          <p:nvPr>
            <p:ph type="sldNum" sz="quarter" idx="12"/>
          </p:nvPr>
        </p:nvSpPr>
        <p:spPr/>
        <p:txBody>
          <a:bodyPr/>
          <a:lstStyle/>
          <a:p>
            <a:fld id="{864C9F00-3D79-4EB9-AD3E-09B41671D9AC}" type="slidenum">
              <a:rPr lang="en-GB" smtClean="0"/>
              <a:t>‹#›</a:t>
            </a:fld>
            <a:endParaRPr lang="en-GB"/>
          </a:p>
        </p:txBody>
      </p:sp>
    </p:spTree>
    <p:extLst>
      <p:ext uri="{BB962C8B-B14F-4D97-AF65-F5344CB8AC3E}">
        <p14:creationId xmlns:p14="http://schemas.microsoft.com/office/powerpoint/2010/main" val="567044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B3A00-7087-6771-78B6-7155AA44426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781F79-702D-4D55-9BF9-D5ACA64A7A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C50970-1ED5-BC51-555B-3149CF2A3F9E}"/>
              </a:ext>
            </a:extLst>
          </p:cNvPr>
          <p:cNvSpPr>
            <a:spLocks noGrp="1"/>
          </p:cNvSpPr>
          <p:nvPr>
            <p:ph type="dt" sz="half" idx="10"/>
          </p:nvPr>
        </p:nvSpPr>
        <p:spPr/>
        <p:txBody>
          <a:bodyPr/>
          <a:lstStyle/>
          <a:p>
            <a:fld id="{2D13896F-7053-4E02-BD9A-3859CFAAE143}" type="datetimeFigureOut">
              <a:rPr lang="en-GB" smtClean="0"/>
              <a:t>15/04/2025</a:t>
            </a:fld>
            <a:endParaRPr lang="en-GB"/>
          </a:p>
        </p:txBody>
      </p:sp>
      <p:sp>
        <p:nvSpPr>
          <p:cNvPr id="5" name="Footer Placeholder 4">
            <a:extLst>
              <a:ext uri="{FF2B5EF4-FFF2-40B4-BE49-F238E27FC236}">
                <a16:creationId xmlns:a16="http://schemas.microsoft.com/office/drawing/2014/main" id="{F3669058-FA41-F323-E16E-441CA3E5A5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2E600A-669D-FA89-797D-1C2D182CDBC2}"/>
              </a:ext>
            </a:extLst>
          </p:cNvPr>
          <p:cNvSpPr>
            <a:spLocks noGrp="1"/>
          </p:cNvSpPr>
          <p:nvPr>
            <p:ph type="sldNum" sz="quarter" idx="12"/>
          </p:nvPr>
        </p:nvSpPr>
        <p:spPr/>
        <p:txBody>
          <a:bodyPr/>
          <a:lstStyle/>
          <a:p>
            <a:fld id="{864C9F00-3D79-4EB9-AD3E-09B41671D9AC}" type="slidenum">
              <a:rPr lang="en-GB" smtClean="0"/>
              <a:t>‹#›</a:t>
            </a:fld>
            <a:endParaRPr lang="en-GB"/>
          </a:p>
        </p:txBody>
      </p:sp>
    </p:spTree>
    <p:extLst>
      <p:ext uri="{BB962C8B-B14F-4D97-AF65-F5344CB8AC3E}">
        <p14:creationId xmlns:p14="http://schemas.microsoft.com/office/powerpoint/2010/main" val="4078906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B3BF65-5DC5-6CE6-D9C5-1C2136DE245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1A63CD7-D605-FB0C-0785-EE1464C49B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31F7EC-7F47-DE3F-3DBF-4A13A949F2B8}"/>
              </a:ext>
            </a:extLst>
          </p:cNvPr>
          <p:cNvSpPr>
            <a:spLocks noGrp="1"/>
          </p:cNvSpPr>
          <p:nvPr>
            <p:ph type="dt" sz="half" idx="10"/>
          </p:nvPr>
        </p:nvSpPr>
        <p:spPr/>
        <p:txBody>
          <a:bodyPr/>
          <a:lstStyle/>
          <a:p>
            <a:fld id="{2D13896F-7053-4E02-BD9A-3859CFAAE143}" type="datetimeFigureOut">
              <a:rPr lang="en-GB" smtClean="0"/>
              <a:t>15/04/2025</a:t>
            </a:fld>
            <a:endParaRPr lang="en-GB"/>
          </a:p>
        </p:txBody>
      </p:sp>
      <p:sp>
        <p:nvSpPr>
          <p:cNvPr id="5" name="Footer Placeholder 4">
            <a:extLst>
              <a:ext uri="{FF2B5EF4-FFF2-40B4-BE49-F238E27FC236}">
                <a16:creationId xmlns:a16="http://schemas.microsoft.com/office/drawing/2014/main" id="{06D7E0F9-216D-B56C-AE42-DBBDCF0054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22AB36-D432-FDA7-F6CB-4746468CE347}"/>
              </a:ext>
            </a:extLst>
          </p:cNvPr>
          <p:cNvSpPr>
            <a:spLocks noGrp="1"/>
          </p:cNvSpPr>
          <p:nvPr>
            <p:ph type="sldNum" sz="quarter" idx="12"/>
          </p:nvPr>
        </p:nvSpPr>
        <p:spPr/>
        <p:txBody>
          <a:bodyPr/>
          <a:lstStyle/>
          <a:p>
            <a:fld id="{864C9F00-3D79-4EB9-AD3E-09B41671D9AC}" type="slidenum">
              <a:rPr lang="en-GB" smtClean="0"/>
              <a:t>‹#›</a:t>
            </a:fld>
            <a:endParaRPr lang="en-GB"/>
          </a:p>
        </p:txBody>
      </p:sp>
    </p:spTree>
    <p:extLst>
      <p:ext uri="{BB962C8B-B14F-4D97-AF65-F5344CB8AC3E}">
        <p14:creationId xmlns:p14="http://schemas.microsoft.com/office/powerpoint/2010/main" val="2814110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bg>
      <p:bgPr>
        <a:solidFill>
          <a:srgbClr val="A1224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EA3DF9-78ED-49A1-97EC-7E05F22719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9829" y="425083"/>
            <a:ext cx="6026371" cy="2234297"/>
          </a:xfrm>
          <a:prstGeom prst="rect">
            <a:avLst/>
          </a:prstGeom>
        </p:spPr>
      </p:pic>
    </p:spTree>
    <p:extLst>
      <p:ext uri="{BB962C8B-B14F-4D97-AF65-F5344CB8AC3E}">
        <p14:creationId xmlns:p14="http://schemas.microsoft.com/office/powerpoint/2010/main" val="3529985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6AD26A-B2CB-45F8-9378-ED9EA2082B6B}" type="datetimeFigureOut">
              <a:rPr lang="en-GB" smtClean="0"/>
              <a:t>15/04/2025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AADF9C-817E-408C-A56B-F5553745F487}" type="slidenum">
              <a:rPr lang="en-GB" smtClean="0"/>
              <a:t>‹#›</a:t>
            </a:fld>
            <a:endParaRPr lang="en-GB"/>
          </a:p>
        </p:txBody>
      </p:sp>
    </p:spTree>
    <p:extLst>
      <p:ext uri="{BB962C8B-B14F-4D97-AF65-F5344CB8AC3E}">
        <p14:creationId xmlns:p14="http://schemas.microsoft.com/office/powerpoint/2010/main" val="3347817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6AD26A-B2CB-45F8-9378-ED9EA2082B6B}" type="datetimeFigureOut">
              <a:rPr lang="en-GB" smtClean="0"/>
              <a:t>15/04/2025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AADF9C-817E-408C-A56B-F5553745F487}" type="slidenum">
              <a:rPr lang="en-GB" smtClean="0"/>
              <a:t>‹#›</a:t>
            </a:fld>
            <a:endParaRPr lang="en-GB"/>
          </a:p>
        </p:txBody>
      </p:sp>
    </p:spTree>
    <p:extLst>
      <p:ext uri="{BB962C8B-B14F-4D97-AF65-F5344CB8AC3E}">
        <p14:creationId xmlns:p14="http://schemas.microsoft.com/office/powerpoint/2010/main" val="405823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6AD26A-B2CB-45F8-9378-ED9EA2082B6B}" type="datetimeFigureOut">
              <a:rPr lang="en-GB" smtClean="0"/>
              <a:t>15/04/2025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AADF9C-817E-408C-A56B-F5553745F487}" type="slidenum">
              <a:rPr lang="en-GB" smtClean="0"/>
              <a:t>‹#›</a:t>
            </a:fld>
            <a:endParaRPr lang="en-GB"/>
          </a:p>
        </p:txBody>
      </p:sp>
    </p:spTree>
    <p:extLst>
      <p:ext uri="{BB962C8B-B14F-4D97-AF65-F5344CB8AC3E}">
        <p14:creationId xmlns:p14="http://schemas.microsoft.com/office/powerpoint/2010/main" val="1855536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6AD26A-B2CB-45F8-9378-ED9EA2082B6B}" type="datetimeFigureOut">
              <a:rPr lang="en-GB" smtClean="0"/>
              <a:t>15/04/2025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8AADF9C-817E-408C-A56B-F5553745F487}" type="slidenum">
              <a:rPr lang="en-GB" smtClean="0"/>
              <a:t>‹#›</a:t>
            </a:fld>
            <a:endParaRPr lang="en-GB"/>
          </a:p>
        </p:txBody>
      </p:sp>
    </p:spTree>
    <p:extLst>
      <p:ext uri="{BB962C8B-B14F-4D97-AF65-F5344CB8AC3E}">
        <p14:creationId xmlns:p14="http://schemas.microsoft.com/office/powerpoint/2010/main" val="2329680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6AD26A-B2CB-45F8-9378-ED9EA2082B6B}" type="datetimeFigureOut">
              <a:rPr lang="en-GB" smtClean="0"/>
              <a:t>15/04/2025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8AADF9C-817E-408C-A56B-F5553745F487}" type="slidenum">
              <a:rPr lang="en-GB" smtClean="0"/>
              <a:t>‹#›</a:t>
            </a:fld>
            <a:endParaRPr lang="en-GB"/>
          </a:p>
        </p:txBody>
      </p:sp>
    </p:spTree>
    <p:extLst>
      <p:ext uri="{BB962C8B-B14F-4D97-AF65-F5344CB8AC3E}">
        <p14:creationId xmlns:p14="http://schemas.microsoft.com/office/powerpoint/2010/main" val="3952607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6AD26A-B2CB-45F8-9378-ED9EA2082B6B}" type="datetimeFigureOut">
              <a:rPr lang="en-GB" smtClean="0"/>
              <a:t>15/04/2025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8AADF9C-817E-408C-A56B-F5553745F487}" type="slidenum">
              <a:rPr lang="en-GB" smtClean="0"/>
              <a:t>‹#›</a:t>
            </a:fld>
            <a:endParaRPr lang="en-GB"/>
          </a:p>
        </p:txBody>
      </p:sp>
    </p:spTree>
    <p:extLst>
      <p:ext uri="{BB962C8B-B14F-4D97-AF65-F5344CB8AC3E}">
        <p14:creationId xmlns:p14="http://schemas.microsoft.com/office/powerpoint/2010/main" val="17103486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6AD26A-B2CB-45F8-9378-ED9EA2082B6B}" type="datetimeFigureOut">
              <a:rPr lang="en-GB" smtClean="0"/>
              <a:t>15/04/2025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8AADF9C-817E-408C-A56B-F5553745F487}" type="slidenum">
              <a:rPr lang="en-GB" smtClean="0"/>
              <a:t>‹#›</a:t>
            </a:fld>
            <a:endParaRPr lang="en-GB"/>
          </a:p>
        </p:txBody>
      </p:sp>
    </p:spTree>
    <p:extLst>
      <p:ext uri="{BB962C8B-B14F-4D97-AF65-F5344CB8AC3E}">
        <p14:creationId xmlns:p14="http://schemas.microsoft.com/office/powerpoint/2010/main" val="343969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3DF95-EEAA-8D7F-42F9-3C374BA464E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B55499-B58C-2277-5BA6-8107CE6F1C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CAC2E7-298E-E2F8-1182-8F34C121F047}"/>
              </a:ext>
            </a:extLst>
          </p:cNvPr>
          <p:cNvSpPr>
            <a:spLocks noGrp="1"/>
          </p:cNvSpPr>
          <p:nvPr>
            <p:ph type="dt" sz="half" idx="10"/>
          </p:nvPr>
        </p:nvSpPr>
        <p:spPr/>
        <p:txBody>
          <a:bodyPr/>
          <a:lstStyle/>
          <a:p>
            <a:fld id="{2D13896F-7053-4E02-BD9A-3859CFAAE143}" type="datetimeFigureOut">
              <a:rPr lang="en-GB" smtClean="0"/>
              <a:t>15/04/2025</a:t>
            </a:fld>
            <a:endParaRPr lang="en-GB"/>
          </a:p>
        </p:txBody>
      </p:sp>
      <p:sp>
        <p:nvSpPr>
          <p:cNvPr id="5" name="Footer Placeholder 4">
            <a:extLst>
              <a:ext uri="{FF2B5EF4-FFF2-40B4-BE49-F238E27FC236}">
                <a16:creationId xmlns:a16="http://schemas.microsoft.com/office/drawing/2014/main" id="{203D1798-99E6-9F1B-27EF-C607EA779D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2F948C-1D98-D2FB-75A6-CAF041244BA0}"/>
              </a:ext>
            </a:extLst>
          </p:cNvPr>
          <p:cNvSpPr>
            <a:spLocks noGrp="1"/>
          </p:cNvSpPr>
          <p:nvPr>
            <p:ph type="sldNum" sz="quarter" idx="12"/>
          </p:nvPr>
        </p:nvSpPr>
        <p:spPr/>
        <p:txBody>
          <a:bodyPr/>
          <a:lstStyle/>
          <a:p>
            <a:fld id="{864C9F00-3D79-4EB9-AD3E-09B41671D9AC}" type="slidenum">
              <a:rPr lang="en-GB" smtClean="0"/>
              <a:t>‹#›</a:t>
            </a:fld>
            <a:endParaRPr lang="en-GB"/>
          </a:p>
        </p:txBody>
      </p:sp>
    </p:spTree>
    <p:extLst>
      <p:ext uri="{BB962C8B-B14F-4D97-AF65-F5344CB8AC3E}">
        <p14:creationId xmlns:p14="http://schemas.microsoft.com/office/powerpoint/2010/main" val="3165838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6AD26A-B2CB-45F8-9378-ED9EA2082B6B}" type="datetimeFigureOut">
              <a:rPr lang="en-GB" smtClean="0"/>
              <a:t>15/04/2025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8AADF9C-817E-408C-A56B-F5553745F487}" type="slidenum">
              <a:rPr lang="en-GB" smtClean="0"/>
              <a:t>‹#›</a:t>
            </a:fld>
            <a:endParaRPr lang="en-GB"/>
          </a:p>
        </p:txBody>
      </p:sp>
    </p:spTree>
    <p:extLst>
      <p:ext uri="{BB962C8B-B14F-4D97-AF65-F5344CB8AC3E}">
        <p14:creationId xmlns:p14="http://schemas.microsoft.com/office/powerpoint/2010/main" val="3690969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6AD26A-B2CB-45F8-9378-ED9EA2082B6B}" type="datetimeFigureOut">
              <a:rPr lang="en-GB" smtClean="0"/>
              <a:t>15/04/2025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8AADF9C-817E-408C-A56B-F5553745F487}" type="slidenum">
              <a:rPr lang="en-GB" smtClean="0"/>
              <a:t>‹#›</a:t>
            </a:fld>
            <a:endParaRPr lang="en-GB"/>
          </a:p>
        </p:txBody>
      </p:sp>
    </p:spTree>
    <p:extLst>
      <p:ext uri="{BB962C8B-B14F-4D97-AF65-F5344CB8AC3E}">
        <p14:creationId xmlns:p14="http://schemas.microsoft.com/office/powerpoint/2010/main" val="3969619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6AD26A-B2CB-45F8-9378-ED9EA2082B6B}" type="datetimeFigureOut">
              <a:rPr lang="en-GB" smtClean="0"/>
              <a:t>15/04/2025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AADF9C-817E-408C-A56B-F5553745F487}" type="slidenum">
              <a:rPr lang="en-GB" smtClean="0"/>
              <a:t>‹#›</a:t>
            </a:fld>
            <a:endParaRPr lang="en-GB"/>
          </a:p>
        </p:txBody>
      </p:sp>
    </p:spTree>
    <p:extLst>
      <p:ext uri="{BB962C8B-B14F-4D97-AF65-F5344CB8AC3E}">
        <p14:creationId xmlns:p14="http://schemas.microsoft.com/office/powerpoint/2010/main" val="40214312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6AD26A-B2CB-45F8-9378-ED9EA2082B6B}" type="datetimeFigureOut">
              <a:rPr lang="en-GB" smtClean="0"/>
              <a:t>15/04/2025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AADF9C-817E-408C-A56B-F5553745F487}" type="slidenum">
              <a:rPr lang="en-GB" smtClean="0"/>
              <a:t>‹#›</a:t>
            </a:fld>
            <a:endParaRPr lang="en-GB"/>
          </a:p>
        </p:txBody>
      </p:sp>
    </p:spTree>
    <p:extLst>
      <p:ext uri="{BB962C8B-B14F-4D97-AF65-F5344CB8AC3E}">
        <p14:creationId xmlns:p14="http://schemas.microsoft.com/office/powerpoint/2010/main" val="162666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5655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Only">
    <p:bg>
      <p:bgPr>
        <a:solidFill>
          <a:srgbClr val="A1224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EA3DF9-78ED-49A1-97EC-7E05F22719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9829" y="425083"/>
            <a:ext cx="6026371" cy="2234297"/>
          </a:xfrm>
          <a:prstGeom prst="rect">
            <a:avLst/>
          </a:prstGeom>
        </p:spPr>
      </p:pic>
    </p:spTree>
    <p:extLst>
      <p:ext uri="{BB962C8B-B14F-4D97-AF65-F5344CB8AC3E}">
        <p14:creationId xmlns:p14="http://schemas.microsoft.com/office/powerpoint/2010/main" val="21787362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4A31E-0EB6-9893-AC27-5EBE4BC39D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94693B4-C1EC-4079-08AB-772CB16BB5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15C8727-5B7E-BBFF-884F-7DA83FA3363A}"/>
              </a:ext>
            </a:extLst>
          </p:cNvPr>
          <p:cNvSpPr>
            <a:spLocks noGrp="1"/>
          </p:cNvSpPr>
          <p:nvPr>
            <p:ph type="dt" sz="half" idx="10"/>
          </p:nvPr>
        </p:nvSpPr>
        <p:spPr/>
        <p:txBody>
          <a:bodyPr/>
          <a:lstStyle/>
          <a:p>
            <a:fld id="{1963857B-9A67-4E36-A33D-197DE4A92E71}" type="datetimeFigureOut">
              <a:rPr lang="en-GB" smtClean="0"/>
              <a:t>15/04/2025</a:t>
            </a:fld>
            <a:endParaRPr lang="en-GB"/>
          </a:p>
        </p:txBody>
      </p:sp>
      <p:sp>
        <p:nvSpPr>
          <p:cNvPr id="5" name="Footer Placeholder 4">
            <a:extLst>
              <a:ext uri="{FF2B5EF4-FFF2-40B4-BE49-F238E27FC236}">
                <a16:creationId xmlns:a16="http://schemas.microsoft.com/office/drawing/2014/main" id="{B3CABBAC-9EEE-6F50-DF4B-A401331D2C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1DFF3B-1297-75B3-8092-62A7B7D0CC8D}"/>
              </a:ext>
            </a:extLst>
          </p:cNvPr>
          <p:cNvSpPr>
            <a:spLocks noGrp="1"/>
          </p:cNvSpPr>
          <p:nvPr>
            <p:ph type="sldNum" sz="quarter" idx="12"/>
          </p:nvPr>
        </p:nvSpPr>
        <p:spPr/>
        <p:txBody>
          <a:bodyPr/>
          <a:lstStyle/>
          <a:p>
            <a:fld id="{D1C49448-3AAD-4832-BAF1-6BD9A562F351}" type="slidenum">
              <a:rPr lang="en-GB" smtClean="0"/>
              <a:t>‹#›</a:t>
            </a:fld>
            <a:endParaRPr lang="en-GB"/>
          </a:p>
        </p:txBody>
      </p:sp>
    </p:spTree>
    <p:extLst>
      <p:ext uri="{BB962C8B-B14F-4D97-AF65-F5344CB8AC3E}">
        <p14:creationId xmlns:p14="http://schemas.microsoft.com/office/powerpoint/2010/main" val="4053456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89C47-D741-BD99-3A30-22C70EB358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1BCBCA2-C9C6-31AB-0EC7-1BE9EB200B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8AF8DD-BCF3-0749-3CB6-A10343132905}"/>
              </a:ext>
            </a:extLst>
          </p:cNvPr>
          <p:cNvSpPr>
            <a:spLocks noGrp="1"/>
          </p:cNvSpPr>
          <p:nvPr>
            <p:ph type="dt" sz="half" idx="10"/>
          </p:nvPr>
        </p:nvSpPr>
        <p:spPr/>
        <p:txBody>
          <a:bodyPr/>
          <a:lstStyle/>
          <a:p>
            <a:fld id="{1963857B-9A67-4E36-A33D-197DE4A92E71}" type="datetimeFigureOut">
              <a:rPr lang="en-GB" smtClean="0"/>
              <a:t>15/04/2025</a:t>
            </a:fld>
            <a:endParaRPr lang="en-GB"/>
          </a:p>
        </p:txBody>
      </p:sp>
      <p:sp>
        <p:nvSpPr>
          <p:cNvPr id="5" name="Footer Placeholder 4">
            <a:extLst>
              <a:ext uri="{FF2B5EF4-FFF2-40B4-BE49-F238E27FC236}">
                <a16:creationId xmlns:a16="http://schemas.microsoft.com/office/drawing/2014/main" id="{5A2EC6E4-8A91-2F2F-DE16-A4A91031BB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81E7F4-7386-9FC7-40A7-69ACDADB239F}"/>
              </a:ext>
            </a:extLst>
          </p:cNvPr>
          <p:cNvSpPr>
            <a:spLocks noGrp="1"/>
          </p:cNvSpPr>
          <p:nvPr>
            <p:ph type="sldNum" sz="quarter" idx="12"/>
          </p:nvPr>
        </p:nvSpPr>
        <p:spPr/>
        <p:txBody>
          <a:bodyPr/>
          <a:lstStyle/>
          <a:p>
            <a:fld id="{D1C49448-3AAD-4832-BAF1-6BD9A562F351}" type="slidenum">
              <a:rPr lang="en-GB" smtClean="0"/>
              <a:t>‹#›</a:t>
            </a:fld>
            <a:endParaRPr lang="en-GB"/>
          </a:p>
        </p:txBody>
      </p:sp>
    </p:spTree>
    <p:extLst>
      <p:ext uri="{BB962C8B-B14F-4D97-AF65-F5344CB8AC3E}">
        <p14:creationId xmlns:p14="http://schemas.microsoft.com/office/powerpoint/2010/main" val="24872881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83D3E-C1B1-9EF6-DB20-33CEB15696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36B34FD-C4E3-1272-4A51-0A1FCC71F7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63A9C9-F5F2-DB18-9453-934D0403EBDA}"/>
              </a:ext>
            </a:extLst>
          </p:cNvPr>
          <p:cNvSpPr>
            <a:spLocks noGrp="1"/>
          </p:cNvSpPr>
          <p:nvPr>
            <p:ph type="dt" sz="half" idx="10"/>
          </p:nvPr>
        </p:nvSpPr>
        <p:spPr/>
        <p:txBody>
          <a:bodyPr/>
          <a:lstStyle/>
          <a:p>
            <a:fld id="{1963857B-9A67-4E36-A33D-197DE4A92E71}" type="datetimeFigureOut">
              <a:rPr lang="en-GB" smtClean="0"/>
              <a:t>15/04/2025</a:t>
            </a:fld>
            <a:endParaRPr lang="en-GB"/>
          </a:p>
        </p:txBody>
      </p:sp>
      <p:sp>
        <p:nvSpPr>
          <p:cNvPr id="5" name="Footer Placeholder 4">
            <a:extLst>
              <a:ext uri="{FF2B5EF4-FFF2-40B4-BE49-F238E27FC236}">
                <a16:creationId xmlns:a16="http://schemas.microsoft.com/office/drawing/2014/main" id="{AB6A1E6F-2142-6AE3-C785-3E4E7082B8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924079-1BEC-82E1-8E1E-75915D59337A}"/>
              </a:ext>
            </a:extLst>
          </p:cNvPr>
          <p:cNvSpPr>
            <a:spLocks noGrp="1"/>
          </p:cNvSpPr>
          <p:nvPr>
            <p:ph type="sldNum" sz="quarter" idx="12"/>
          </p:nvPr>
        </p:nvSpPr>
        <p:spPr/>
        <p:txBody>
          <a:bodyPr/>
          <a:lstStyle/>
          <a:p>
            <a:fld id="{D1C49448-3AAD-4832-BAF1-6BD9A562F351}" type="slidenum">
              <a:rPr lang="en-GB" smtClean="0"/>
              <a:t>‹#›</a:t>
            </a:fld>
            <a:endParaRPr lang="en-GB"/>
          </a:p>
        </p:txBody>
      </p:sp>
    </p:spTree>
    <p:extLst>
      <p:ext uri="{BB962C8B-B14F-4D97-AF65-F5344CB8AC3E}">
        <p14:creationId xmlns:p14="http://schemas.microsoft.com/office/powerpoint/2010/main" val="15960770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335EA-80DD-6D35-801C-5E6E9AAA2B9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047F2A-0675-B355-93C7-EBFFD8C0DF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9BC0B9E-8F69-0DBA-64F1-9D900D3374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2AB2803-D77A-78D4-3F9B-9967C89B4D15}"/>
              </a:ext>
            </a:extLst>
          </p:cNvPr>
          <p:cNvSpPr>
            <a:spLocks noGrp="1"/>
          </p:cNvSpPr>
          <p:nvPr>
            <p:ph type="dt" sz="half" idx="10"/>
          </p:nvPr>
        </p:nvSpPr>
        <p:spPr/>
        <p:txBody>
          <a:bodyPr/>
          <a:lstStyle/>
          <a:p>
            <a:fld id="{1963857B-9A67-4E36-A33D-197DE4A92E71}" type="datetimeFigureOut">
              <a:rPr lang="en-GB" smtClean="0"/>
              <a:t>15/04/2025</a:t>
            </a:fld>
            <a:endParaRPr lang="en-GB"/>
          </a:p>
        </p:txBody>
      </p:sp>
      <p:sp>
        <p:nvSpPr>
          <p:cNvPr id="6" name="Footer Placeholder 5">
            <a:extLst>
              <a:ext uri="{FF2B5EF4-FFF2-40B4-BE49-F238E27FC236}">
                <a16:creationId xmlns:a16="http://schemas.microsoft.com/office/drawing/2014/main" id="{ED6D724F-4FE6-28E5-64A1-9E643258C6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2807A9-5EEF-F4C4-50B4-CF24D4569C76}"/>
              </a:ext>
            </a:extLst>
          </p:cNvPr>
          <p:cNvSpPr>
            <a:spLocks noGrp="1"/>
          </p:cNvSpPr>
          <p:nvPr>
            <p:ph type="sldNum" sz="quarter" idx="12"/>
          </p:nvPr>
        </p:nvSpPr>
        <p:spPr/>
        <p:txBody>
          <a:bodyPr/>
          <a:lstStyle/>
          <a:p>
            <a:fld id="{D1C49448-3AAD-4832-BAF1-6BD9A562F351}" type="slidenum">
              <a:rPr lang="en-GB" smtClean="0"/>
              <a:t>‹#›</a:t>
            </a:fld>
            <a:endParaRPr lang="en-GB"/>
          </a:p>
        </p:txBody>
      </p:sp>
    </p:spTree>
    <p:extLst>
      <p:ext uri="{BB962C8B-B14F-4D97-AF65-F5344CB8AC3E}">
        <p14:creationId xmlns:p14="http://schemas.microsoft.com/office/powerpoint/2010/main" val="3872422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E4EBC-F083-130B-B819-16775E75B6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619E7A6-6272-6A8D-2A4D-CC7662CFCEC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2B4A16-3C87-E8D9-3519-20CF2E66E671}"/>
              </a:ext>
            </a:extLst>
          </p:cNvPr>
          <p:cNvSpPr>
            <a:spLocks noGrp="1"/>
          </p:cNvSpPr>
          <p:nvPr>
            <p:ph type="dt" sz="half" idx="10"/>
          </p:nvPr>
        </p:nvSpPr>
        <p:spPr/>
        <p:txBody>
          <a:bodyPr/>
          <a:lstStyle/>
          <a:p>
            <a:fld id="{2D13896F-7053-4E02-BD9A-3859CFAAE143}" type="datetimeFigureOut">
              <a:rPr lang="en-GB" smtClean="0"/>
              <a:t>15/04/2025</a:t>
            </a:fld>
            <a:endParaRPr lang="en-GB"/>
          </a:p>
        </p:txBody>
      </p:sp>
      <p:sp>
        <p:nvSpPr>
          <p:cNvPr id="5" name="Footer Placeholder 4">
            <a:extLst>
              <a:ext uri="{FF2B5EF4-FFF2-40B4-BE49-F238E27FC236}">
                <a16:creationId xmlns:a16="http://schemas.microsoft.com/office/drawing/2014/main" id="{DB9AD73B-A8EB-D5E5-2DDF-2F0E2BD7E7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8D889E-BF3F-7FFE-DD9D-86F3278AADF1}"/>
              </a:ext>
            </a:extLst>
          </p:cNvPr>
          <p:cNvSpPr>
            <a:spLocks noGrp="1"/>
          </p:cNvSpPr>
          <p:nvPr>
            <p:ph type="sldNum" sz="quarter" idx="12"/>
          </p:nvPr>
        </p:nvSpPr>
        <p:spPr/>
        <p:txBody>
          <a:bodyPr/>
          <a:lstStyle/>
          <a:p>
            <a:fld id="{864C9F00-3D79-4EB9-AD3E-09B41671D9AC}" type="slidenum">
              <a:rPr lang="en-GB" smtClean="0"/>
              <a:t>‹#›</a:t>
            </a:fld>
            <a:endParaRPr lang="en-GB"/>
          </a:p>
        </p:txBody>
      </p:sp>
    </p:spTree>
    <p:extLst>
      <p:ext uri="{BB962C8B-B14F-4D97-AF65-F5344CB8AC3E}">
        <p14:creationId xmlns:p14="http://schemas.microsoft.com/office/powerpoint/2010/main" val="3669877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5F32A-C60A-9CD1-21E7-366798801EE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AD4F2DE-68AD-54B2-94D0-42EF23954D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A1959B-B6A6-540D-B9D4-F325B80825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74EE0C3-FA7E-7D3F-BDAC-84E31424F5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864537-35D8-ED12-3425-750A763D5A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5D33141-B582-D2B4-EF3B-3CEA092343A0}"/>
              </a:ext>
            </a:extLst>
          </p:cNvPr>
          <p:cNvSpPr>
            <a:spLocks noGrp="1"/>
          </p:cNvSpPr>
          <p:nvPr>
            <p:ph type="dt" sz="half" idx="10"/>
          </p:nvPr>
        </p:nvSpPr>
        <p:spPr/>
        <p:txBody>
          <a:bodyPr/>
          <a:lstStyle/>
          <a:p>
            <a:fld id="{1963857B-9A67-4E36-A33D-197DE4A92E71}" type="datetimeFigureOut">
              <a:rPr lang="en-GB" smtClean="0"/>
              <a:t>15/04/2025</a:t>
            </a:fld>
            <a:endParaRPr lang="en-GB"/>
          </a:p>
        </p:txBody>
      </p:sp>
      <p:sp>
        <p:nvSpPr>
          <p:cNvPr id="8" name="Footer Placeholder 7">
            <a:extLst>
              <a:ext uri="{FF2B5EF4-FFF2-40B4-BE49-F238E27FC236}">
                <a16:creationId xmlns:a16="http://schemas.microsoft.com/office/drawing/2014/main" id="{3DC284AD-395A-37EB-6053-39466D98ADD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CF5D598-854B-3661-3642-44D7C7134EEF}"/>
              </a:ext>
            </a:extLst>
          </p:cNvPr>
          <p:cNvSpPr>
            <a:spLocks noGrp="1"/>
          </p:cNvSpPr>
          <p:nvPr>
            <p:ph type="sldNum" sz="quarter" idx="12"/>
          </p:nvPr>
        </p:nvSpPr>
        <p:spPr/>
        <p:txBody>
          <a:bodyPr/>
          <a:lstStyle/>
          <a:p>
            <a:fld id="{D1C49448-3AAD-4832-BAF1-6BD9A562F351}" type="slidenum">
              <a:rPr lang="en-GB" smtClean="0"/>
              <a:t>‹#›</a:t>
            </a:fld>
            <a:endParaRPr lang="en-GB"/>
          </a:p>
        </p:txBody>
      </p:sp>
    </p:spTree>
    <p:extLst>
      <p:ext uri="{BB962C8B-B14F-4D97-AF65-F5344CB8AC3E}">
        <p14:creationId xmlns:p14="http://schemas.microsoft.com/office/powerpoint/2010/main" val="991362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F13B2-D190-9FFE-F9B2-7579DB3E6BE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FAE42E7-B8C4-5C4E-0BF3-A3CDF80F6ACC}"/>
              </a:ext>
            </a:extLst>
          </p:cNvPr>
          <p:cNvSpPr>
            <a:spLocks noGrp="1"/>
          </p:cNvSpPr>
          <p:nvPr>
            <p:ph type="dt" sz="half" idx="10"/>
          </p:nvPr>
        </p:nvSpPr>
        <p:spPr/>
        <p:txBody>
          <a:bodyPr/>
          <a:lstStyle/>
          <a:p>
            <a:fld id="{1963857B-9A67-4E36-A33D-197DE4A92E71}" type="datetimeFigureOut">
              <a:rPr lang="en-GB" smtClean="0"/>
              <a:t>15/04/2025</a:t>
            </a:fld>
            <a:endParaRPr lang="en-GB"/>
          </a:p>
        </p:txBody>
      </p:sp>
      <p:sp>
        <p:nvSpPr>
          <p:cNvPr id="4" name="Footer Placeholder 3">
            <a:extLst>
              <a:ext uri="{FF2B5EF4-FFF2-40B4-BE49-F238E27FC236}">
                <a16:creationId xmlns:a16="http://schemas.microsoft.com/office/drawing/2014/main" id="{6F19A223-6E44-B02A-0E55-A5DE13EC77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EB97BDD-82E3-EBFF-6635-88D399B5C11B}"/>
              </a:ext>
            </a:extLst>
          </p:cNvPr>
          <p:cNvSpPr>
            <a:spLocks noGrp="1"/>
          </p:cNvSpPr>
          <p:nvPr>
            <p:ph type="sldNum" sz="quarter" idx="12"/>
          </p:nvPr>
        </p:nvSpPr>
        <p:spPr/>
        <p:txBody>
          <a:bodyPr/>
          <a:lstStyle/>
          <a:p>
            <a:fld id="{D1C49448-3AAD-4832-BAF1-6BD9A562F351}" type="slidenum">
              <a:rPr lang="en-GB" smtClean="0"/>
              <a:t>‹#›</a:t>
            </a:fld>
            <a:endParaRPr lang="en-GB"/>
          </a:p>
        </p:txBody>
      </p:sp>
    </p:spTree>
    <p:extLst>
      <p:ext uri="{BB962C8B-B14F-4D97-AF65-F5344CB8AC3E}">
        <p14:creationId xmlns:p14="http://schemas.microsoft.com/office/powerpoint/2010/main" val="36315345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222CE4-85C1-6EF6-396E-C2037725EF64}"/>
              </a:ext>
            </a:extLst>
          </p:cNvPr>
          <p:cNvSpPr>
            <a:spLocks noGrp="1"/>
          </p:cNvSpPr>
          <p:nvPr>
            <p:ph type="dt" sz="half" idx="10"/>
          </p:nvPr>
        </p:nvSpPr>
        <p:spPr/>
        <p:txBody>
          <a:bodyPr/>
          <a:lstStyle/>
          <a:p>
            <a:fld id="{1963857B-9A67-4E36-A33D-197DE4A92E71}" type="datetimeFigureOut">
              <a:rPr lang="en-GB" smtClean="0"/>
              <a:t>15/04/2025</a:t>
            </a:fld>
            <a:endParaRPr lang="en-GB"/>
          </a:p>
        </p:txBody>
      </p:sp>
      <p:sp>
        <p:nvSpPr>
          <p:cNvPr id="3" name="Footer Placeholder 2">
            <a:extLst>
              <a:ext uri="{FF2B5EF4-FFF2-40B4-BE49-F238E27FC236}">
                <a16:creationId xmlns:a16="http://schemas.microsoft.com/office/drawing/2014/main" id="{2D62A6B4-B62C-689D-AFD6-1A4C44744D1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90A38E3-0021-D9C2-F7D1-4B1FBAD23F57}"/>
              </a:ext>
            </a:extLst>
          </p:cNvPr>
          <p:cNvSpPr>
            <a:spLocks noGrp="1"/>
          </p:cNvSpPr>
          <p:nvPr>
            <p:ph type="sldNum" sz="quarter" idx="12"/>
          </p:nvPr>
        </p:nvSpPr>
        <p:spPr/>
        <p:txBody>
          <a:bodyPr/>
          <a:lstStyle/>
          <a:p>
            <a:fld id="{D1C49448-3AAD-4832-BAF1-6BD9A562F351}" type="slidenum">
              <a:rPr lang="en-GB" smtClean="0"/>
              <a:t>‹#›</a:t>
            </a:fld>
            <a:endParaRPr lang="en-GB"/>
          </a:p>
        </p:txBody>
      </p:sp>
    </p:spTree>
    <p:extLst>
      <p:ext uri="{BB962C8B-B14F-4D97-AF65-F5344CB8AC3E}">
        <p14:creationId xmlns:p14="http://schemas.microsoft.com/office/powerpoint/2010/main" val="35939485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636E7-0659-5693-45C2-621E8473B8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7C759D1-8042-14F2-F42C-ACA6F83A30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5447E3A-062B-188D-F0CD-CDA8F27980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4C8CC8-E50D-4788-A7A0-2A71434832CB}"/>
              </a:ext>
            </a:extLst>
          </p:cNvPr>
          <p:cNvSpPr>
            <a:spLocks noGrp="1"/>
          </p:cNvSpPr>
          <p:nvPr>
            <p:ph type="dt" sz="half" idx="10"/>
          </p:nvPr>
        </p:nvSpPr>
        <p:spPr/>
        <p:txBody>
          <a:bodyPr/>
          <a:lstStyle/>
          <a:p>
            <a:fld id="{1963857B-9A67-4E36-A33D-197DE4A92E71}" type="datetimeFigureOut">
              <a:rPr lang="en-GB" smtClean="0"/>
              <a:t>15/04/2025</a:t>
            </a:fld>
            <a:endParaRPr lang="en-GB"/>
          </a:p>
        </p:txBody>
      </p:sp>
      <p:sp>
        <p:nvSpPr>
          <p:cNvPr id="6" name="Footer Placeholder 5">
            <a:extLst>
              <a:ext uri="{FF2B5EF4-FFF2-40B4-BE49-F238E27FC236}">
                <a16:creationId xmlns:a16="http://schemas.microsoft.com/office/drawing/2014/main" id="{5EC90B80-62E3-2A89-784D-D805236BB46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865B79-2365-0A6D-A8AE-03CBED508019}"/>
              </a:ext>
            </a:extLst>
          </p:cNvPr>
          <p:cNvSpPr>
            <a:spLocks noGrp="1"/>
          </p:cNvSpPr>
          <p:nvPr>
            <p:ph type="sldNum" sz="quarter" idx="12"/>
          </p:nvPr>
        </p:nvSpPr>
        <p:spPr/>
        <p:txBody>
          <a:bodyPr/>
          <a:lstStyle/>
          <a:p>
            <a:fld id="{D1C49448-3AAD-4832-BAF1-6BD9A562F351}" type="slidenum">
              <a:rPr lang="en-GB" smtClean="0"/>
              <a:t>‹#›</a:t>
            </a:fld>
            <a:endParaRPr lang="en-GB"/>
          </a:p>
        </p:txBody>
      </p:sp>
    </p:spTree>
    <p:extLst>
      <p:ext uri="{BB962C8B-B14F-4D97-AF65-F5344CB8AC3E}">
        <p14:creationId xmlns:p14="http://schemas.microsoft.com/office/powerpoint/2010/main" val="22065458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9C66-A503-45C9-786A-1F5D03D83B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BF4075C-22B2-58A5-6A19-DE81FA0C0C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8FA0E11-5115-FFF5-DE23-ED6E9BD618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F5F5E-0449-0A4B-72CE-B0B2832CF1B8}"/>
              </a:ext>
            </a:extLst>
          </p:cNvPr>
          <p:cNvSpPr>
            <a:spLocks noGrp="1"/>
          </p:cNvSpPr>
          <p:nvPr>
            <p:ph type="dt" sz="half" idx="10"/>
          </p:nvPr>
        </p:nvSpPr>
        <p:spPr/>
        <p:txBody>
          <a:bodyPr/>
          <a:lstStyle/>
          <a:p>
            <a:fld id="{1963857B-9A67-4E36-A33D-197DE4A92E71}" type="datetimeFigureOut">
              <a:rPr lang="en-GB" smtClean="0"/>
              <a:t>15/04/2025</a:t>
            </a:fld>
            <a:endParaRPr lang="en-GB"/>
          </a:p>
        </p:txBody>
      </p:sp>
      <p:sp>
        <p:nvSpPr>
          <p:cNvPr id="6" name="Footer Placeholder 5">
            <a:extLst>
              <a:ext uri="{FF2B5EF4-FFF2-40B4-BE49-F238E27FC236}">
                <a16:creationId xmlns:a16="http://schemas.microsoft.com/office/drawing/2014/main" id="{1C8C0175-6A1A-BBFE-901C-5C5C84327C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10D895-C649-E731-F370-EDEDA4CC3C58}"/>
              </a:ext>
            </a:extLst>
          </p:cNvPr>
          <p:cNvSpPr>
            <a:spLocks noGrp="1"/>
          </p:cNvSpPr>
          <p:nvPr>
            <p:ph type="sldNum" sz="quarter" idx="12"/>
          </p:nvPr>
        </p:nvSpPr>
        <p:spPr/>
        <p:txBody>
          <a:bodyPr/>
          <a:lstStyle/>
          <a:p>
            <a:fld id="{D1C49448-3AAD-4832-BAF1-6BD9A562F351}" type="slidenum">
              <a:rPr lang="en-GB" smtClean="0"/>
              <a:t>‹#›</a:t>
            </a:fld>
            <a:endParaRPr lang="en-GB"/>
          </a:p>
        </p:txBody>
      </p:sp>
    </p:spTree>
    <p:extLst>
      <p:ext uri="{BB962C8B-B14F-4D97-AF65-F5344CB8AC3E}">
        <p14:creationId xmlns:p14="http://schemas.microsoft.com/office/powerpoint/2010/main" val="34174334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B4052-7356-27BE-291D-845273C92BF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F52AB3A-5D52-17F2-4FFA-1017E0CFFD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98368F9-73BC-4E64-E621-EFED944BE484}"/>
              </a:ext>
            </a:extLst>
          </p:cNvPr>
          <p:cNvSpPr>
            <a:spLocks noGrp="1"/>
          </p:cNvSpPr>
          <p:nvPr>
            <p:ph type="dt" sz="half" idx="10"/>
          </p:nvPr>
        </p:nvSpPr>
        <p:spPr/>
        <p:txBody>
          <a:bodyPr/>
          <a:lstStyle/>
          <a:p>
            <a:fld id="{1963857B-9A67-4E36-A33D-197DE4A92E71}" type="datetimeFigureOut">
              <a:rPr lang="en-GB" smtClean="0"/>
              <a:t>15/04/2025</a:t>
            </a:fld>
            <a:endParaRPr lang="en-GB"/>
          </a:p>
        </p:txBody>
      </p:sp>
      <p:sp>
        <p:nvSpPr>
          <p:cNvPr id="5" name="Footer Placeholder 4">
            <a:extLst>
              <a:ext uri="{FF2B5EF4-FFF2-40B4-BE49-F238E27FC236}">
                <a16:creationId xmlns:a16="http://schemas.microsoft.com/office/drawing/2014/main" id="{B2F258E7-F383-FDD1-32D8-CA169DC8A8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515782-6633-015D-EDB1-2AC4EC9338CC}"/>
              </a:ext>
            </a:extLst>
          </p:cNvPr>
          <p:cNvSpPr>
            <a:spLocks noGrp="1"/>
          </p:cNvSpPr>
          <p:nvPr>
            <p:ph type="sldNum" sz="quarter" idx="12"/>
          </p:nvPr>
        </p:nvSpPr>
        <p:spPr/>
        <p:txBody>
          <a:bodyPr/>
          <a:lstStyle/>
          <a:p>
            <a:fld id="{D1C49448-3AAD-4832-BAF1-6BD9A562F351}" type="slidenum">
              <a:rPr lang="en-GB" smtClean="0"/>
              <a:t>‹#›</a:t>
            </a:fld>
            <a:endParaRPr lang="en-GB"/>
          </a:p>
        </p:txBody>
      </p:sp>
    </p:spTree>
    <p:extLst>
      <p:ext uri="{BB962C8B-B14F-4D97-AF65-F5344CB8AC3E}">
        <p14:creationId xmlns:p14="http://schemas.microsoft.com/office/powerpoint/2010/main" val="5825084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42FCBD-B159-5061-C8A8-21F99F6978F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62228DB-05C7-BFDF-88B5-6A4E0C15CA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4436D7-8B0C-3D2F-8962-A69D6F8F77AF}"/>
              </a:ext>
            </a:extLst>
          </p:cNvPr>
          <p:cNvSpPr>
            <a:spLocks noGrp="1"/>
          </p:cNvSpPr>
          <p:nvPr>
            <p:ph type="dt" sz="half" idx="10"/>
          </p:nvPr>
        </p:nvSpPr>
        <p:spPr/>
        <p:txBody>
          <a:bodyPr/>
          <a:lstStyle/>
          <a:p>
            <a:fld id="{1963857B-9A67-4E36-A33D-197DE4A92E71}" type="datetimeFigureOut">
              <a:rPr lang="en-GB" smtClean="0"/>
              <a:t>15/04/2025</a:t>
            </a:fld>
            <a:endParaRPr lang="en-GB"/>
          </a:p>
        </p:txBody>
      </p:sp>
      <p:sp>
        <p:nvSpPr>
          <p:cNvPr id="5" name="Footer Placeholder 4">
            <a:extLst>
              <a:ext uri="{FF2B5EF4-FFF2-40B4-BE49-F238E27FC236}">
                <a16:creationId xmlns:a16="http://schemas.microsoft.com/office/drawing/2014/main" id="{22070D30-345C-3D19-A8B7-E737D88DEC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2E8ECA-F0A4-36D9-5283-4C9276314203}"/>
              </a:ext>
            </a:extLst>
          </p:cNvPr>
          <p:cNvSpPr>
            <a:spLocks noGrp="1"/>
          </p:cNvSpPr>
          <p:nvPr>
            <p:ph type="sldNum" sz="quarter" idx="12"/>
          </p:nvPr>
        </p:nvSpPr>
        <p:spPr/>
        <p:txBody>
          <a:bodyPr/>
          <a:lstStyle/>
          <a:p>
            <a:fld id="{D1C49448-3AAD-4832-BAF1-6BD9A562F351}" type="slidenum">
              <a:rPr lang="en-GB" smtClean="0"/>
              <a:t>‹#›</a:t>
            </a:fld>
            <a:endParaRPr lang="en-GB"/>
          </a:p>
        </p:txBody>
      </p:sp>
    </p:spTree>
    <p:extLst>
      <p:ext uri="{BB962C8B-B14F-4D97-AF65-F5344CB8AC3E}">
        <p14:creationId xmlns:p14="http://schemas.microsoft.com/office/powerpoint/2010/main" val="19215894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Only">
    <p:bg>
      <p:bgPr>
        <a:solidFill>
          <a:srgbClr val="A1224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EA3DF9-78ED-49A1-97EC-7E05F22719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9829" y="425083"/>
            <a:ext cx="6026371" cy="2234297"/>
          </a:xfrm>
          <a:prstGeom prst="rect">
            <a:avLst/>
          </a:prstGeom>
        </p:spPr>
      </p:pic>
    </p:spTree>
    <p:extLst>
      <p:ext uri="{BB962C8B-B14F-4D97-AF65-F5344CB8AC3E}">
        <p14:creationId xmlns:p14="http://schemas.microsoft.com/office/powerpoint/2010/main" val="1327239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CAE8-B441-AFE1-1D88-F20AF2D8820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DA7252-9ED4-8263-0457-78B5A7FE62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3A53DE6-9F6F-E9BA-A85D-988D949BE6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217B8EA-C7E9-0376-A6A8-007B4353AC39}"/>
              </a:ext>
            </a:extLst>
          </p:cNvPr>
          <p:cNvSpPr>
            <a:spLocks noGrp="1"/>
          </p:cNvSpPr>
          <p:nvPr>
            <p:ph type="dt" sz="half" idx="10"/>
          </p:nvPr>
        </p:nvSpPr>
        <p:spPr/>
        <p:txBody>
          <a:bodyPr/>
          <a:lstStyle/>
          <a:p>
            <a:fld id="{2D13896F-7053-4E02-BD9A-3859CFAAE143}" type="datetimeFigureOut">
              <a:rPr lang="en-GB" smtClean="0"/>
              <a:t>15/04/2025</a:t>
            </a:fld>
            <a:endParaRPr lang="en-GB"/>
          </a:p>
        </p:txBody>
      </p:sp>
      <p:sp>
        <p:nvSpPr>
          <p:cNvPr id="6" name="Footer Placeholder 5">
            <a:extLst>
              <a:ext uri="{FF2B5EF4-FFF2-40B4-BE49-F238E27FC236}">
                <a16:creationId xmlns:a16="http://schemas.microsoft.com/office/drawing/2014/main" id="{B5534728-4F56-6F86-057A-C6D381243F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3E6C6B3-63AC-8564-0AAB-D03DF09EB3A0}"/>
              </a:ext>
            </a:extLst>
          </p:cNvPr>
          <p:cNvSpPr>
            <a:spLocks noGrp="1"/>
          </p:cNvSpPr>
          <p:nvPr>
            <p:ph type="sldNum" sz="quarter" idx="12"/>
          </p:nvPr>
        </p:nvSpPr>
        <p:spPr/>
        <p:txBody>
          <a:bodyPr/>
          <a:lstStyle/>
          <a:p>
            <a:fld id="{864C9F00-3D79-4EB9-AD3E-09B41671D9AC}" type="slidenum">
              <a:rPr lang="en-GB" smtClean="0"/>
              <a:t>‹#›</a:t>
            </a:fld>
            <a:endParaRPr lang="en-GB"/>
          </a:p>
        </p:txBody>
      </p:sp>
    </p:spTree>
    <p:extLst>
      <p:ext uri="{BB962C8B-B14F-4D97-AF65-F5344CB8AC3E}">
        <p14:creationId xmlns:p14="http://schemas.microsoft.com/office/powerpoint/2010/main" val="3889616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A6218-BEE8-47D4-CCE4-0D1180C3A90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FEF997F-2008-C710-A7A2-8869066D34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2DB16E-FE08-3957-DEE0-28283C15DC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5B12806-D4C3-93B4-B05D-7221D85BC4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61036F-C00D-3A87-9D1A-323FA60432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6AE3325-15E6-0B0A-82B8-60C306E4C7A9}"/>
              </a:ext>
            </a:extLst>
          </p:cNvPr>
          <p:cNvSpPr>
            <a:spLocks noGrp="1"/>
          </p:cNvSpPr>
          <p:nvPr>
            <p:ph type="dt" sz="half" idx="10"/>
          </p:nvPr>
        </p:nvSpPr>
        <p:spPr/>
        <p:txBody>
          <a:bodyPr/>
          <a:lstStyle/>
          <a:p>
            <a:fld id="{2D13896F-7053-4E02-BD9A-3859CFAAE143}" type="datetimeFigureOut">
              <a:rPr lang="en-GB" smtClean="0"/>
              <a:t>15/04/2025</a:t>
            </a:fld>
            <a:endParaRPr lang="en-GB"/>
          </a:p>
        </p:txBody>
      </p:sp>
      <p:sp>
        <p:nvSpPr>
          <p:cNvPr id="8" name="Footer Placeholder 7">
            <a:extLst>
              <a:ext uri="{FF2B5EF4-FFF2-40B4-BE49-F238E27FC236}">
                <a16:creationId xmlns:a16="http://schemas.microsoft.com/office/drawing/2014/main" id="{053FCBC0-D307-1CCF-E0F7-7AFBF12D793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B80AA63-F674-804D-3AA1-5C170DE05421}"/>
              </a:ext>
            </a:extLst>
          </p:cNvPr>
          <p:cNvSpPr>
            <a:spLocks noGrp="1"/>
          </p:cNvSpPr>
          <p:nvPr>
            <p:ph type="sldNum" sz="quarter" idx="12"/>
          </p:nvPr>
        </p:nvSpPr>
        <p:spPr/>
        <p:txBody>
          <a:bodyPr/>
          <a:lstStyle/>
          <a:p>
            <a:fld id="{864C9F00-3D79-4EB9-AD3E-09B41671D9AC}" type="slidenum">
              <a:rPr lang="en-GB" smtClean="0"/>
              <a:t>‹#›</a:t>
            </a:fld>
            <a:endParaRPr lang="en-GB"/>
          </a:p>
        </p:txBody>
      </p:sp>
    </p:spTree>
    <p:extLst>
      <p:ext uri="{BB962C8B-B14F-4D97-AF65-F5344CB8AC3E}">
        <p14:creationId xmlns:p14="http://schemas.microsoft.com/office/powerpoint/2010/main" val="49832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53702-0C34-4DDB-8E1B-C34CB1972A5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9CF896-D8A8-835F-BF5C-3D5ACF7C009A}"/>
              </a:ext>
            </a:extLst>
          </p:cNvPr>
          <p:cNvSpPr>
            <a:spLocks noGrp="1"/>
          </p:cNvSpPr>
          <p:nvPr>
            <p:ph type="dt" sz="half" idx="10"/>
          </p:nvPr>
        </p:nvSpPr>
        <p:spPr/>
        <p:txBody>
          <a:bodyPr/>
          <a:lstStyle/>
          <a:p>
            <a:fld id="{2D13896F-7053-4E02-BD9A-3859CFAAE143}" type="datetimeFigureOut">
              <a:rPr lang="en-GB" smtClean="0"/>
              <a:t>15/04/2025</a:t>
            </a:fld>
            <a:endParaRPr lang="en-GB"/>
          </a:p>
        </p:txBody>
      </p:sp>
      <p:sp>
        <p:nvSpPr>
          <p:cNvPr id="4" name="Footer Placeholder 3">
            <a:extLst>
              <a:ext uri="{FF2B5EF4-FFF2-40B4-BE49-F238E27FC236}">
                <a16:creationId xmlns:a16="http://schemas.microsoft.com/office/drawing/2014/main" id="{52FD2E2F-E6FE-E08D-5537-D42FCC6AE36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714D13F-48D6-DF49-B579-73144B74ACA8}"/>
              </a:ext>
            </a:extLst>
          </p:cNvPr>
          <p:cNvSpPr>
            <a:spLocks noGrp="1"/>
          </p:cNvSpPr>
          <p:nvPr>
            <p:ph type="sldNum" sz="quarter" idx="12"/>
          </p:nvPr>
        </p:nvSpPr>
        <p:spPr/>
        <p:txBody>
          <a:bodyPr/>
          <a:lstStyle/>
          <a:p>
            <a:fld id="{864C9F00-3D79-4EB9-AD3E-09B41671D9AC}" type="slidenum">
              <a:rPr lang="en-GB" smtClean="0"/>
              <a:t>‹#›</a:t>
            </a:fld>
            <a:endParaRPr lang="en-GB"/>
          </a:p>
        </p:txBody>
      </p:sp>
    </p:spTree>
    <p:extLst>
      <p:ext uri="{BB962C8B-B14F-4D97-AF65-F5344CB8AC3E}">
        <p14:creationId xmlns:p14="http://schemas.microsoft.com/office/powerpoint/2010/main" val="3028357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244C41-E462-F6B8-E502-BF97150DF2AD}"/>
              </a:ext>
            </a:extLst>
          </p:cNvPr>
          <p:cNvSpPr>
            <a:spLocks noGrp="1"/>
          </p:cNvSpPr>
          <p:nvPr>
            <p:ph type="dt" sz="half" idx="10"/>
          </p:nvPr>
        </p:nvSpPr>
        <p:spPr/>
        <p:txBody>
          <a:bodyPr/>
          <a:lstStyle/>
          <a:p>
            <a:fld id="{2D13896F-7053-4E02-BD9A-3859CFAAE143}" type="datetimeFigureOut">
              <a:rPr lang="en-GB" smtClean="0"/>
              <a:t>15/04/2025</a:t>
            </a:fld>
            <a:endParaRPr lang="en-GB"/>
          </a:p>
        </p:txBody>
      </p:sp>
      <p:sp>
        <p:nvSpPr>
          <p:cNvPr id="3" name="Footer Placeholder 2">
            <a:extLst>
              <a:ext uri="{FF2B5EF4-FFF2-40B4-BE49-F238E27FC236}">
                <a16:creationId xmlns:a16="http://schemas.microsoft.com/office/drawing/2014/main" id="{61E97943-E4BE-5106-AF73-C45A191F393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AA5BD5D-354B-616F-0936-39E94D9CD124}"/>
              </a:ext>
            </a:extLst>
          </p:cNvPr>
          <p:cNvSpPr>
            <a:spLocks noGrp="1"/>
          </p:cNvSpPr>
          <p:nvPr>
            <p:ph type="sldNum" sz="quarter" idx="12"/>
          </p:nvPr>
        </p:nvSpPr>
        <p:spPr/>
        <p:txBody>
          <a:bodyPr/>
          <a:lstStyle/>
          <a:p>
            <a:fld id="{864C9F00-3D79-4EB9-AD3E-09B41671D9AC}" type="slidenum">
              <a:rPr lang="en-GB" smtClean="0"/>
              <a:t>‹#›</a:t>
            </a:fld>
            <a:endParaRPr lang="en-GB"/>
          </a:p>
        </p:txBody>
      </p:sp>
    </p:spTree>
    <p:extLst>
      <p:ext uri="{BB962C8B-B14F-4D97-AF65-F5344CB8AC3E}">
        <p14:creationId xmlns:p14="http://schemas.microsoft.com/office/powerpoint/2010/main" val="1077693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6DA17-FEF7-E4C9-DF92-A561B859C0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52302AD-46A1-DB15-5F44-084F9C0011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3522DA1-2837-CB85-7A91-599199E676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D72A4-249E-D216-5315-F07DA571F774}"/>
              </a:ext>
            </a:extLst>
          </p:cNvPr>
          <p:cNvSpPr>
            <a:spLocks noGrp="1"/>
          </p:cNvSpPr>
          <p:nvPr>
            <p:ph type="dt" sz="half" idx="10"/>
          </p:nvPr>
        </p:nvSpPr>
        <p:spPr/>
        <p:txBody>
          <a:bodyPr/>
          <a:lstStyle/>
          <a:p>
            <a:fld id="{2D13896F-7053-4E02-BD9A-3859CFAAE143}" type="datetimeFigureOut">
              <a:rPr lang="en-GB" smtClean="0"/>
              <a:t>15/04/2025</a:t>
            </a:fld>
            <a:endParaRPr lang="en-GB"/>
          </a:p>
        </p:txBody>
      </p:sp>
      <p:sp>
        <p:nvSpPr>
          <p:cNvPr id="6" name="Footer Placeholder 5">
            <a:extLst>
              <a:ext uri="{FF2B5EF4-FFF2-40B4-BE49-F238E27FC236}">
                <a16:creationId xmlns:a16="http://schemas.microsoft.com/office/drawing/2014/main" id="{9ABF6355-9578-22A1-7DA2-EBB8B7C6A9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0C74450-71D3-53E5-38AF-89C641C56502}"/>
              </a:ext>
            </a:extLst>
          </p:cNvPr>
          <p:cNvSpPr>
            <a:spLocks noGrp="1"/>
          </p:cNvSpPr>
          <p:nvPr>
            <p:ph type="sldNum" sz="quarter" idx="12"/>
          </p:nvPr>
        </p:nvSpPr>
        <p:spPr/>
        <p:txBody>
          <a:bodyPr/>
          <a:lstStyle/>
          <a:p>
            <a:fld id="{864C9F00-3D79-4EB9-AD3E-09B41671D9AC}" type="slidenum">
              <a:rPr lang="en-GB" smtClean="0"/>
              <a:t>‹#›</a:t>
            </a:fld>
            <a:endParaRPr lang="en-GB"/>
          </a:p>
        </p:txBody>
      </p:sp>
    </p:spTree>
    <p:extLst>
      <p:ext uri="{BB962C8B-B14F-4D97-AF65-F5344CB8AC3E}">
        <p14:creationId xmlns:p14="http://schemas.microsoft.com/office/powerpoint/2010/main" val="4018939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D942-6068-9B01-2DD4-66EFD270EB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96064DC-BD76-58EB-7B80-F6FB3F9A42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5100482-EE01-7CC9-8BB9-F3C587E0E0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C669BB-4BBE-81AD-9165-8FDA2DD31C2B}"/>
              </a:ext>
            </a:extLst>
          </p:cNvPr>
          <p:cNvSpPr>
            <a:spLocks noGrp="1"/>
          </p:cNvSpPr>
          <p:nvPr>
            <p:ph type="dt" sz="half" idx="10"/>
          </p:nvPr>
        </p:nvSpPr>
        <p:spPr/>
        <p:txBody>
          <a:bodyPr/>
          <a:lstStyle/>
          <a:p>
            <a:fld id="{2D13896F-7053-4E02-BD9A-3859CFAAE143}" type="datetimeFigureOut">
              <a:rPr lang="en-GB" smtClean="0"/>
              <a:t>15/04/2025</a:t>
            </a:fld>
            <a:endParaRPr lang="en-GB"/>
          </a:p>
        </p:txBody>
      </p:sp>
      <p:sp>
        <p:nvSpPr>
          <p:cNvPr id="6" name="Footer Placeholder 5">
            <a:extLst>
              <a:ext uri="{FF2B5EF4-FFF2-40B4-BE49-F238E27FC236}">
                <a16:creationId xmlns:a16="http://schemas.microsoft.com/office/drawing/2014/main" id="{01BB2689-F573-7C81-EF10-398ED43C12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D198E7-305F-4AC8-3234-D875DAC3C550}"/>
              </a:ext>
            </a:extLst>
          </p:cNvPr>
          <p:cNvSpPr>
            <a:spLocks noGrp="1"/>
          </p:cNvSpPr>
          <p:nvPr>
            <p:ph type="sldNum" sz="quarter" idx="12"/>
          </p:nvPr>
        </p:nvSpPr>
        <p:spPr/>
        <p:txBody>
          <a:bodyPr/>
          <a:lstStyle/>
          <a:p>
            <a:fld id="{864C9F00-3D79-4EB9-AD3E-09B41671D9AC}" type="slidenum">
              <a:rPr lang="en-GB" smtClean="0"/>
              <a:t>‹#›</a:t>
            </a:fld>
            <a:endParaRPr lang="en-GB"/>
          </a:p>
        </p:txBody>
      </p:sp>
    </p:spTree>
    <p:extLst>
      <p:ext uri="{BB962C8B-B14F-4D97-AF65-F5344CB8AC3E}">
        <p14:creationId xmlns:p14="http://schemas.microsoft.com/office/powerpoint/2010/main" val="3258220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1872D8-1E4C-03E9-E44A-C14486A38C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063322-1DFB-BEA1-AB18-FC01A5745A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AA32E6-E3E6-FDB6-E0C6-2324D708B0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D13896F-7053-4E02-BD9A-3859CFAAE143}" type="datetimeFigureOut">
              <a:rPr lang="en-GB" smtClean="0"/>
              <a:t>15/04/2025</a:t>
            </a:fld>
            <a:endParaRPr lang="en-GB"/>
          </a:p>
        </p:txBody>
      </p:sp>
      <p:sp>
        <p:nvSpPr>
          <p:cNvPr id="5" name="Footer Placeholder 4">
            <a:extLst>
              <a:ext uri="{FF2B5EF4-FFF2-40B4-BE49-F238E27FC236}">
                <a16:creationId xmlns:a16="http://schemas.microsoft.com/office/drawing/2014/main" id="{124EB6DC-833B-A297-1A46-626FA6265D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EA67740-99E2-0948-9958-EDB4B3C2B3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64C9F00-3D79-4EB9-AD3E-09B41671D9AC}" type="slidenum">
              <a:rPr lang="en-GB" smtClean="0"/>
              <a:t>‹#›</a:t>
            </a:fld>
            <a:endParaRPr lang="en-GB"/>
          </a:p>
        </p:txBody>
      </p:sp>
    </p:spTree>
    <p:extLst>
      <p:ext uri="{BB962C8B-B14F-4D97-AF65-F5344CB8AC3E}">
        <p14:creationId xmlns:p14="http://schemas.microsoft.com/office/powerpoint/2010/main" val="2899421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6AD26A-B2CB-45F8-9378-ED9EA2082B6B}" type="datetimeFigureOut">
              <a:rPr lang="en-GB" smtClean="0"/>
              <a:t>15/04/2025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ADF9C-817E-408C-A56B-F5553745F487}" type="slidenum">
              <a:rPr lang="en-GB" smtClean="0"/>
              <a:t>‹#›</a:t>
            </a:fld>
            <a:endParaRPr lang="en-GB"/>
          </a:p>
        </p:txBody>
      </p:sp>
    </p:spTree>
    <p:extLst>
      <p:ext uri="{BB962C8B-B14F-4D97-AF65-F5344CB8AC3E}">
        <p14:creationId xmlns:p14="http://schemas.microsoft.com/office/powerpoint/2010/main" val="34757589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AF264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60C9F8-7587-370F-3CE9-F718A4DF1A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3492C7-376A-9A67-9429-8BC4FCD4F9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38F1E8-AC7B-8A52-DFAA-E41D712CF0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63857B-9A67-4E36-A33D-197DE4A92E71}" type="datetimeFigureOut">
              <a:rPr lang="en-GB" smtClean="0"/>
              <a:t>15/04/2025</a:t>
            </a:fld>
            <a:endParaRPr lang="en-GB"/>
          </a:p>
        </p:txBody>
      </p:sp>
      <p:sp>
        <p:nvSpPr>
          <p:cNvPr id="5" name="Footer Placeholder 4">
            <a:extLst>
              <a:ext uri="{FF2B5EF4-FFF2-40B4-BE49-F238E27FC236}">
                <a16:creationId xmlns:a16="http://schemas.microsoft.com/office/drawing/2014/main" id="{5E6AEABC-A76A-641E-14E8-3482911843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1BE9B21-F10A-0960-82CD-904CC8B9D4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C49448-3AAD-4832-BAF1-6BD9A562F351}" type="slidenum">
              <a:rPr lang="en-GB" smtClean="0"/>
              <a:t>‹#›</a:t>
            </a:fld>
            <a:endParaRPr lang="en-GB"/>
          </a:p>
        </p:txBody>
      </p:sp>
    </p:spTree>
    <p:extLst>
      <p:ext uri="{BB962C8B-B14F-4D97-AF65-F5344CB8AC3E}">
        <p14:creationId xmlns:p14="http://schemas.microsoft.com/office/powerpoint/2010/main" val="61097551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microsoft.com/office/2018/10/relationships/comments" Target="../comments/modernComment_113_BEECD7A0.xml"/><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notesSlide" Target="../notesSlides/notesSlide2.xml"/><Relationship Id="rId16" Type="http://schemas.openxmlformats.org/officeDocument/2006/relationships/image" Target="../media/image30.svg"/><Relationship Id="rId1" Type="http://schemas.openxmlformats.org/officeDocument/2006/relationships/slideLayout" Target="../slideLayouts/slideLayout27.xml"/><Relationship Id="rId6" Type="http://schemas.openxmlformats.org/officeDocument/2006/relationships/image" Target="../media/image20.png"/><Relationship Id="rId11" Type="http://schemas.openxmlformats.org/officeDocument/2006/relationships/image" Target="../media/image25.svg"/><Relationship Id="rId5" Type="http://schemas.microsoft.com/office/2007/relationships/hdphoto" Target="../media/hdphoto1.wdp"/><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svg"/><Relationship Id="rId14" Type="http://schemas.openxmlformats.org/officeDocument/2006/relationships/image" Target="../media/image28.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hyperlink" Target="mailto:Ben.Robinson@centreforsocialjustice.org.uk" TargetMode="Externa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80129CE-2EBA-4F57-B594-983B4DEF9F1E}"/>
              </a:ext>
            </a:extLst>
          </p:cNvPr>
          <p:cNvSpPr/>
          <p:nvPr/>
        </p:nvSpPr>
        <p:spPr>
          <a:xfrm>
            <a:off x="2172929" y="3225800"/>
            <a:ext cx="10019071" cy="1459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400" b="1" dirty="0">
                <a:solidFill>
                  <a:srgbClr val="AF2647"/>
                </a:solidFill>
                <a:latin typeface="Source Sans Pro" panose="020B0503030403020204" pitchFamily="34" charset="0"/>
                <a:ea typeface="Source Sans Pro" panose="020B0503030403020204" pitchFamily="34" charset="0"/>
              </a:rPr>
              <a:t>CSJ and CSJ Foundation in Yorkshire </a:t>
            </a:r>
          </a:p>
          <a:p>
            <a:r>
              <a:rPr lang="en-GB" sz="2000" b="1" dirty="0">
                <a:solidFill>
                  <a:srgbClr val="AF2647"/>
                </a:solidFill>
                <a:latin typeface="Source Sans Pro" panose="020B0503030403020204" pitchFamily="34" charset="0"/>
                <a:ea typeface="Source Sans Pro" panose="020B0503030403020204" pitchFamily="34" charset="0"/>
              </a:rPr>
              <a:t>Ben Robinson, Regional Manager, Yorkshire and the Humber </a:t>
            </a:r>
          </a:p>
        </p:txBody>
      </p:sp>
    </p:spTree>
    <p:extLst>
      <p:ext uri="{BB962C8B-B14F-4D97-AF65-F5344CB8AC3E}">
        <p14:creationId xmlns:p14="http://schemas.microsoft.com/office/powerpoint/2010/main" val="3833455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C46D54-EE22-4364-962A-2A2A591DEF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78316" y="1859688"/>
            <a:ext cx="3564245" cy="3994833"/>
          </a:xfrm>
          <a:prstGeom prst="rect">
            <a:avLst/>
          </a:prstGeom>
        </p:spPr>
      </p:pic>
      <p:sp>
        <p:nvSpPr>
          <p:cNvPr id="2" name="Rectangle 1">
            <a:extLst>
              <a:ext uri="{FF2B5EF4-FFF2-40B4-BE49-F238E27FC236}">
                <a16:creationId xmlns:a16="http://schemas.microsoft.com/office/drawing/2014/main" id="{C8E56503-AEEB-4BD5-9E63-10EEB215235C}"/>
              </a:ext>
            </a:extLst>
          </p:cNvPr>
          <p:cNvSpPr/>
          <p:nvPr/>
        </p:nvSpPr>
        <p:spPr>
          <a:xfrm>
            <a:off x="393700" y="304800"/>
            <a:ext cx="7327900" cy="520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AF2647"/>
                </a:solidFill>
                <a:effectLst/>
                <a:uLnTx/>
                <a:uFillTx/>
                <a:latin typeface="Source Sans Pro" panose="020B0503030403020204" pitchFamily="34" charset="0"/>
                <a:ea typeface="Source Sans Pro" panose="020B0503030403020204" pitchFamily="34" charset="0"/>
                <a:cs typeface="+mn-cs"/>
              </a:rPr>
              <a:t>How we work</a:t>
            </a:r>
          </a:p>
        </p:txBody>
      </p:sp>
      <p:sp>
        <p:nvSpPr>
          <p:cNvPr id="3" name="Rectangle 2">
            <a:extLst>
              <a:ext uri="{FF2B5EF4-FFF2-40B4-BE49-F238E27FC236}">
                <a16:creationId xmlns:a16="http://schemas.microsoft.com/office/drawing/2014/main" id="{4C1773B4-2435-4937-9544-C3EB1E26711F}"/>
              </a:ext>
            </a:extLst>
          </p:cNvPr>
          <p:cNvSpPr/>
          <p:nvPr/>
        </p:nvSpPr>
        <p:spPr>
          <a:xfrm>
            <a:off x="411385" y="983073"/>
            <a:ext cx="11355389" cy="726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Over the last 20 years, the CSJ in conjunction with the CSJF, has developed unparalleled understanding of the root causes of poverty, identified through our alliance of over 750 UK wide small poverty-fighting frontline charities.</a:t>
            </a:r>
          </a:p>
        </p:txBody>
      </p:sp>
      <p:sp>
        <p:nvSpPr>
          <p:cNvPr id="71" name="Slide Number Placeholder 5">
            <a:extLst>
              <a:ext uri="{FF2B5EF4-FFF2-40B4-BE49-F238E27FC236}">
                <a16:creationId xmlns:a16="http://schemas.microsoft.com/office/drawing/2014/main" id="{1CCA9DE2-FC6E-4B54-8F79-473B8B9461D5}"/>
              </a:ext>
            </a:extLst>
          </p:cNvPr>
          <p:cNvSpPr>
            <a:spLocks noGrp="1"/>
          </p:cNvSpPr>
          <p:nvPr>
            <p:ph type="sldNum" sz="quarter" idx="4"/>
          </p:nvPr>
        </p:nvSpPr>
        <p:spPr>
          <a:xfrm>
            <a:off x="8993188"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17C9A18-5303-4CC4-81FA-986098EE80E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0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9" name="Picture 18" descr="A picture containing person&#10;&#10;Description automatically generated">
            <a:extLst>
              <a:ext uri="{FF2B5EF4-FFF2-40B4-BE49-F238E27FC236}">
                <a16:creationId xmlns:a16="http://schemas.microsoft.com/office/drawing/2014/main" id="{9D4FB95A-7650-4D69-AB81-C4A3BAAC98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47513" y="3656583"/>
            <a:ext cx="1893074" cy="2362711"/>
          </a:xfrm>
          <a:prstGeom prst="rect">
            <a:avLst/>
          </a:prstGeom>
        </p:spPr>
      </p:pic>
      <p:pic>
        <p:nvPicPr>
          <p:cNvPr id="21" name="Picture 20" descr="A person with the mouth open&#10;&#10;Description automatically generated with medium confidence">
            <a:extLst>
              <a:ext uri="{FF2B5EF4-FFF2-40B4-BE49-F238E27FC236}">
                <a16:creationId xmlns:a16="http://schemas.microsoft.com/office/drawing/2014/main" id="{6A4534F8-BE50-40A3-B26E-D6051BA473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21600" y="1700214"/>
            <a:ext cx="1893074" cy="1829181"/>
          </a:xfrm>
          <a:prstGeom prst="rect">
            <a:avLst/>
          </a:prstGeom>
        </p:spPr>
      </p:pic>
      <p:sp>
        <p:nvSpPr>
          <p:cNvPr id="27" name="Rectangle 26">
            <a:extLst>
              <a:ext uri="{FF2B5EF4-FFF2-40B4-BE49-F238E27FC236}">
                <a16:creationId xmlns:a16="http://schemas.microsoft.com/office/drawing/2014/main" id="{72148285-CA03-40F6-8B2C-1DB591252771}"/>
              </a:ext>
            </a:extLst>
          </p:cNvPr>
          <p:cNvSpPr/>
          <p:nvPr/>
        </p:nvSpPr>
        <p:spPr>
          <a:xfrm>
            <a:off x="622100" y="2037404"/>
            <a:ext cx="3436364" cy="90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A12241"/>
              </a:buClr>
              <a:buSzTx/>
              <a:buFontTx/>
              <a:buNone/>
              <a:tabLst/>
              <a:defRPr/>
            </a:pPr>
            <a:r>
              <a:rPr kumimoji="0" lang="en-US" sz="1400" b="1" i="0" u="none" strike="noStrike" kern="1200" cap="none" spc="0" normalizeH="0" baseline="0" noProof="0" dirty="0">
                <a:ln>
                  <a:noFill/>
                </a:ln>
                <a:solidFill>
                  <a:srgbClr val="AF2647"/>
                </a:solidFill>
                <a:effectLst/>
                <a:uLnTx/>
                <a:uFillTx/>
                <a:latin typeface="Source Sans Pro" panose="020B0503030403020204" pitchFamily="34" charset="0"/>
                <a:ea typeface="Source Sans Pro" panose="020B0503030403020204" pitchFamily="34" charset="0"/>
                <a:cs typeface="+mn-cs"/>
              </a:rPr>
              <a:t>Understanding the frontlines</a:t>
            </a:r>
          </a:p>
          <a:p>
            <a:pPr marL="0" marR="0" lvl="0" indent="0" algn="ctr" defTabSz="914400" rtl="0" eaLnBrk="1" fontAlgn="auto" latinLnBrk="0" hangingPunct="1">
              <a:lnSpc>
                <a:spcPct val="100000"/>
              </a:lnSpc>
              <a:spcBef>
                <a:spcPts val="0"/>
              </a:spcBef>
              <a:spcAft>
                <a:spcPts val="0"/>
              </a:spcAft>
              <a:buClr>
                <a:srgbClr val="A12241"/>
              </a:buClr>
              <a:buSzTx/>
              <a:buFontTx/>
              <a:buNone/>
              <a:tabLst/>
              <a:defRPr/>
            </a:pPr>
            <a:r>
              <a:rPr kumimoji="0" lang="en-US" sz="1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Problems are always being solved out there.</a:t>
            </a:r>
          </a:p>
        </p:txBody>
      </p:sp>
      <p:sp>
        <p:nvSpPr>
          <p:cNvPr id="28" name="Rectangle 27">
            <a:extLst>
              <a:ext uri="{FF2B5EF4-FFF2-40B4-BE49-F238E27FC236}">
                <a16:creationId xmlns:a16="http://schemas.microsoft.com/office/drawing/2014/main" id="{23BF9BB2-A4D6-4AE8-B63E-FDB78B9C603B}"/>
              </a:ext>
            </a:extLst>
          </p:cNvPr>
          <p:cNvSpPr/>
          <p:nvPr/>
        </p:nvSpPr>
        <p:spPr>
          <a:xfrm>
            <a:off x="622100" y="3394334"/>
            <a:ext cx="3436364" cy="90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A12241"/>
              </a:buClr>
              <a:buSzTx/>
              <a:buFontTx/>
              <a:buNone/>
              <a:tabLst/>
              <a:defRPr/>
            </a:pPr>
            <a:r>
              <a:rPr kumimoji="0" lang="en-US" sz="1400" b="1" i="0" u="none" strike="noStrike" kern="1200" cap="none" spc="0" normalizeH="0" baseline="0" noProof="0" dirty="0">
                <a:ln>
                  <a:noFill/>
                </a:ln>
                <a:solidFill>
                  <a:srgbClr val="AF2647"/>
                </a:solidFill>
                <a:effectLst/>
                <a:uLnTx/>
                <a:uFillTx/>
                <a:latin typeface="Source Sans Pro" panose="020B0503030403020204" pitchFamily="34" charset="0"/>
                <a:ea typeface="Source Sans Pro" panose="020B0503030403020204" pitchFamily="34" charset="0"/>
                <a:cs typeface="+mn-cs"/>
              </a:rPr>
              <a:t>Policy Work</a:t>
            </a:r>
          </a:p>
          <a:p>
            <a:pPr marL="0" marR="0" lvl="0" indent="0" algn="ctr" defTabSz="914400" rtl="0" eaLnBrk="1" fontAlgn="auto" latinLnBrk="0" hangingPunct="1">
              <a:lnSpc>
                <a:spcPct val="100000"/>
              </a:lnSpc>
              <a:spcBef>
                <a:spcPts val="0"/>
              </a:spcBef>
              <a:spcAft>
                <a:spcPts val="0"/>
              </a:spcAft>
              <a:buClr>
                <a:srgbClr val="A12241"/>
              </a:buClr>
              <a:buSzTx/>
              <a:buFontTx/>
              <a:buNone/>
              <a:tabLst/>
              <a:defRPr/>
            </a:pPr>
            <a:r>
              <a:rPr kumimoji="0" lang="en-US" sz="1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Poverty is about far more than just the absence of money.</a:t>
            </a:r>
          </a:p>
        </p:txBody>
      </p:sp>
      <p:sp>
        <p:nvSpPr>
          <p:cNvPr id="29" name="Rectangle 28">
            <a:extLst>
              <a:ext uri="{FF2B5EF4-FFF2-40B4-BE49-F238E27FC236}">
                <a16:creationId xmlns:a16="http://schemas.microsoft.com/office/drawing/2014/main" id="{0E2F9B80-CBE7-445E-B76E-9BCF8827C347}"/>
              </a:ext>
            </a:extLst>
          </p:cNvPr>
          <p:cNvSpPr/>
          <p:nvPr/>
        </p:nvSpPr>
        <p:spPr>
          <a:xfrm>
            <a:off x="622100" y="4753036"/>
            <a:ext cx="3436364" cy="90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A12241"/>
              </a:buClr>
              <a:buSzTx/>
              <a:buFontTx/>
              <a:buNone/>
              <a:tabLst/>
              <a:defRPr/>
            </a:pPr>
            <a:r>
              <a:rPr kumimoji="0" lang="en-US" sz="1400" b="1" i="0" u="none" strike="noStrike" kern="1200" cap="none" spc="0" normalizeH="0" baseline="0" noProof="0" dirty="0">
                <a:ln>
                  <a:noFill/>
                </a:ln>
                <a:solidFill>
                  <a:srgbClr val="AF2647"/>
                </a:solidFill>
                <a:effectLst/>
                <a:uLnTx/>
                <a:uFillTx/>
                <a:latin typeface="Source Sans Pro" panose="020B0503030403020204" pitchFamily="34" charset="0"/>
                <a:ea typeface="Source Sans Pro" panose="020B0503030403020204" pitchFamily="34" charset="0"/>
                <a:cs typeface="+mn-cs"/>
              </a:rPr>
              <a:t>Impact</a:t>
            </a:r>
          </a:p>
          <a:p>
            <a:pPr marL="0" marR="0" lvl="0" indent="0" algn="ctr" defTabSz="914400" rtl="0" eaLnBrk="1" fontAlgn="auto" latinLnBrk="0" hangingPunct="1">
              <a:lnSpc>
                <a:spcPct val="100000"/>
              </a:lnSpc>
              <a:spcBef>
                <a:spcPts val="0"/>
              </a:spcBef>
              <a:spcAft>
                <a:spcPts val="0"/>
              </a:spcAft>
              <a:buClr>
                <a:srgbClr val="A12241"/>
              </a:buClr>
              <a:buSzTx/>
              <a:buFontTx/>
              <a:buNone/>
              <a:tabLst/>
              <a:defRPr/>
            </a:pPr>
            <a:r>
              <a:rPr kumimoji="0" lang="en-US" sz="1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Impact is everything.</a:t>
            </a:r>
          </a:p>
        </p:txBody>
      </p:sp>
      <p:pic>
        <p:nvPicPr>
          <p:cNvPr id="30" name="Picture 29" descr="A group of people playing football&#10;&#10;Description automatically generated with medium confidence">
            <a:extLst>
              <a:ext uri="{FF2B5EF4-FFF2-40B4-BE49-F238E27FC236}">
                <a16:creationId xmlns:a16="http://schemas.microsoft.com/office/drawing/2014/main" id="{869E26DF-C377-4F01-B0D1-B84B47531C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34432" y="3191390"/>
            <a:ext cx="1996907" cy="1331431"/>
          </a:xfrm>
          <a:prstGeom prst="rect">
            <a:avLst/>
          </a:prstGeom>
        </p:spPr>
      </p:pic>
      <p:sp>
        <p:nvSpPr>
          <p:cNvPr id="31" name="Arrow: Chevron 30">
            <a:extLst>
              <a:ext uri="{FF2B5EF4-FFF2-40B4-BE49-F238E27FC236}">
                <a16:creationId xmlns:a16="http://schemas.microsoft.com/office/drawing/2014/main" id="{7FF7422F-1740-4EF0-B938-D06B3577EAA0}"/>
              </a:ext>
            </a:extLst>
          </p:cNvPr>
          <p:cNvSpPr/>
          <p:nvPr/>
        </p:nvSpPr>
        <p:spPr>
          <a:xfrm rot="5400000">
            <a:off x="2241939" y="2898458"/>
            <a:ext cx="216351" cy="492046"/>
          </a:xfrm>
          <a:prstGeom prst="chevron">
            <a:avLst/>
          </a:prstGeom>
          <a:solidFill>
            <a:srgbClr val="AF2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Arrow: Chevron 32">
            <a:extLst>
              <a:ext uri="{FF2B5EF4-FFF2-40B4-BE49-F238E27FC236}">
                <a16:creationId xmlns:a16="http://schemas.microsoft.com/office/drawing/2014/main" id="{70AD33A2-E768-4BC1-B51B-93D49FC8201D}"/>
              </a:ext>
            </a:extLst>
          </p:cNvPr>
          <p:cNvSpPr/>
          <p:nvPr/>
        </p:nvSpPr>
        <p:spPr>
          <a:xfrm rot="5400000">
            <a:off x="2241939" y="4298164"/>
            <a:ext cx="216351" cy="492046"/>
          </a:xfrm>
          <a:prstGeom prst="chevron">
            <a:avLst/>
          </a:prstGeom>
          <a:solidFill>
            <a:srgbClr val="AF2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7" name="Picture 36" descr="A picture containing person, outdoor&#10;&#10;Description automatically generated">
            <a:extLst>
              <a:ext uri="{FF2B5EF4-FFF2-40B4-BE49-F238E27FC236}">
                <a16:creationId xmlns:a16="http://schemas.microsoft.com/office/drawing/2014/main" id="{F142F72F-C8BB-4FB0-9353-3A316A9DC05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33885" y="1700213"/>
            <a:ext cx="1998001" cy="1332000"/>
          </a:xfrm>
          <a:prstGeom prst="rect">
            <a:avLst/>
          </a:prstGeom>
        </p:spPr>
      </p:pic>
      <p:pic>
        <p:nvPicPr>
          <p:cNvPr id="41" name="Picture 40" descr="A picture containing person, person&#10;&#10;Description automatically generated">
            <a:extLst>
              <a:ext uri="{FF2B5EF4-FFF2-40B4-BE49-F238E27FC236}">
                <a16:creationId xmlns:a16="http://schemas.microsoft.com/office/drawing/2014/main" id="{42D312E6-AC6E-4E41-AFA2-381D94379F8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735380" y="4683808"/>
            <a:ext cx="1995011" cy="1329675"/>
          </a:xfrm>
          <a:prstGeom prst="rect">
            <a:avLst/>
          </a:prstGeom>
        </p:spPr>
      </p:pic>
      <p:pic>
        <p:nvPicPr>
          <p:cNvPr id="4" name="Picture 3">
            <a:extLst>
              <a:ext uri="{FF2B5EF4-FFF2-40B4-BE49-F238E27FC236}">
                <a16:creationId xmlns:a16="http://schemas.microsoft.com/office/drawing/2014/main" id="{5DE1B3B1-97E7-2F8A-8D50-38E4383485D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344921" y="197704"/>
            <a:ext cx="1546529" cy="646814"/>
          </a:xfrm>
          <a:prstGeom prst="rect">
            <a:avLst/>
          </a:prstGeom>
        </p:spPr>
      </p:pic>
    </p:spTree>
    <p:extLst>
      <p:ext uri="{BB962C8B-B14F-4D97-AF65-F5344CB8AC3E}">
        <p14:creationId xmlns:p14="http://schemas.microsoft.com/office/powerpoint/2010/main" val="4078934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92B202-4F4F-7C38-FA4E-460D71D2C9F8}"/>
              </a:ext>
            </a:extLst>
          </p:cNvPr>
          <p:cNvPicPr>
            <a:picLocks noChangeAspect="1"/>
          </p:cNvPicPr>
          <p:nvPr/>
        </p:nvPicPr>
        <p:blipFill>
          <a:blip r:embed="rId2"/>
          <a:stretch>
            <a:fillRect/>
          </a:stretch>
        </p:blipFill>
        <p:spPr>
          <a:xfrm>
            <a:off x="370665" y="971460"/>
            <a:ext cx="3503279" cy="5449545"/>
          </a:xfrm>
          <a:prstGeom prst="rect">
            <a:avLst/>
          </a:prstGeom>
        </p:spPr>
      </p:pic>
      <p:sp>
        <p:nvSpPr>
          <p:cNvPr id="4" name="Rectangle 3">
            <a:extLst>
              <a:ext uri="{FF2B5EF4-FFF2-40B4-BE49-F238E27FC236}">
                <a16:creationId xmlns:a16="http://schemas.microsoft.com/office/drawing/2014/main" id="{93406C7C-4699-9A1D-8E92-C7C97A9F85BD}"/>
              </a:ext>
            </a:extLst>
          </p:cNvPr>
          <p:cNvSpPr/>
          <p:nvPr/>
        </p:nvSpPr>
        <p:spPr>
          <a:xfrm>
            <a:off x="393700" y="304800"/>
            <a:ext cx="7327900" cy="520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F2647"/>
                </a:solidFill>
                <a:effectLst/>
                <a:uLnTx/>
                <a:uFillTx/>
                <a:latin typeface="Source Sans Pro" panose="020B0503030403020204" pitchFamily="34" charset="0"/>
                <a:ea typeface="Source Sans Pro" panose="020B0503030403020204" pitchFamily="34" charset="0"/>
                <a:cs typeface="+mn-cs"/>
              </a:rPr>
              <a:t>God’s own country </a:t>
            </a:r>
            <a:endParaRPr kumimoji="0" lang="en-GB" sz="3200" b="1" i="0" u="none" strike="noStrike" kern="1200" cap="none" spc="0" normalizeH="0" baseline="0" noProof="0" dirty="0">
              <a:ln>
                <a:noFill/>
              </a:ln>
              <a:solidFill>
                <a:srgbClr val="AF2647"/>
              </a:solidFill>
              <a:effectLst/>
              <a:uLnTx/>
              <a:uFillTx/>
              <a:latin typeface="Source Sans Pro" panose="020B0503030403020204" pitchFamily="34" charset="0"/>
              <a:ea typeface="Source Sans Pro" panose="020B0503030403020204" pitchFamily="34" charset="0"/>
              <a:cs typeface="+mn-cs"/>
            </a:endParaRPr>
          </a:p>
        </p:txBody>
      </p:sp>
      <p:pic>
        <p:nvPicPr>
          <p:cNvPr id="5" name="Picture 4">
            <a:extLst>
              <a:ext uri="{FF2B5EF4-FFF2-40B4-BE49-F238E27FC236}">
                <a16:creationId xmlns:a16="http://schemas.microsoft.com/office/drawing/2014/main" id="{C0746C93-7EDE-B0C9-FD45-9CE6040B871E}"/>
              </a:ext>
            </a:extLst>
          </p:cNvPr>
          <p:cNvPicPr>
            <a:picLocks noChangeAspect="1"/>
          </p:cNvPicPr>
          <p:nvPr/>
        </p:nvPicPr>
        <p:blipFill>
          <a:blip r:embed="rId3"/>
          <a:stretch>
            <a:fillRect/>
          </a:stretch>
        </p:blipFill>
        <p:spPr>
          <a:xfrm>
            <a:off x="9107648" y="565150"/>
            <a:ext cx="2847352" cy="2994962"/>
          </a:xfrm>
          <a:prstGeom prst="rect">
            <a:avLst/>
          </a:prstGeom>
        </p:spPr>
      </p:pic>
      <p:sp>
        <p:nvSpPr>
          <p:cNvPr id="6" name="Rectangle 5">
            <a:extLst>
              <a:ext uri="{FF2B5EF4-FFF2-40B4-BE49-F238E27FC236}">
                <a16:creationId xmlns:a16="http://schemas.microsoft.com/office/drawing/2014/main" id="{4D20F7B1-7367-E1C5-F501-9DA50F7CAF6E}"/>
              </a:ext>
            </a:extLst>
          </p:cNvPr>
          <p:cNvSpPr/>
          <p:nvPr/>
        </p:nvSpPr>
        <p:spPr>
          <a:xfrm>
            <a:off x="4057650" y="130253"/>
            <a:ext cx="4628967" cy="65318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Since opening our Yorkshire office in 2023;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Our Alliance of outstanding grassroots poverty-fighting charities has grown to </a:t>
            </a:r>
            <a:r>
              <a:rPr lang="en-GB" sz="2400" dirty="0">
                <a:solidFill>
                  <a:prstClr val="black"/>
                </a:solidFill>
                <a:latin typeface="Source Sans Pro" panose="020B0503030403020204" pitchFamily="34" charset="0"/>
                <a:ea typeface="Source Sans Pro" panose="020B0503030403020204" pitchFamily="34" charset="0"/>
              </a:rPr>
              <a:t>over 100</a:t>
            </a:r>
            <a:r>
              <a:rPr kumimoji="0" lang="en-GB" sz="2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a:t>
            </a:r>
            <a:r>
              <a:rPr lang="en-GB" sz="2400" dirty="0">
                <a:solidFill>
                  <a:prstClr val="black"/>
                </a:solidFill>
                <a:latin typeface="Source Sans Pro" panose="020B0503030403020204" pitchFamily="34" charset="0"/>
                <a:ea typeface="Source Sans Pro" panose="020B0503030403020204" pitchFamily="34" charset="0"/>
              </a:rPr>
              <a:t>1.2 million</a:t>
            </a:r>
            <a:r>
              <a:rPr kumimoji="0" lang="en-GB" sz="2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 directed into Yorkshire charities through the CSJF.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Yorkshire charities have actively shaped CSJ paper’s on: </a:t>
            </a:r>
          </a:p>
          <a:p>
            <a:pPr marR="0" lvl="0" algn="l" defTabSz="914400" rtl="0" eaLnBrk="1" fontAlgn="auto" latinLnBrk="0" hangingPunct="1">
              <a:lnSpc>
                <a:spcPct val="100000"/>
              </a:lnSpc>
              <a:spcBef>
                <a:spcPts val="0"/>
              </a:spcBef>
              <a:spcAft>
                <a:spcPts val="0"/>
              </a:spcAft>
              <a:buClrTx/>
              <a:buSzTx/>
              <a:tabLst/>
              <a:defRPr/>
            </a:pPr>
            <a:r>
              <a:rPr lang="en-GB" sz="2400" dirty="0">
                <a:solidFill>
                  <a:prstClr val="black"/>
                </a:solidFill>
                <a:latin typeface="Source Sans Pro" panose="020B0503030403020204" pitchFamily="34" charset="0"/>
                <a:ea typeface="Source Sans Pro" panose="020B0503030403020204" pitchFamily="34" charset="0"/>
              </a:rPr>
              <a:t>-The future of foodbanks </a:t>
            </a:r>
          </a:p>
          <a:p>
            <a:pPr marR="0" lvl="0" algn="l" defTabSz="914400" rtl="0" eaLnBrk="1" fontAlgn="auto" latinLnBrk="0" hangingPunct="1">
              <a:lnSpc>
                <a:spcPct val="100000"/>
              </a:lnSpc>
              <a:spcBef>
                <a:spcPts val="0"/>
              </a:spcBef>
              <a:spcAft>
                <a:spcPts val="0"/>
              </a:spcAft>
              <a:buClrTx/>
              <a:buSzTx/>
              <a:tabLst/>
              <a:defRPr/>
            </a:pPr>
            <a:r>
              <a:rPr kumimoji="0" lang="en-GB" sz="2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-A new approach to mental health </a:t>
            </a:r>
          </a:p>
          <a:p>
            <a:pPr marR="0" lvl="0" algn="l" defTabSz="914400" rtl="0" eaLnBrk="1" fontAlgn="auto" latinLnBrk="0" hangingPunct="1">
              <a:lnSpc>
                <a:spcPct val="100000"/>
              </a:lnSpc>
              <a:spcBef>
                <a:spcPts val="0"/>
              </a:spcBef>
              <a:spcAft>
                <a:spcPts val="0"/>
              </a:spcAft>
              <a:buClrTx/>
              <a:buSzTx/>
              <a:tabLst/>
              <a:defRPr/>
            </a:pPr>
            <a:r>
              <a:rPr kumimoji="0" lang="en-GB" sz="2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-Labour exploitation </a:t>
            </a:r>
          </a:p>
          <a:p>
            <a:pPr marR="0" lvl="0" algn="l" defTabSz="914400" rtl="0" eaLnBrk="1" fontAlgn="auto" latinLnBrk="0" hangingPunct="1">
              <a:lnSpc>
                <a:spcPct val="100000"/>
              </a:lnSpc>
              <a:spcBef>
                <a:spcPts val="0"/>
              </a:spcBef>
              <a:spcAft>
                <a:spcPts val="0"/>
              </a:spcAft>
              <a:buClrTx/>
              <a:buSzTx/>
              <a:tabLst/>
              <a:defRPr/>
            </a:pPr>
            <a:r>
              <a:rPr lang="en-GB" sz="2400" dirty="0">
                <a:solidFill>
                  <a:prstClr val="black"/>
                </a:solidFill>
                <a:latin typeface="Source Sans Pro" panose="020B0503030403020204" pitchFamily="34" charset="0"/>
                <a:ea typeface="Source Sans Pro" panose="020B0503030403020204" pitchFamily="34" charset="0"/>
              </a:rPr>
              <a:t>-Finding good work for young people</a:t>
            </a:r>
            <a:endParaRPr kumimoji="0" lang="en-GB" sz="2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pic>
        <p:nvPicPr>
          <p:cNvPr id="7" name="Picture 6">
            <a:extLst>
              <a:ext uri="{FF2B5EF4-FFF2-40B4-BE49-F238E27FC236}">
                <a16:creationId xmlns:a16="http://schemas.microsoft.com/office/drawing/2014/main" id="{757AE9A1-2361-6D05-0841-15E97047B127}"/>
              </a:ext>
            </a:extLst>
          </p:cNvPr>
          <p:cNvPicPr>
            <a:picLocks noChangeAspect="1"/>
          </p:cNvPicPr>
          <p:nvPr/>
        </p:nvPicPr>
        <p:blipFill>
          <a:blip r:embed="rId4"/>
          <a:stretch>
            <a:fillRect/>
          </a:stretch>
        </p:blipFill>
        <p:spPr>
          <a:xfrm>
            <a:off x="8743608" y="3937217"/>
            <a:ext cx="3442345" cy="2581759"/>
          </a:xfrm>
          <a:prstGeom prst="rect">
            <a:avLst/>
          </a:prstGeom>
        </p:spPr>
      </p:pic>
    </p:spTree>
    <p:extLst>
      <p:ext uri="{BB962C8B-B14F-4D97-AF65-F5344CB8AC3E}">
        <p14:creationId xmlns:p14="http://schemas.microsoft.com/office/powerpoint/2010/main" val="2868588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BE662-B53D-655E-A4AB-BBA33F14409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D9C0941-5CD8-D14C-9024-D7058771CFD7}"/>
              </a:ext>
            </a:extLst>
          </p:cNvPr>
          <p:cNvSpPr/>
          <p:nvPr/>
        </p:nvSpPr>
        <p:spPr>
          <a:xfrm>
            <a:off x="0" y="0"/>
            <a:ext cx="3319272" cy="520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F2647"/>
                </a:solidFill>
                <a:effectLst/>
                <a:uLnTx/>
                <a:uFillTx/>
                <a:latin typeface="Source Sans Pro" panose="020B0503030403020204" pitchFamily="34" charset="0"/>
                <a:ea typeface="Source Sans Pro" panose="020B0503030403020204" pitchFamily="34" charset="0"/>
                <a:cs typeface="+mn-cs"/>
              </a:rPr>
              <a:t>2025 so far  </a:t>
            </a:r>
          </a:p>
        </p:txBody>
      </p:sp>
      <p:sp>
        <p:nvSpPr>
          <p:cNvPr id="4" name="Rectangle 3">
            <a:extLst>
              <a:ext uri="{FF2B5EF4-FFF2-40B4-BE49-F238E27FC236}">
                <a16:creationId xmlns:a16="http://schemas.microsoft.com/office/drawing/2014/main" id="{DCE50408-834D-7970-F7C8-52C19A7C6C4B}"/>
              </a:ext>
            </a:extLst>
          </p:cNvPr>
          <p:cNvSpPr/>
          <p:nvPr/>
        </p:nvSpPr>
        <p:spPr>
          <a:xfrm>
            <a:off x="0" y="612140"/>
            <a:ext cx="4628967" cy="62458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Policy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solidFill>
                  <a:prstClr val="black"/>
                </a:solidFill>
                <a:latin typeface="Source Sans Pro" panose="020B0503030403020204" pitchFamily="34" charset="0"/>
                <a:ea typeface="Source Sans Pro" panose="020B0503030403020204" pitchFamily="34" charset="0"/>
              </a:rPr>
              <a:t>Connecting the backstreets of Britain with the corridors of power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Source Sans Pro" panose="020B0503030403020204" pitchFamily="34" charset="0"/>
                <a:ea typeface="Source Sans Pro" panose="020B0503030403020204" pitchFamily="34" charset="0"/>
              </a:rPr>
              <a:t>-Launched our ‘Lost Boys’ state of the nation report, informed directly by charity visits in Yorkshire.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Source Sans Pro" panose="020B0503030403020204" pitchFamily="34" charset="0"/>
                <a:ea typeface="Source Sans Pro" panose="020B0503030403020204" pitchFamily="34" charset="0"/>
              </a:rPr>
              <a:t>-Released ‘Change the Prescription’, a new approach to mental health. On which Yorkshire charity, Golddigger Trust, were an advisor. </a:t>
            </a:r>
            <a:endParaRPr kumimoji="0" lang="en-GB" sz="1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Source Sans Pro" panose="020B0503030403020204" pitchFamily="34" charset="0"/>
              <a:ea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Philanthropy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Putting social justice at the heart of </a:t>
            </a:r>
            <a:r>
              <a:rPr lang="en-GB" b="1" i="1" dirty="0">
                <a:solidFill>
                  <a:prstClr val="black"/>
                </a:solidFill>
                <a:latin typeface="Source Sans Pro" panose="020B0503030403020204" pitchFamily="34" charset="0"/>
                <a:ea typeface="Source Sans Pro" panose="020B0503030403020204" pitchFamily="34" charset="0"/>
              </a:rPr>
              <a:t>British philanthropy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1"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a:defRPr/>
            </a:pPr>
            <a:r>
              <a:rPr kumimoji="0" lang="en-GB" sz="1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-Selected our 2025 CSJ Award finalists,</a:t>
            </a:r>
            <a:r>
              <a:rPr lang="en-GB" dirty="0">
                <a:solidFill>
                  <a:prstClr val="black"/>
                </a:solidFill>
                <a:latin typeface="Source Sans Pro" panose="020B0503030403020204" pitchFamily="34" charset="0"/>
                <a:ea typeface="Source Sans Pro" panose="020B0503030403020204" pitchFamily="34" charset="0"/>
              </a:rPr>
              <a:t> including two based in Yorkshire. </a:t>
            </a:r>
          </a:p>
          <a:p>
            <a:pPr>
              <a:defRPr/>
            </a:pPr>
            <a:endParaRPr lang="en-GB" dirty="0">
              <a:solidFill>
                <a:prstClr val="black"/>
              </a:solidFill>
              <a:latin typeface="Source Sans Pro" panose="020B0503030403020204" pitchFamily="34" charset="0"/>
              <a:ea typeface="Source Sans Pro" panose="020B0503030403020204" pitchFamily="34" charset="0"/>
            </a:endParaRPr>
          </a:p>
          <a:p>
            <a:pPr>
              <a:defRPr/>
            </a:pPr>
            <a:r>
              <a:rPr lang="en-GB" dirty="0">
                <a:solidFill>
                  <a:prstClr val="black"/>
                </a:solidFill>
                <a:latin typeface="Source Sans Pro" panose="020B0503030403020204" pitchFamily="34" charset="0"/>
                <a:ea typeface="Source Sans Pro" panose="020B0503030403020204" pitchFamily="34" charset="0"/>
              </a:rPr>
              <a:t>-Hit nearly £1.5 million in philanthropy into Yorkshire, since our office opened in 2023. </a:t>
            </a:r>
          </a:p>
          <a:p>
            <a:pPr>
              <a:defRPr/>
            </a:pPr>
            <a:endParaRPr lang="en-GB" dirty="0">
              <a:solidFill>
                <a:prstClr val="black"/>
              </a:solidFill>
              <a:latin typeface="Source Sans Pro" panose="020B0503030403020204" pitchFamily="34" charset="0"/>
              <a:ea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dirty="0">
              <a:solidFill>
                <a:prstClr val="black"/>
              </a:solidFill>
              <a:latin typeface="Source Sans Pro" panose="020B0503030403020204" pitchFamily="34" charset="0"/>
              <a:ea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pic>
        <p:nvPicPr>
          <p:cNvPr id="6" name="Picture 5">
            <a:extLst>
              <a:ext uri="{FF2B5EF4-FFF2-40B4-BE49-F238E27FC236}">
                <a16:creationId xmlns:a16="http://schemas.microsoft.com/office/drawing/2014/main" id="{37C1B5C9-8A1E-62E6-CB12-3DBC58990D45}"/>
              </a:ext>
            </a:extLst>
          </p:cNvPr>
          <p:cNvPicPr>
            <a:picLocks noChangeAspect="1"/>
          </p:cNvPicPr>
          <p:nvPr/>
        </p:nvPicPr>
        <p:blipFill>
          <a:blip r:embed="rId2"/>
          <a:srcRect l="50000" t="22857" r="19554" b="24571"/>
          <a:stretch/>
        </p:blipFill>
        <p:spPr>
          <a:xfrm>
            <a:off x="4528457" y="0"/>
            <a:ext cx="3712029" cy="2002973"/>
          </a:xfrm>
          <a:prstGeom prst="rect">
            <a:avLst/>
          </a:prstGeom>
        </p:spPr>
      </p:pic>
      <p:pic>
        <p:nvPicPr>
          <p:cNvPr id="11" name="Picture 10">
            <a:extLst>
              <a:ext uri="{FF2B5EF4-FFF2-40B4-BE49-F238E27FC236}">
                <a16:creationId xmlns:a16="http://schemas.microsoft.com/office/drawing/2014/main" id="{0891161E-C65D-9BC5-CC5B-677A2F1DFC1D}"/>
              </a:ext>
            </a:extLst>
          </p:cNvPr>
          <p:cNvPicPr>
            <a:picLocks noChangeAspect="1"/>
          </p:cNvPicPr>
          <p:nvPr/>
        </p:nvPicPr>
        <p:blipFill>
          <a:blip r:embed="rId3"/>
          <a:srcRect l="794" t="35545" b="9995"/>
          <a:stretch/>
        </p:blipFill>
        <p:spPr>
          <a:xfrm>
            <a:off x="8240487" y="0"/>
            <a:ext cx="3951513" cy="2668815"/>
          </a:xfrm>
          <a:prstGeom prst="rect">
            <a:avLst/>
          </a:prstGeom>
        </p:spPr>
      </p:pic>
      <p:pic>
        <p:nvPicPr>
          <p:cNvPr id="7" name="Picture 6">
            <a:extLst>
              <a:ext uri="{FF2B5EF4-FFF2-40B4-BE49-F238E27FC236}">
                <a16:creationId xmlns:a16="http://schemas.microsoft.com/office/drawing/2014/main" id="{A6FEC46A-C325-8E8C-6474-8E1D049078D4}"/>
              </a:ext>
            </a:extLst>
          </p:cNvPr>
          <p:cNvPicPr>
            <a:picLocks noChangeAspect="1"/>
          </p:cNvPicPr>
          <p:nvPr/>
        </p:nvPicPr>
        <p:blipFill>
          <a:blip r:embed="rId4"/>
          <a:stretch>
            <a:fillRect/>
          </a:stretch>
        </p:blipFill>
        <p:spPr>
          <a:xfrm>
            <a:off x="8240486" y="2668815"/>
            <a:ext cx="3951514" cy="2370908"/>
          </a:xfrm>
          <a:prstGeom prst="rect">
            <a:avLst/>
          </a:prstGeom>
        </p:spPr>
      </p:pic>
      <p:pic>
        <p:nvPicPr>
          <p:cNvPr id="9" name="Picture 8">
            <a:extLst>
              <a:ext uri="{FF2B5EF4-FFF2-40B4-BE49-F238E27FC236}">
                <a16:creationId xmlns:a16="http://schemas.microsoft.com/office/drawing/2014/main" id="{F1334781-85BE-11AE-377A-17A7D26C6DDA}"/>
              </a:ext>
            </a:extLst>
          </p:cNvPr>
          <p:cNvPicPr>
            <a:picLocks noChangeAspect="1"/>
          </p:cNvPicPr>
          <p:nvPr/>
        </p:nvPicPr>
        <p:blipFill>
          <a:blip r:embed="rId5"/>
          <a:stretch>
            <a:fillRect/>
          </a:stretch>
        </p:blipFill>
        <p:spPr>
          <a:xfrm>
            <a:off x="4528457" y="2002972"/>
            <a:ext cx="3712029" cy="2370909"/>
          </a:xfrm>
          <a:prstGeom prst="rect">
            <a:avLst/>
          </a:prstGeom>
        </p:spPr>
      </p:pic>
      <p:pic>
        <p:nvPicPr>
          <p:cNvPr id="12" name="Picture 11">
            <a:extLst>
              <a:ext uri="{FF2B5EF4-FFF2-40B4-BE49-F238E27FC236}">
                <a16:creationId xmlns:a16="http://schemas.microsoft.com/office/drawing/2014/main" id="{049D59FB-7CDB-0BC3-6C53-06D33C6745D3}"/>
              </a:ext>
            </a:extLst>
          </p:cNvPr>
          <p:cNvPicPr>
            <a:picLocks noChangeAspect="1"/>
          </p:cNvPicPr>
          <p:nvPr/>
        </p:nvPicPr>
        <p:blipFill>
          <a:blip r:embed="rId6"/>
          <a:stretch>
            <a:fillRect/>
          </a:stretch>
        </p:blipFill>
        <p:spPr>
          <a:xfrm>
            <a:off x="4528456" y="4373882"/>
            <a:ext cx="3712029" cy="2484118"/>
          </a:xfrm>
          <a:prstGeom prst="rect">
            <a:avLst/>
          </a:prstGeom>
        </p:spPr>
      </p:pic>
      <p:pic>
        <p:nvPicPr>
          <p:cNvPr id="13" name="Picture 12">
            <a:extLst>
              <a:ext uri="{FF2B5EF4-FFF2-40B4-BE49-F238E27FC236}">
                <a16:creationId xmlns:a16="http://schemas.microsoft.com/office/drawing/2014/main" id="{D57A39EA-4307-9B7D-E614-C7524BCB3681}"/>
              </a:ext>
            </a:extLst>
          </p:cNvPr>
          <p:cNvPicPr>
            <a:picLocks noChangeAspect="1"/>
          </p:cNvPicPr>
          <p:nvPr/>
        </p:nvPicPr>
        <p:blipFill>
          <a:blip r:embed="rId7"/>
          <a:srcRect l="16243" t="33174" r="9894" b="1652"/>
          <a:stretch/>
        </p:blipFill>
        <p:spPr>
          <a:xfrm>
            <a:off x="8240485" y="5039723"/>
            <a:ext cx="3986711" cy="1818278"/>
          </a:xfrm>
          <a:prstGeom prst="rect">
            <a:avLst/>
          </a:prstGeom>
        </p:spPr>
      </p:pic>
    </p:spTree>
    <p:extLst>
      <p:ext uri="{BB962C8B-B14F-4D97-AF65-F5344CB8AC3E}">
        <p14:creationId xmlns:p14="http://schemas.microsoft.com/office/powerpoint/2010/main" val="1027293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6D626-7EE0-AA31-7219-DDD2EDDBF572}"/>
              </a:ext>
            </a:extLst>
          </p:cNvPr>
          <p:cNvSpPr>
            <a:spLocks noGrp="1"/>
          </p:cNvSpPr>
          <p:nvPr>
            <p:ph type="title"/>
          </p:nvPr>
        </p:nvSpPr>
        <p:spPr>
          <a:xfrm>
            <a:off x="451152" y="389315"/>
            <a:ext cx="10515600" cy="1325563"/>
          </a:xfrm>
        </p:spPr>
        <p:txBody>
          <a:bodyPr>
            <a:normAutofit/>
          </a:bodyPr>
          <a:lstStyle/>
          <a:p>
            <a:r>
              <a:rPr lang="en-GB" sz="4800">
                <a:solidFill>
                  <a:schemeClr val="bg1"/>
                </a:solidFill>
                <a:latin typeface="Source Sans Pro"/>
                <a:ea typeface="Source Sans Pro"/>
              </a:rPr>
              <a:t>A new government, a new era?</a:t>
            </a:r>
          </a:p>
        </p:txBody>
      </p:sp>
      <p:sp>
        <p:nvSpPr>
          <p:cNvPr id="3" name="Content Placeholder 2">
            <a:extLst>
              <a:ext uri="{FF2B5EF4-FFF2-40B4-BE49-F238E27FC236}">
                <a16:creationId xmlns:a16="http://schemas.microsoft.com/office/drawing/2014/main" id="{59A60790-B356-0492-E312-50FA3824AE4E}"/>
              </a:ext>
            </a:extLst>
          </p:cNvPr>
          <p:cNvSpPr>
            <a:spLocks noGrp="1"/>
          </p:cNvSpPr>
          <p:nvPr>
            <p:ph idx="1"/>
          </p:nvPr>
        </p:nvSpPr>
        <p:spPr>
          <a:xfrm>
            <a:off x="1080105" y="2360316"/>
            <a:ext cx="6071886" cy="2558006"/>
          </a:xfrm>
        </p:spPr>
        <p:txBody>
          <a:bodyPr vert="horz" lIns="91440" tIns="45720" rIns="91440" bIns="45720" rtlCol="0" anchor="t">
            <a:noAutofit/>
          </a:bodyPr>
          <a:lstStyle/>
          <a:p>
            <a:pPr marL="0" indent="0" algn="ctr">
              <a:lnSpc>
                <a:spcPct val="150000"/>
              </a:lnSpc>
              <a:buNone/>
            </a:pPr>
            <a:r>
              <a:rPr lang="en-GB" sz="2400" i="1">
                <a:solidFill>
                  <a:schemeClr val="bg1"/>
                </a:solidFill>
                <a:effectLst/>
                <a:latin typeface="Source Sans Pro"/>
                <a:ea typeface="Aptos" panose="020B0004020202020204" pitchFamily="34" charset="0"/>
                <a:cs typeface="Times New Roman"/>
              </a:rPr>
              <a:t>“This Government recognises the enormous power of investment, philanthropy and the difference that purpose driven business can play…we want a new partnership with investors, business and charity.” </a:t>
            </a:r>
            <a:endParaRPr lang="en-GB" sz="2400" i="1">
              <a:solidFill>
                <a:schemeClr val="bg1"/>
              </a:solidFill>
              <a:latin typeface="Source Sans Pro"/>
              <a:ea typeface="Calibri" panose="020F0502020204030204"/>
              <a:cs typeface="Times New Roman"/>
            </a:endParaRPr>
          </a:p>
        </p:txBody>
      </p:sp>
      <p:pic>
        <p:nvPicPr>
          <p:cNvPr id="5" name="Picture 4">
            <a:extLst>
              <a:ext uri="{FF2B5EF4-FFF2-40B4-BE49-F238E27FC236}">
                <a16:creationId xmlns:a16="http://schemas.microsoft.com/office/drawing/2014/main" id="{389920B9-F2B9-D046-D8E6-5D3373EBAB74}"/>
              </a:ext>
            </a:extLst>
          </p:cNvPr>
          <p:cNvPicPr>
            <a:picLocks noChangeAspect="1"/>
          </p:cNvPicPr>
          <p:nvPr/>
        </p:nvPicPr>
        <p:blipFill>
          <a:blip r:embed="rId2"/>
          <a:srcRect l="48686" t="32778" r="34673" b="13334"/>
          <a:stretch/>
        </p:blipFill>
        <p:spPr>
          <a:xfrm>
            <a:off x="7315201" y="1800094"/>
            <a:ext cx="2338086" cy="4259021"/>
          </a:xfrm>
          <a:prstGeom prst="rect">
            <a:avLst/>
          </a:prstGeom>
        </p:spPr>
      </p:pic>
    </p:spTree>
    <p:extLst>
      <p:ext uri="{BB962C8B-B14F-4D97-AF65-F5344CB8AC3E}">
        <p14:creationId xmlns:p14="http://schemas.microsoft.com/office/powerpoint/2010/main" val="853896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A54F21-BA4D-8ED0-1311-8A131A1ED8E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51" b="89796" l="7943" r="94010">
                        <a14:foregroundMark x1="38542" y1="29252" x2="38542" y2="29252"/>
                        <a14:foregroundMark x1="24609" y1="30159" x2="24609" y2="30159"/>
                        <a14:foregroundMark x1="67969" y1="36735" x2="67969" y2="36735"/>
                        <a14:foregroundMark x1="58594" y1="36735" x2="58594" y2="36735"/>
                        <a14:foregroundMark x1="7943" y1="46259" x2="7943" y2="46259"/>
                        <a14:foregroundMark x1="54427" y1="61678" x2="54427" y2="61678"/>
                        <a14:foregroundMark x1="57161" y1="61678" x2="57161" y2="61678"/>
                        <a14:foregroundMark x1="63672" y1="61678" x2="63672" y2="61678"/>
                        <a14:foregroundMark x1="67448" y1="61678" x2="67448" y2="61678"/>
                        <a14:foregroundMark x1="73958" y1="65079" x2="73958" y2="65079"/>
                        <a14:foregroundMark x1="73047" y1="65079" x2="73047" y2="65079"/>
                        <a14:foregroundMark x1="77734" y1="65079" x2="77734" y2="65079"/>
                        <a14:foregroundMark x1="78125" y1="61678" x2="78125" y2="61678"/>
                        <a14:foregroundMark x1="80469" y1="60998" x2="80469" y2="60998"/>
                        <a14:foregroundMark x1="84245" y1="61678" x2="84245" y2="61678"/>
                        <a14:foregroundMark x1="86068" y1="61678" x2="86068" y2="61678"/>
                        <a14:foregroundMark x1="92057" y1="63265" x2="92057" y2="63265"/>
                        <a14:foregroundMark x1="54427" y1="37415" x2="54427" y2="37415"/>
                        <a14:foregroundMark x1="58594" y1="35828" x2="58594" y2="35828"/>
                        <a14:foregroundMark x1="62370" y1="34921" x2="62370" y2="34921"/>
                        <a14:foregroundMark x1="50651" y1="31746" x2="50651" y2="31746"/>
                        <a14:foregroundMark x1="54948" y1="33333" x2="54948" y2="33333"/>
                        <a14:foregroundMark x1="71615" y1="34921" x2="71615" y2="34921"/>
                        <a14:foregroundMark x1="75781" y1="36735" x2="75781" y2="36735"/>
                        <a14:foregroundMark x1="77734" y1="34240" x2="77734" y2="34240"/>
                        <a14:foregroundMark x1="79036" y1="34921" x2="79036" y2="34921"/>
                        <a14:foregroundMark x1="82292" y1="34240" x2="82292" y2="34240"/>
                        <a14:foregroundMark x1="86979" y1="30159" x2="86979" y2="30159"/>
                        <a14:foregroundMark x1="89323" y1="33333" x2="89323" y2="33333"/>
                        <a14:foregroundMark x1="93490" y1="36735" x2="93490" y2="36735"/>
                        <a14:foregroundMark x1="94010" y1="32653" x2="94010" y2="32653"/>
                        <a14:foregroundMark x1="52995" y1="46259" x2="52995" y2="46259"/>
                        <a14:foregroundMark x1="53906" y1="47166" x2="53906" y2="47166"/>
                        <a14:foregroundMark x1="56771" y1="47166" x2="56771" y2="47166"/>
                        <a14:foregroundMark x1="60938" y1="47166" x2="60938" y2="47166"/>
                        <a14:foregroundMark x1="61849" y1="47166" x2="61849" y2="47166"/>
                        <a14:foregroundMark x1="63281" y1="47166" x2="63281" y2="47166"/>
                        <a14:foregroundMark x1="65104" y1="49660" x2="65104" y2="49660"/>
                        <a14:foregroundMark x1="67448" y1="49660" x2="67448" y2="49660"/>
                        <a14:foregroundMark x1="69271" y1="47166" x2="69271" y2="47166"/>
                        <a14:foregroundMark x1="69271" y1="46259" x2="69271" y2="46259"/>
                        <a14:foregroundMark x1="71224" y1="47166" x2="71224" y2="47166"/>
                        <a14:foregroundMark x1="74479" y1="48073" x2="74479" y2="48073"/>
                        <a14:foregroundMark x1="76693" y1="48073" x2="76693" y2="48073"/>
                        <a14:foregroundMark x1="78646" y1="48073" x2="78646" y2="48073"/>
                        <a14:foregroundMark x1="79036" y1="48073" x2="79036" y2="48073"/>
                        <a14:foregroundMark x1="80469" y1="48073" x2="80469" y2="48073"/>
                        <a14:foregroundMark x1="81380" y1="48073" x2="81380" y2="48073"/>
                        <a14:foregroundMark x1="85156" y1="49660" x2="85156" y2="49660"/>
                        <a14:foregroundMark x1="72526" y1="62585" x2="72526" y2="62585"/>
                        <a14:foregroundMark x1="85547" y1="46712" x2="85547" y2="46712"/>
                        <a14:foregroundMark x1="63151" y1="43311" x2="63151" y2="43311"/>
                        <a14:foregroundMark x1="80990" y1="43311" x2="80990" y2="43311"/>
                        <a14:foregroundMark x1="80339" y1="45125" x2="80339" y2="45125"/>
                        <a14:foregroundMark x1="80078" y1="43991" x2="80078" y2="43991"/>
                        <a14:foregroundMark x1="80729" y1="43311" x2="80729" y2="43311"/>
                        <a14:foregroundMark x1="79427" y1="47392" x2="79427" y2="47392"/>
                        <a14:foregroundMark x1="80990" y1="43311" x2="80990" y2="43311"/>
                        <a14:foregroundMark x1="80729" y1="42857" x2="80729" y2="42857"/>
                      </a14:backgroundRemoval>
                    </a14:imgEffect>
                  </a14:imgLayer>
                </a14:imgProps>
              </a:ext>
            </a:extLst>
          </a:blip>
          <a:stretch>
            <a:fillRect/>
          </a:stretch>
        </p:blipFill>
        <p:spPr>
          <a:xfrm>
            <a:off x="9641840" y="129857"/>
            <a:ext cx="2184400" cy="1254323"/>
          </a:xfrm>
          <a:prstGeom prst="rect">
            <a:avLst/>
          </a:prstGeom>
        </p:spPr>
      </p:pic>
      <p:sp>
        <p:nvSpPr>
          <p:cNvPr id="10" name="Title 1">
            <a:extLst>
              <a:ext uri="{FF2B5EF4-FFF2-40B4-BE49-F238E27FC236}">
                <a16:creationId xmlns:a16="http://schemas.microsoft.com/office/drawing/2014/main" id="{20F73CD8-AC34-45DD-77B9-03312FB61FD0}"/>
              </a:ext>
            </a:extLst>
          </p:cNvPr>
          <p:cNvSpPr txBox="1">
            <a:spLocks/>
          </p:cNvSpPr>
          <p:nvPr/>
        </p:nvSpPr>
        <p:spPr>
          <a:xfrm>
            <a:off x="312844" y="349482"/>
            <a:ext cx="8718611" cy="10397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a:ln>
                  <a:noFill/>
                </a:ln>
                <a:solidFill>
                  <a:prstClr val="white"/>
                </a:solidFill>
                <a:effectLst/>
                <a:uLnTx/>
                <a:uFillTx/>
                <a:latin typeface="Source Sans Pro"/>
                <a:ea typeface="Source Sans Pro"/>
                <a:cs typeface="+mj-cs"/>
              </a:rPr>
              <a:t>More demand, less resource</a:t>
            </a:r>
          </a:p>
        </p:txBody>
      </p:sp>
      <p:grpSp>
        <p:nvGrpSpPr>
          <p:cNvPr id="11" name="Group 10">
            <a:extLst>
              <a:ext uri="{FF2B5EF4-FFF2-40B4-BE49-F238E27FC236}">
                <a16:creationId xmlns:a16="http://schemas.microsoft.com/office/drawing/2014/main" id="{7799848F-3640-EAD7-8467-702330A88A84}"/>
              </a:ext>
            </a:extLst>
          </p:cNvPr>
          <p:cNvGrpSpPr/>
          <p:nvPr/>
        </p:nvGrpSpPr>
        <p:grpSpPr>
          <a:xfrm>
            <a:off x="374456" y="3538402"/>
            <a:ext cx="7501651" cy="916857"/>
            <a:chOff x="383637" y="1753262"/>
            <a:chExt cx="7501651" cy="916857"/>
          </a:xfrm>
        </p:grpSpPr>
        <p:sp>
          <p:nvSpPr>
            <p:cNvPr id="5" name="TextBox 4">
              <a:extLst>
                <a:ext uri="{FF2B5EF4-FFF2-40B4-BE49-F238E27FC236}">
                  <a16:creationId xmlns:a16="http://schemas.microsoft.com/office/drawing/2014/main" id="{A6F1189C-68D3-0647-496C-5C4226B45625}"/>
                </a:ext>
              </a:extLst>
            </p:cNvPr>
            <p:cNvSpPr txBox="1"/>
            <p:nvPr/>
          </p:nvSpPr>
          <p:spPr>
            <a:xfrm>
              <a:off x="1536901" y="1753262"/>
              <a:ext cx="634838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ource Sans Pro"/>
                  <a:ea typeface="Source Sans Pro"/>
                  <a:cs typeface="+mn-cs"/>
                </a:rPr>
                <a:t>Small charity funding dropped by £4.5 billion and rose by £4.6 billion for large charities. </a:t>
              </a:r>
            </a:p>
          </p:txBody>
        </p:sp>
        <p:pic>
          <p:nvPicPr>
            <p:cNvPr id="9" name="Graphic 8" descr="Surgical mask outline">
              <a:extLst>
                <a:ext uri="{FF2B5EF4-FFF2-40B4-BE49-F238E27FC236}">
                  <a16:creationId xmlns:a16="http://schemas.microsoft.com/office/drawing/2014/main" id="{10376A37-18C1-A37A-4278-416AC61517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3637" y="1755719"/>
              <a:ext cx="914400" cy="914400"/>
            </a:xfrm>
            <a:prstGeom prst="rect">
              <a:avLst/>
            </a:prstGeom>
          </p:spPr>
        </p:pic>
      </p:grpSp>
      <p:grpSp>
        <p:nvGrpSpPr>
          <p:cNvPr id="14" name="Group 13">
            <a:extLst>
              <a:ext uri="{FF2B5EF4-FFF2-40B4-BE49-F238E27FC236}">
                <a16:creationId xmlns:a16="http://schemas.microsoft.com/office/drawing/2014/main" id="{A7FF84E5-52DE-3D79-7DA0-3F5560FF1301}"/>
              </a:ext>
            </a:extLst>
          </p:cNvPr>
          <p:cNvGrpSpPr/>
          <p:nvPr/>
        </p:nvGrpSpPr>
        <p:grpSpPr>
          <a:xfrm>
            <a:off x="356969" y="2483327"/>
            <a:ext cx="8148467" cy="1091869"/>
            <a:chOff x="304800" y="3213705"/>
            <a:chExt cx="8148467" cy="1091869"/>
          </a:xfrm>
        </p:grpSpPr>
        <p:sp>
          <p:nvSpPr>
            <p:cNvPr id="12" name="TextBox 11">
              <a:extLst>
                <a:ext uri="{FF2B5EF4-FFF2-40B4-BE49-F238E27FC236}">
                  <a16:creationId xmlns:a16="http://schemas.microsoft.com/office/drawing/2014/main" id="{03793227-FC4C-BBBB-86D5-6386D29E16C1}"/>
                </a:ext>
              </a:extLst>
            </p:cNvPr>
            <p:cNvSpPr txBox="1"/>
            <p:nvPr/>
          </p:nvSpPr>
          <p:spPr>
            <a:xfrm>
              <a:off x="1462480" y="3474577"/>
              <a:ext cx="699078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ource Sans Pro"/>
                  <a:ea typeface="Source Sans Pro"/>
                  <a:cs typeface="Calibri" panose="020F0502020204030204"/>
                </a:rPr>
                <a:t>Charities in London receive up to 8x more public funding.</a:t>
              </a:r>
            </a:p>
          </p:txBody>
        </p:sp>
        <p:pic>
          <p:nvPicPr>
            <p:cNvPr id="13" name="Graphic 12" descr="City outline">
              <a:extLst>
                <a:ext uri="{FF2B5EF4-FFF2-40B4-BE49-F238E27FC236}">
                  <a16:creationId xmlns:a16="http://schemas.microsoft.com/office/drawing/2014/main" id="{65A4E581-5B77-235F-00DA-E329555610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4800" y="3213705"/>
              <a:ext cx="914400" cy="914400"/>
            </a:xfrm>
            <a:prstGeom prst="rect">
              <a:avLst/>
            </a:prstGeom>
          </p:spPr>
        </p:pic>
      </p:grpSp>
      <p:sp>
        <p:nvSpPr>
          <p:cNvPr id="16" name="TextBox 15">
            <a:extLst>
              <a:ext uri="{FF2B5EF4-FFF2-40B4-BE49-F238E27FC236}">
                <a16:creationId xmlns:a16="http://schemas.microsoft.com/office/drawing/2014/main" id="{A1574138-4426-77EE-BA36-09176738F29F}"/>
              </a:ext>
            </a:extLst>
          </p:cNvPr>
          <p:cNvSpPr txBox="1"/>
          <p:nvPr/>
        </p:nvSpPr>
        <p:spPr>
          <a:xfrm>
            <a:off x="1525135" y="5682067"/>
            <a:ext cx="662737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ource Sans Pro"/>
                <a:ea typeface="Source Sans Pro"/>
                <a:cs typeface="+mn-cs"/>
              </a:rPr>
              <a:t>44% of adults would like to discover and support more charities local to them. </a:t>
            </a:r>
            <a:endParaRPr kumimoji="0" lang="en-US" sz="2400" b="0" i="0" u="none" strike="noStrike" kern="1200" cap="none" spc="0" normalizeH="0" baseline="0" noProof="0">
              <a:ln>
                <a:noFill/>
              </a:ln>
              <a:solidFill>
                <a:srgbClr val="000000"/>
              </a:solidFill>
              <a:effectLst/>
              <a:uLnTx/>
              <a:uFillTx/>
              <a:latin typeface="Aptos"/>
              <a:ea typeface="Source Sans Pro"/>
              <a:cs typeface="Calibri"/>
            </a:endParaRPr>
          </a:p>
        </p:txBody>
      </p:sp>
      <p:pic>
        <p:nvPicPr>
          <p:cNvPr id="17" name="Graphic 16" descr="Piggy Bank outline">
            <a:extLst>
              <a:ext uri="{FF2B5EF4-FFF2-40B4-BE49-F238E27FC236}">
                <a16:creationId xmlns:a16="http://schemas.microsoft.com/office/drawing/2014/main" id="{4454F046-E075-62E3-A1AB-7303A9BD941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2147" y="4486746"/>
            <a:ext cx="914400" cy="914400"/>
          </a:xfrm>
          <a:prstGeom prst="rect">
            <a:avLst/>
          </a:prstGeom>
        </p:spPr>
      </p:pic>
      <p:sp>
        <p:nvSpPr>
          <p:cNvPr id="18" name="TextBox 17">
            <a:extLst>
              <a:ext uri="{FF2B5EF4-FFF2-40B4-BE49-F238E27FC236}">
                <a16:creationId xmlns:a16="http://schemas.microsoft.com/office/drawing/2014/main" id="{57A08B2C-CA53-A662-F605-4E79FC154863}"/>
              </a:ext>
            </a:extLst>
          </p:cNvPr>
          <p:cNvSpPr txBox="1"/>
          <p:nvPr/>
        </p:nvSpPr>
        <p:spPr>
          <a:xfrm>
            <a:off x="1521322" y="1717178"/>
            <a:ext cx="55880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ource Sans Pro"/>
                <a:ea typeface="Source Sans Pro"/>
                <a:cs typeface="Calibri" panose="020F0502020204030204"/>
              </a:rPr>
              <a:t>85% all charitable income goes to just 4% of charities.</a:t>
            </a:r>
            <a:endParaRPr kumimoji="0" lang="en-US" sz="2400" b="0" i="0" u="none" strike="noStrike" kern="1200" cap="none" spc="0" normalizeH="0" baseline="0" noProof="0">
              <a:ln>
                <a:noFill/>
              </a:ln>
              <a:solidFill>
                <a:srgbClr val="FFFFFF"/>
              </a:solidFill>
              <a:effectLst/>
              <a:uLnTx/>
              <a:uFillTx/>
              <a:latin typeface="Source Sans Pro"/>
              <a:ea typeface="Source Sans Pro"/>
              <a:cs typeface="+mn-cs"/>
            </a:endParaRPr>
          </a:p>
        </p:txBody>
      </p:sp>
      <p:pic>
        <p:nvPicPr>
          <p:cNvPr id="19" name="Picture 18">
            <a:extLst>
              <a:ext uri="{FF2B5EF4-FFF2-40B4-BE49-F238E27FC236}">
                <a16:creationId xmlns:a16="http://schemas.microsoft.com/office/drawing/2014/main" id="{43A35D3D-823F-587A-ECDC-AD91425AE731}"/>
              </a:ext>
            </a:extLst>
          </p:cNvPr>
          <p:cNvPicPr>
            <a:picLocks noChangeAspect="1"/>
          </p:cNvPicPr>
          <p:nvPr/>
        </p:nvPicPr>
        <p:blipFill>
          <a:blip r:embed="rId12"/>
          <a:stretch>
            <a:fillRect/>
          </a:stretch>
        </p:blipFill>
        <p:spPr>
          <a:xfrm>
            <a:off x="7884304" y="2255809"/>
            <a:ext cx="4254922" cy="2124077"/>
          </a:xfrm>
          <a:prstGeom prst="rect">
            <a:avLst/>
          </a:prstGeom>
        </p:spPr>
      </p:pic>
      <p:pic>
        <p:nvPicPr>
          <p:cNvPr id="21" name="Graphic 20" descr="Pound outline">
            <a:extLst>
              <a:ext uri="{FF2B5EF4-FFF2-40B4-BE49-F238E27FC236}">
                <a16:creationId xmlns:a16="http://schemas.microsoft.com/office/drawing/2014/main" id="{3BDD8C4E-FC8C-F56C-2168-30C048AD633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9761" y="1719882"/>
            <a:ext cx="712425" cy="730786"/>
          </a:xfrm>
          <a:prstGeom prst="rect">
            <a:avLst/>
          </a:prstGeom>
        </p:spPr>
      </p:pic>
      <p:sp>
        <p:nvSpPr>
          <p:cNvPr id="4" name="TextBox 3">
            <a:extLst>
              <a:ext uri="{FF2B5EF4-FFF2-40B4-BE49-F238E27FC236}">
                <a16:creationId xmlns:a16="http://schemas.microsoft.com/office/drawing/2014/main" id="{E463B5FA-6A1C-E7A3-CA9E-DF4134620F9B}"/>
              </a:ext>
            </a:extLst>
          </p:cNvPr>
          <p:cNvSpPr txBox="1"/>
          <p:nvPr/>
        </p:nvSpPr>
        <p:spPr>
          <a:xfrm>
            <a:off x="1521463" y="4484901"/>
            <a:ext cx="662737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ource Sans Pro"/>
                <a:ea typeface="Source Sans Pro"/>
                <a:cs typeface="+mn-cs"/>
              </a:rPr>
              <a:t>1/2 of all small charities receive no public income. Government investment down over £400 million in the last decade. </a:t>
            </a:r>
            <a:endParaRPr kumimoji="0" lang="en-US" sz="2400" b="0" i="0" u="none" strike="noStrike" kern="1200" cap="none" spc="0" normalizeH="0" baseline="0" noProof="0">
              <a:ln>
                <a:noFill/>
              </a:ln>
              <a:solidFill>
                <a:srgbClr val="000000"/>
              </a:solidFill>
              <a:effectLst/>
              <a:uLnTx/>
              <a:uFillTx/>
              <a:latin typeface="Aptos"/>
              <a:ea typeface="Source Sans Pro"/>
              <a:cs typeface="Calibri"/>
            </a:endParaRPr>
          </a:p>
        </p:txBody>
      </p:sp>
      <p:pic>
        <p:nvPicPr>
          <p:cNvPr id="7" name="Graphic 6" descr="Brainstorm outline">
            <a:extLst>
              <a:ext uri="{FF2B5EF4-FFF2-40B4-BE49-F238E27FC236}">
                <a16:creationId xmlns:a16="http://schemas.microsoft.com/office/drawing/2014/main" id="{B28579C6-B262-6979-ADE8-2E965504C9E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60872" y="5551583"/>
            <a:ext cx="914400" cy="914400"/>
          </a:xfrm>
          <a:prstGeom prst="rect">
            <a:avLst/>
          </a:prstGeom>
        </p:spPr>
      </p:pic>
    </p:spTree>
    <p:extLst>
      <p:ext uri="{BB962C8B-B14F-4D97-AF65-F5344CB8AC3E}">
        <p14:creationId xmlns:p14="http://schemas.microsoft.com/office/powerpoint/2010/main" val="320319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4" grpId="0"/>
    </p:bldLst>
  </p:timing>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D4E5A7-F6D3-13D1-4FEA-D76F82A977E4}"/>
              </a:ext>
            </a:extLst>
          </p:cNvPr>
          <p:cNvSpPr/>
          <p:nvPr/>
        </p:nvSpPr>
        <p:spPr>
          <a:xfrm>
            <a:off x="3583134" y="3429000"/>
            <a:ext cx="5315539" cy="1074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AF2647"/>
                </a:solidFill>
                <a:latin typeface="Source Sans Pro"/>
                <a:ea typeface="Source Sans Pro"/>
              </a:rPr>
              <a:t>Any Questions? </a:t>
            </a:r>
            <a:endParaRPr kumimoji="0" lang="en-GB" sz="4400" i="0" u="none" strike="noStrike" kern="1200" cap="none" spc="0" normalizeH="0" baseline="0" noProof="0" dirty="0">
              <a:ln>
                <a:noFill/>
              </a:ln>
              <a:solidFill>
                <a:srgbClr val="AF2647"/>
              </a:solidFill>
              <a:effectLst/>
              <a:uLnTx/>
              <a:uFillTx/>
              <a:latin typeface="Source Sans Pro"/>
              <a:ea typeface="Source Sans Pro"/>
              <a:cs typeface="+mn-cs"/>
            </a:endParaRPr>
          </a:p>
        </p:txBody>
      </p:sp>
    </p:spTree>
    <p:extLst>
      <p:ext uri="{BB962C8B-B14F-4D97-AF65-F5344CB8AC3E}">
        <p14:creationId xmlns:p14="http://schemas.microsoft.com/office/powerpoint/2010/main" val="1110465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543A0-E38C-AF48-8F5F-E8AAC11DF23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21B58C0-0EC1-B244-4B1C-C65D4625F646}"/>
              </a:ext>
            </a:extLst>
          </p:cNvPr>
          <p:cNvSpPr/>
          <p:nvPr/>
        </p:nvSpPr>
        <p:spPr>
          <a:xfrm>
            <a:off x="248920" y="2598234"/>
            <a:ext cx="11694160" cy="3528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AF2647"/>
                </a:solidFill>
                <a:effectLst/>
                <a:uLnTx/>
                <a:uFillTx/>
                <a:latin typeface="Source Sans Pro"/>
                <a:ea typeface="Source Sans Pro"/>
                <a:cs typeface="+mn-cs"/>
                <a:hlinkClick r:id="rId2">
                  <a:extLst>
                    <a:ext uri="{A12FA001-AC4F-418D-AE19-62706E023703}">
                      <ahyp:hlinkClr xmlns:ahyp="http://schemas.microsoft.com/office/drawing/2018/hyperlinkcolor" val="tx"/>
                    </a:ext>
                  </a:extLst>
                </a:hlinkClick>
              </a:rPr>
              <a:t>Find out more about our work in Yorkshire: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i="0" u="none" strike="noStrike" kern="1200" cap="none" spc="0" normalizeH="0" baseline="0" noProof="0" dirty="0">
              <a:ln>
                <a:noFill/>
              </a:ln>
              <a:solidFill>
                <a:schemeClr val="tx1"/>
              </a:solidFill>
              <a:effectLst/>
              <a:uLnTx/>
              <a:uFillTx/>
              <a:latin typeface="Source Sans Pro"/>
              <a:ea typeface="Source Sans Pro"/>
              <a:cs typeface="+mn-cs"/>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0563C1"/>
                </a:solidFill>
                <a:effectLst/>
                <a:uLnTx/>
                <a:uFillTx/>
                <a:latin typeface="Source Sans Pro"/>
                <a:ea typeface="Source Sans Pro"/>
                <a:cs typeface="+mn-cs"/>
                <a:hlinkClick r:id="rId2">
                  <a:extLst>
                    <a:ext uri="{A12FA001-AC4F-418D-AE19-62706E023703}">
                      <ahyp:hlinkClr xmlns:ahyp="http://schemas.microsoft.com/office/drawing/2018/hyperlinkcolor" val="tx"/>
                    </a:ext>
                  </a:extLst>
                </a:hlinkClick>
              </a:rPr>
              <a:t>Ben.Robinson@centreforsocialjustice.org.uk</a:t>
            </a:r>
            <a:endParaRPr kumimoji="0" lang="en-US" sz="4400" i="0" u="none" strike="noStrike" kern="1200" cap="none" spc="0" normalizeH="0" baseline="0" noProof="0" dirty="0">
              <a:ln>
                <a:noFill/>
              </a:ln>
              <a:solidFill>
                <a:srgbClr val="0563C1"/>
              </a:solidFill>
              <a:effectLst/>
              <a:uLnTx/>
              <a:uFillTx/>
              <a:latin typeface="Source Sans Pro"/>
              <a:ea typeface="Source Sans Pro"/>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i="0" u="none" strike="noStrike" kern="1200" cap="none" spc="0" normalizeH="0" baseline="0" noProof="0" dirty="0">
              <a:ln>
                <a:noFill/>
              </a:ln>
              <a:solidFill>
                <a:srgbClr val="AF2647"/>
              </a:solidFill>
              <a:effectLst/>
              <a:uLnTx/>
              <a:uFillTx/>
              <a:latin typeface="Source Sans Pro"/>
              <a:ea typeface="Source Sans Pro"/>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i="0" u="none" strike="noStrike" kern="1200" cap="none" spc="0" normalizeH="0" baseline="0" noProof="0" dirty="0">
                <a:ln>
                  <a:noFill/>
                </a:ln>
                <a:solidFill>
                  <a:srgbClr val="AF2647"/>
                </a:solidFill>
                <a:effectLst/>
                <a:uLnTx/>
                <a:uFillTx/>
                <a:latin typeface="Source Sans Pro"/>
                <a:ea typeface="Source Sans Pro"/>
                <a:cs typeface="+mn-cs"/>
              </a:rPr>
              <a:t>Twitter (X): @csjthinktank and @CSJFoundation</a:t>
            </a:r>
          </a:p>
        </p:txBody>
      </p:sp>
    </p:spTree>
    <p:extLst>
      <p:ext uri="{BB962C8B-B14F-4D97-AF65-F5344CB8AC3E}">
        <p14:creationId xmlns:p14="http://schemas.microsoft.com/office/powerpoint/2010/main" val="7700094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EDB6F16E701347AD9433DB53CD05BE" ma:contentTypeVersion="14" ma:contentTypeDescription="Create a new document." ma:contentTypeScope="" ma:versionID="bcf59d9f077b42981199a17911f2d34f">
  <xsd:schema xmlns:xsd="http://www.w3.org/2001/XMLSchema" xmlns:xs="http://www.w3.org/2001/XMLSchema" xmlns:p="http://schemas.microsoft.com/office/2006/metadata/properties" xmlns:ns2="8671cdd1-6a96-4f02-a377-dca6ce74bdaf" xmlns:ns3="f6a22bf9-1c99-49e4-b921-96f421e90fac" targetNamespace="http://schemas.microsoft.com/office/2006/metadata/properties" ma:root="true" ma:fieldsID="15a4dc83d23f9e28349cfeb4905f380b" ns2:_="" ns3:_="">
    <xsd:import namespace="8671cdd1-6a96-4f02-a377-dca6ce74bdaf"/>
    <xsd:import namespace="f6a22bf9-1c99-49e4-b921-96f421e90fa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71cdd1-6a96-4f02-a377-dca6ce74bd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eaf6278-6d08-4f83-8516-58474de705b4"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6a22bf9-1c99-49e4-b921-96f421e90fac"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917539d4-db52-4dd8-9f59-75c4b8b7d39e}" ma:internalName="TaxCatchAll" ma:showField="CatchAllData" ma:web="f6a22bf9-1c99-49e4-b921-96f421e90f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671cdd1-6a96-4f02-a377-dca6ce74bdaf">
      <Terms xmlns="http://schemas.microsoft.com/office/infopath/2007/PartnerControls"/>
    </lcf76f155ced4ddcb4097134ff3c332f>
    <TaxCatchAll xmlns="f6a22bf9-1c99-49e4-b921-96f421e90fac" xsi:nil="true"/>
  </documentManagement>
</p:properties>
</file>

<file path=customXml/itemProps1.xml><?xml version="1.0" encoding="utf-8"?>
<ds:datastoreItem xmlns:ds="http://schemas.openxmlformats.org/officeDocument/2006/customXml" ds:itemID="{26353849-0D6F-4469-B87D-95E0E0EE1D5B}"/>
</file>

<file path=customXml/itemProps2.xml><?xml version="1.0" encoding="utf-8"?>
<ds:datastoreItem xmlns:ds="http://schemas.openxmlformats.org/officeDocument/2006/customXml" ds:itemID="{C82FB5A2-8CAB-4705-9434-4CE429EB5A0B}"/>
</file>

<file path=customXml/itemProps3.xml><?xml version="1.0" encoding="utf-8"?>
<ds:datastoreItem xmlns:ds="http://schemas.openxmlformats.org/officeDocument/2006/customXml" ds:itemID="{1FED71AB-6C91-4118-8BA5-FD056477AC40}"/>
</file>

<file path=docProps/app.xml><?xml version="1.0" encoding="utf-8"?>
<Properties xmlns="http://schemas.openxmlformats.org/officeDocument/2006/extended-properties" xmlns:vt="http://schemas.openxmlformats.org/officeDocument/2006/docPropsVTypes">
  <TotalTime>2432</TotalTime>
  <Words>621</Words>
  <Application>Microsoft Office PowerPoint</Application>
  <PresentationFormat>Widescreen</PresentationFormat>
  <Paragraphs>65</Paragraphs>
  <Slides>8</Slides>
  <Notes>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8</vt:i4>
      </vt:variant>
    </vt:vector>
  </HeadingPairs>
  <TitlesOfParts>
    <vt:vector size="17" baseType="lpstr">
      <vt:lpstr>Aptos</vt:lpstr>
      <vt:lpstr>Aptos Display</vt:lpstr>
      <vt:lpstr>Arial</vt:lpstr>
      <vt:lpstr>Calibri</vt:lpstr>
      <vt:lpstr>Calibri Light</vt:lpstr>
      <vt:lpstr>Source Sans Pro</vt:lpstr>
      <vt:lpstr>Office Theme</vt:lpstr>
      <vt:lpstr>1_Office Theme</vt:lpstr>
      <vt:lpstr>2_Office Theme</vt:lpstr>
      <vt:lpstr>PowerPoint Presentation</vt:lpstr>
      <vt:lpstr>PowerPoint Presentation</vt:lpstr>
      <vt:lpstr>PowerPoint Presentation</vt:lpstr>
      <vt:lpstr>PowerPoint Presentation</vt:lpstr>
      <vt:lpstr>A new government, a new era?</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Ben Robinson</dc:creator>
  <cp:lastModifiedBy>Ben Robinson</cp:lastModifiedBy>
  <cp:revision>5</cp:revision>
  <dcterms:created xsi:type="dcterms:W3CDTF">2025-01-28T16:21:44Z</dcterms:created>
  <dcterms:modified xsi:type="dcterms:W3CDTF">2025-04-16T14:56:37Z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0x01010054EDB6F16E701347AD9433DB53CD05BE</vt:lpwstr>
  </property>
</Properties>
</file>