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63" r:id="rId6"/>
    <p:sldId id="2773" r:id="rId7"/>
    <p:sldId id="2147471483" r:id="rId8"/>
    <p:sldId id="2147471491" r:id="rId9"/>
    <p:sldId id="2147471492" r:id="rId10"/>
    <p:sldId id="2147471490" r:id="rId11"/>
    <p:sldId id="276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 Slides" id="{1DC61081-288F-435E-B791-7D365CAB0D57}">
          <p14:sldIdLst>
            <p14:sldId id="256"/>
          </p14:sldIdLst>
        </p14:section>
        <p14:section name="Text Slides" id="{7EDFD3DE-A0F9-4BAF-9AC5-185E577E0CF8}">
          <p14:sldIdLst>
            <p14:sldId id="263"/>
            <p14:sldId id="2773"/>
            <p14:sldId id="2147471483"/>
            <p14:sldId id="2147471491"/>
            <p14:sldId id="2147471492"/>
            <p14:sldId id="2147471490"/>
            <p14:sldId id="276"/>
            <p14:sldId id="262"/>
          </p14:sldIdLst>
        </p14:section>
        <p14:section name="Section Title Slides" id="{0F95A78E-0435-4A76-A918-A27C5CA4407D}">
          <p14:sldIdLst/>
        </p14:section>
        <p14:section name="Other Slides" id="{121189AE-F0E6-4383-B9FC-1879C930C567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77"/>
    <a:srgbClr val="004C48"/>
    <a:srgbClr val="073531"/>
    <a:srgbClr val="34C6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13A539-08A0-468A-B67D-5A156A379E8E}" v="140" dt="2025-05-15T15:48:37.3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cy Watts" userId="1a911761-f548-420f-a78b-89074874b441" providerId="ADAL" clId="{E513A539-08A0-468A-B67D-5A156A379E8E}"/>
    <pc:docChg chg="custSel delSld modSld sldOrd modSection">
      <pc:chgData name="Tracy Watts" userId="1a911761-f548-420f-a78b-89074874b441" providerId="ADAL" clId="{E513A539-08A0-468A-B67D-5A156A379E8E}" dt="2025-05-19T15:53:01.176" v="552" actId="2696"/>
      <pc:docMkLst>
        <pc:docMk/>
      </pc:docMkLst>
      <pc:sldChg chg="modSp mod">
        <pc:chgData name="Tracy Watts" userId="1a911761-f548-420f-a78b-89074874b441" providerId="ADAL" clId="{E513A539-08A0-468A-B67D-5A156A379E8E}" dt="2025-05-19T15:48:48.755" v="551" actId="20577"/>
        <pc:sldMkLst>
          <pc:docMk/>
          <pc:sldMk cId="364573957" sldId="256"/>
        </pc:sldMkLst>
        <pc:spChg chg="mod">
          <ac:chgData name="Tracy Watts" userId="1a911761-f548-420f-a78b-89074874b441" providerId="ADAL" clId="{E513A539-08A0-468A-B67D-5A156A379E8E}" dt="2025-05-19T15:48:48.755" v="551" actId="20577"/>
          <ac:spMkLst>
            <pc:docMk/>
            <pc:sldMk cId="364573957" sldId="256"/>
            <ac:spMk id="10" creationId="{0F30D2C7-648D-2FC6-19CD-015A97BC8A45}"/>
          </ac:spMkLst>
        </pc:spChg>
      </pc:sldChg>
      <pc:sldChg chg="del">
        <pc:chgData name="Tracy Watts" userId="1a911761-f548-420f-a78b-89074874b441" providerId="ADAL" clId="{E513A539-08A0-468A-B67D-5A156A379E8E}" dt="2025-05-15T15:55:29.499" v="541" actId="47"/>
        <pc:sldMkLst>
          <pc:docMk/>
          <pc:sldMk cId="1363451876" sldId="259"/>
        </pc:sldMkLst>
      </pc:sldChg>
      <pc:sldChg chg="del">
        <pc:chgData name="Tracy Watts" userId="1a911761-f548-420f-a78b-89074874b441" providerId="ADAL" clId="{E513A539-08A0-468A-B67D-5A156A379E8E}" dt="2025-05-15T15:55:32.042" v="543" actId="47"/>
        <pc:sldMkLst>
          <pc:docMk/>
          <pc:sldMk cId="3788322832" sldId="260"/>
        </pc:sldMkLst>
      </pc:sldChg>
      <pc:sldChg chg="modSp mod">
        <pc:chgData name="Tracy Watts" userId="1a911761-f548-420f-a78b-89074874b441" providerId="ADAL" clId="{E513A539-08A0-468A-B67D-5A156A379E8E}" dt="2025-05-15T15:50:32.599" v="270" actId="6549"/>
        <pc:sldMkLst>
          <pc:docMk/>
          <pc:sldMk cId="491815158" sldId="263"/>
        </pc:sldMkLst>
        <pc:spChg chg="mod">
          <ac:chgData name="Tracy Watts" userId="1a911761-f548-420f-a78b-89074874b441" providerId="ADAL" clId="{E513A539-08A0-468A-B67D-5A156A379E8E}" dt="2025-05-15T15:50:32.599" v="270" actId="6549"/>
          <ac:spMkLst>
            <pc:docMk/>
            <pc:sldMk cId="491815158" sldId="263"/>
            <ac:spMk id="3" creationId="{0FB84EB2-AFB3-DD4F-B73C-AA77D5E03C0E}"/>
          </ac:spMkLst>
        </pc:spChg>
        <pc:graphicFrameChg chg="mod">
          <ac:chgData name="Tracy Watts" userId="1a911761-f548-420f-a78b-89074874b441" providerId="ADAL" clId="{E513A539-08A0-468A-B67D-5A156A379E8E}" dt="2025-05-15T15:48:37.358" v="155" actId="20577"/>
          <ac:graphicFrameMkLst>
            <pc:docMk/>
            <pc:sldMk cId="491815158" sldId="263"/>
            <ac:graphicFrameMk id="4" creationId="{829F9717-8254-99A0-638C-7E3A95B1B030}"/>
          </ac:graphicFrameMkLst>
        </pc:graphicFrameChg>
      </pc:sldChg>
      <pc:sldChg chg="del">
        <pc:chgData name="Tracy Watts" userId="1a911761-f548-420f-a78b-89074874b441" providerId="ADAL" clId="{E513A539-08A0-468A-B67D-5A156A379E8E}" dt="2025-05-15T15:55:25.371" v="539" actId="47"/>
        <pc:sldMkLst>
          <pc:docMk/>
          <pc:sldMk cId="0" sldId="266"/>
        </pc:sldMkLst>
      </pc:sldChg>
      <pc:sldChg chg="del">
        <pc:chgData name="Tracy Watts" userId="1a911761-f548-420f-a78b-89074874b441" providerId="ADAL" clId="{E513A539-08A0-468A-B67D-5A156A379E8E}" dt="2025-05-15T15:55:24.598" v="538" actId="47"/>
        <pc:sldMkLst>
          <pc:docMk/>
          <pc:sldMk cId="0" sldId="325"/>
        </pc:sldMkLst>
      </pc:sldChg>
      <pc:sldChg chg="del">
        <pc:chgData name="Tracy Watts" userId="1a911761-f548-420f-a78b-89074874b441" providerId="ADAL" clId="{E513A539-08A0-468A-B67D-5A156A379E8E}" dt="2025-05-15T15:55:30.944" v="542" actId="47"/>
        <pc:sldMkLst>
          <pc:docMk/>
          <pc:sldMk cId="2509000797" sldId="379"/>
        </pc:sldMkLst>
      </pc:sldChg>
      <pc:sldChg chg="del ord">
        <pc:chgData name="Tracy Watts" userId="1a911761-f548-420f-a78b-89074874b441" providerId="ADAL" clId="{E513A539-08A0-468A-B67D-5A156A379E8E}" dt="2025-05-19T15:53:01.176" v="552" actId="2696"/>
        <pc:sldMkLst>
          <pc:docMk/>
          <pc:sldMk cId="1066416095" sldId="411"/>
        </pc:sldMkLst>
      </pc:sldChg>
      <pc:sldChg chg="del">
        <pc:chgData name="Tracy Watts" userId="1a911761-f548-420f-a78b-89074874b441" providerId="ADAL" clId="{E513A539-08A0-468A-B67D-5A156A379E8E}" dt="2025-05-15T15:55:45.027" v="544" actId="47"/>
        <pc:sldMkLst>
          <pc:docMk/>
          <pc:sldMk cId="1349198889" sldId="2772"/>
        </pc:sldMkLst>
      </pc:sldChg>
      <pc:sldChg chg="del">
        <pc:chgData name="Tracy Watts" userId="1a911761-f548-420f-a78b-89074874b441" providerId="ADAL" clId="{E513A539-08A0-468A-B67D-5A156A379E8E}" dt="2025-05-15T15:55:52.393" v="546" actId="47"/>
        <pc:sldMkLst>
          <pc:docMk/>
          <pc:sldMk cId="2315841841" sldId="2774"/>
        </pc:sldMkLst>
      </pc:sldChg>
      <pc:sldChg chg="del">
        <pc:chgData name="Tracy Watts" userId="1a911761-f548-420f-a78b-89074874b441" providerId="ADAL" clId="{E513A539-08A0-468A-B67D-5A156A379E8E}" dt="2025-05-15T15:50:45.271" v="271" actId="2696"/>
        <pc:sldMkLst>
          <pc:docMk/>
          <pc:sldMk cId="3385981427" sldId="2147471484"/>
        </pc:sldMkLst>
      </pc:sldChg>
      <pc:sldChg chg="del">
        <pc:chgData name="Tracy Watts" userId="1a911761-f548-420f-a78b-89074874b441" providerId="ADAL" clId="{E513A539-08A0-468A-B67D-5A156A379E8E}" dt="2025-05-15T15:50:49.828" v="272" actId="2696"/>
        <pc:sldMkLst>
          <pc:docMk/>
          <pc:sldMk cId="2871450357" sldId="2147471485"/>
        </pc:sldMkLst>
      </pc:sldChg>
      <pc:sldChg chg="del">
        <pc:chgData name="Tracy Watts" userId="1a911761-f548-420f-a78b-89074874b441" providerId="ADAL" clId="{E513A539-08A0-468A-B67D-5A156A379E8E}" dt="2025-05-15T15:55:03.718" v="536" actId="2696"/>
        <pc:sldMkLst>
          <pc:docMk/>
          <pc:sldMk cId="4245838667" sldId="2147471486"/>
        </pc:sldMkLst>
      </pc:sldChg>
      <pc:sldChg chg="del">
        <pc:chgData name="Tracy Watts" userId="1a911761-f548-420f-a78b-89074874b441" providerId="ADAL" clId="{E513A539-08A0-468A-B67D-5A156A379E8E}" dt="2025-05-15T15:55:23.564" v="537" actId="47"/>
        <pc:sldMkLst>
          <pc:docMk/>
          <pc:sldMk cId="3502593460" sldId="2147471487"/>
        </pc:sldMkLst>
      </pc:sldChg>
      <pc:sldChg chg="del">
        <pc:chgData name="Tracy Watts" userId="1a911761-f548-420f-a78b-89074874b441" providerId="ADAL" clId="{E513A539-08A0-468A-B67D-5A156A379E8E}" dt="2025-05-15T15:55:55.184" v="547" actId="47"/>
        <pc:sldMkLst>
          <pc:docMk/>
          <pc:sldMk cId="2842114212" sldId="2147471488"/>
        </pc:sldMkLst>
      </pc:sldChg>
      <pc:sldChg chg="del">
        <pc:chgData name="Tracy Watts" userId="1a911761-f548-420f-a78b-89074874b441" providerId="ADAL" clId="{E513A539-08A0-468A-B67D-5A156A379E8E}" dt="2025-05-15T15:55:49.362" v="545" actId="47"/>
        <pc:sldMkLst>
          <pc:docMk/>
          <pc:sldMk cId="4190789040" sldId="2147471489"/>
        </pc:sldMkLst>
      </pc:sldChg>
      <pc:sldChg chg="delSp modSp mod">
        <pc:chgData name="Tracy Watts" userId="1a911761-f548-420f-a78b-89074874b441" providerId="ADAL" clId="{E513A539-08A0-468A-B67D-5A156A379E8E}" dt="2025-05-15T15:54:47.157" v="535" actId="255"/>
        <pc:sldMkLst>
          <pc:docMk/>
          <pc:sldMk cId="613546733" sldId="2147471491"/>
        </pc:sldMkLst>
        <pc:spChg chg="mod">
          <ac:chgData name="Tracy Watts" userId="1a911761-f548-420f-a78b-89074874b441" providerId="ADAL" clId="{E513A539-08A0-468A-B67D-5A156A379E8E}" dt="2025-05-15T15:54:47.157" v="535" actId="255"/>
          <ac:spMkLst>
            <pc:docMk/>
            <pc:sldMk cId="613546733" sldId="2147471491"/>
            <ac:spMk id="9" creationId="{DC265D3B-B603-8834-9654-85065894A76D}"/>
          </ac:spMkLst>
        </pc:spChg>
        <pc:spChg chg="del">
          <ac:chgData name="Tracy Watts" userId="1a911761-f548-420f-a78b-89074874b441" providerId="ADAL" clId="{E513A539-08A0-468A-B67D-5A156A379E8E}" dt="2025-05-15T15:54:19.499" v="532" actId="478"/>
          <ac:spMkLst>
            <pc:docMk/>
            <pc:sldMk cId="613546733" sldId="2147471491"/>
            <ac:spMk id="10" creationId="{0F30D2C7-648D-2FC6-19CD-015A97BC8A45}"/>
          </ac:spMkLst>
        </pc:spChg>
      </pc:sldChg>
      <pc:sldChg chg="del">
        <pc:chgData name="Tracy Watts" userId="1a911761-f548-420f-a78b-89074874b441" providerId="ADAL" clId="{E513A539-08A0-468A-B67D-5A156A379E8E}" dt="2025-05-15T15:55:27.356" v="540" actId="47"/>
        <pc:sldMkLst>
          <pc:docMk/>
          <pc:sldMk cId="1124812426" sldId="2147471493"/>
        </pc:sldMkLst>
      </pc:sldChg>
      <pc:sldMasterChg chg="delSldLayout">
        <pc:chgData name="Tracy Watts" userId="1a911761-f548-420f-a78b-89074874b441" providerId="ADAL" clId="{E513A539-08A0-468A-B67D-5A156A379E8E}" dt="2025-05-15T15:55:45.027" v="544" actId="47"/>
        <pc:sldMasterMkLst>
          <pc:docMk/>
          <pc:sldMasterMk cId="173918751" sldId="2147483648"/>
        </pc:sldMasterMkLst>
        <pc:sldLayoutChg chg="del">
          <pc:chgData name="Tracy Watts" userId="1a911761-f548-420f-a78b-89074874b441" providerId="ADAL" clId="{E513A539-08A0-468A-B67D-5A156A379E8E}" dt="2025-05-15T15:55:45.027" v="544" actId="47"/>
          <pc:sldLayoutMkLst>
            <pc:docMk/>
            <pc:sldMasterMk cId="173918751" sldId="2147483648"/>
            <pc:sldLayoutMk cId="794816568" sldId="2147483660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7861E8-B303-4F09-A5AE-CBE9BAC7335B}" type="doc">
      <dgm:prSet loTypeId="urn:microsoft.com/office/officeart/2005/8/layout/cycle8" loCatId="cycle" qsTypeId="urn:microsoft.com/office/officeart/2005/8/quickstyle/simple1" qsCatId="simple" csTypeId="urn:microsoft.com/office/officeart/2005/8/colors/accent3_3" csCatId="accent3" phldr="1"/>
      <dgm:spPr/>
    </dgm:pt>
    <dgm:pt modelId="{98247B9B-7803-4EA0-AF1E-4B122D59A2C5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GB" dirty="0"/>
            <a:t>Engaging &amp; supporting inactive people </a:t>
          </a:r>
        </a:p>
        <a:p>
          <a:r>
            <a:rPr lang="en-GB" dirty="0"/>
            <a:t>£4.3M</a:t>
          </a:r>
        </a:p>
        <a:p>
          <a:r>
            <a:rPr lang="en-GB" dirty="0"/>
            <a:t>1500 individuals</a:t>
          </a:r>
        </a:p>
        <a:p>
          <a:endParaRPr lang="en-GB" dirty="0"/>
        </a:p>
      </dgm:t>
    </dgm:pt>
    <dgm:pt modelId="{BD8475E3-445A-41AC-AC30-AA0FA9DFBE1C}" type="parTrans" cxnId="{634864F7-FCAA-4792-BBAC-31A29AAE8BAC}">
      <dgm:prSet/>
      <dgm:spPr/>
      <dgm:t>
        <a:bodyPr/>
        <a:lstStyle/>
        <a:p>
          <a:endParaRPr lang="en-GB"/>
        </a:p>
      </dgm:t>
    </dgm:pt>
    <dgm:pt modelId="{F2639DCC-0F1A-4F41-AC78-8E7374981356}" type="sibTrans" cxnId="{634864F7-FCAA-4792-BBAC-31A29AAE8BAC}">
      <dgm:prSet/>
      <dgm:spPr/>
      <dgm:t>
        <a:bodyPr/>
        <a:lstStyle/>
        <a:p>
          <a:endParaRPr lang="en-GB"/>
        </a:p>
      </dgm:t>
    </dgm:pt>
    <dgm:pt modelId="{25608138-2D98-42AD-B26F-57D51429855A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GB" dirty="0"/>
            <a:t>Joining up Systems &amp; Services</a:t>
          </a:r>
        </a:p>
        <a:p>
          <a:r>
            <a:rPr lang="en-GB" dirty="0"/>
            <a:t>Management ,Administration &amp; Evaluation </a:t>
          </a:r>
        </a:p>
        <a:p>
          <a:r>
            <a:rPr lang="en-GB" dirty="0"/>
            <a:t>£2.5M </a:t>
          </a:r>
        </a:p>
        <a:p>
          <a:endParaRPr lang="en-GB" dirty="0"/>
        </a:p>
      </dgm:t>
    </dgm:pt>
    <dgm:pt modelId="{5D1EF9D8-FC0E-4027-B0B3-2FDAA0F180EF}" type="parTrans" cxnId="{2C90495E-32B5-4BEA-9C05-D10743D151A1}">
      <dgm:prSet/>
      <dgm:spPr/>
      <dgm:t>
        <a:bodyPr/>
        <a:lstStyle/>
        <a:p>
          <a:endParaRPr lang="en-GB"/>
        </a:p>
      </dgm:t>
    </dgm:pt>
    <dgm:pt modelId="{988FAE84-C34D-4746-AF6E-580A804E4724}" type="sibTrans" cxnId="{2C90495E-32B5-4BEA-9C05-D10743D151A1}">
      <dgm:prSet/>
      <dgm:spPr/>
      <dgm:t>
        <a:bodyPr/>
        <a:lstStyle/>
        <a:p>
          <a:endParaRPr lang="en-GB"/>
        </a:p>
      </dgm:t>
    </dgm:pt>
    <dgm:pt modelId="{FBAB00C7-D5A5-4A7A-9948-5AA41FC9EAF4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GB" dirty="0"/>
            <a:t>Good Work (supporting employers)</a:t>
          </a:r>
        </a:p>
        <a:p>
          <a:r>
            <a:rPr lang="en-GB" dirty="0"/>
            <a:t>£3.2M 150 businesses</a:t>
          </a:r>
        </a:p>
        <a:p>
          <a:r>
            <a:rPr lang="en-GB" dirty="0"/>
            <a:t>300 employees</a:t>
          </a:r>
        </a:p>
        <a:p>
          <a:endParaRPr lang="en-GB" dirty="0"/>
        </a:p>
      </dgm:t>
    </dgm:pt>
    <dgm:pt modelId="{06F9E0BA-C956-4335-99C7-18FF5A815A87}" type="parTrans" cxnId="{73D9AB11-3760-4C00-AA81-E5D132A3F14A}">
      <dgm:prSet/>
      <dgm:spPr/>
      <dgm:t>
        <a:bodyPr/>
        <a:lstStyle/>
        <a:p>
          <a:endParaRPr lang="en-GB"/>
        </a:p>
      </dgm:t>
    </dgm:pt>
    <dgm:pt modelId="{9E14D402-9850-47EF-9287-CBBEAA30CA4C}" type="sibTrans" cxnId="{73D9AB11-3760-4C00-AA81-E5D132A3F14A}">
      <dgm:prSet/>
      <dgm:spPr/>
      <dgm:t>
        <a:bodyPr/>
        <a:lstStyle/>
        <a:p>
          <a:endParaRPr lang="en-GB"/>
        </a:p>
      </dgm:t>
    </dgm:pt>
    <dgm:pt modelId="{7BF103D6-6521-4AAA-B740-EDB8F4A2D669}" type="pres">
      <dgm:prSet presAssocID="{077861E8-B303-4F09-A5AE-CBE9BAC7335B}" presName="compositeShape" presStyleCnt="0">
        <dgm:presLayoutVars>
          <dgm:chMax val="7"/>
          <dgm:dir/>
          <dgm:resizeHandles val="exact"/>
        </dgm:presLayoutVars>
      </dgm:prSet>
      <dgm:spPr/>
    </dgm:pt>
    <dgm:pt modelId="{3E30B7ED-9753-4F36-AFA7-059140870905}" type="pres">
      <dgm:prSet presAssocID="{077861E8-B303-4F09-A5AE-CBE9BAC7335B}" presName="wedge1" presStyleLbl="node1" presStyleIdx="0" presStyleCnt="3"/>
      <dgm:spPr/>
    </dgm:pt>
    <dgm:pt modelId="{BBFF1319-62EE-41C4-89ED-2AAD867352AB}" type="pres">
      <dgm:prSet presAssocID="{077861E8-B303-4F09-A5AE-CBE9BAC7335B}" presName="dummy1a" presStyleCnt="0"/>
      <dgm:spPr/>
    </dgm:pt>
    <dgm:pt modelId="{1E2FD63F-E1C8-462C-89E9-5BE39CD5E017}" type="pres">
      <dgm:prSet presAssocID="{077861E8-B303-4F09-A5AE-CBE9BAC7335B}" presName="dummy1b" presStyleCnt="0"/>
      <dgm:spPr/>
    </dgm:pt>
    <dgm:pt modelId="{2986C4D8-9976-4849-B378-DD5D7585CFDA}" type="pres">
      <dgm:prSet presAssocID="{077861E8-B303-4F09-A5AE-CBE9BAC7335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688125B-DC8D-4204-B3C7-47FCA24F484C}" type="pres">
      <dgm:prSet presAssocID="{077861E8-B303-4F09-A5AE-CBE9BAC7335B}" presName="wedge2" presStyleLbl="node1" presStyleIdx="1" presStyleCnt="3"/>
      <dgm:spPr/>
    </dgm:pt>
    <dgm:pt modelId="{2EAB223A-38E2-43BF-A7FB-B6432E70C01D}" type="pres">
      <dgm:prSet presAssocID="{077861E8-B303-4F09-A5AE-CBE9BAC7335B}" presName="dummy2a" presStyleCnt="0"/>
      <dgm:spPr/>
    </dgm:pt>
    <dgm:pt modelId="{E90FE265-6348-477D-9322-22947584EDAB}" type="pres">
      <dgm:prSet presAssocID="{077861E8-B303-4F09-A5AE-CBE9BAC7335B}" presName="dummy2b" presStyleCnt="0"/>
      <dgm:spPr/>
    </dgm:pt>
    <dgm:pt modelId="{FEE1E32C-B72D-4802-B2C7-139BE513B93D}" type="pres">
      <dgm:prSet presAssocID="{077861E8-B303-4F09-A5AE-CBE9BAC7335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33CCC3A5-9E0E-49AC-B07B-B507779F5700}" type="pres">
      <dgm:prSet presAssocID="{077861E8-B303-4F09-A5AE-CBE9BAC7335B}" presName="wedge3" presStyleLbl="node1" presStyleIdx="2" presStyleCnt="3"/>
      <dgm:spPr/>
    </dgm:pt>
    <dgm:pt modelId="{1BBF8FEE-9183-4351-9881-3D33D6DF0EA3}" type="pres">
      <dgm:prSet presAssocID="{077861E8-B303-4F09-A5AE-CBE9BAC7335B}" presName="dummy3a" presStyleCnt="0"/>
      <dgm:spPr/>
    </dgm:pt>
    <dgm:pt modelId="{42CF0F2D-C49C-4BEA-921A-B76AD6E689AE}" type="pres">
      <dgm:prSet presAssocID="{077861E8-B303-4F09-A5AE-CBE9BAC7335B}" presName="dummy3b" presStyleCnt="0"/>
      <dgm:spPr/>
    </dgm:pt>
    <dgm:pt modelId="{999B0288-CC5D-4FFC-9AFD-0C8F5950BDF8}" type="pres">
      <dgm:prSet presAssocID="{077861E8-B303-4F09-A5AE-CBE9BAC7335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1C98B3FB-D276-4CE5-A1CF-6835C85CC747}" type="pres">
      <dgm:prSet presAssocID="{F2639DCC-0F1A-4F41-AC78-8E7374981356}" presName="arrowWedge1" presStyleLbl="fgSibTrans2D1" presStyleIdx="0" presStyleCnt="3"/>
      <dgm:spPr/>
    </dgm:pt>
    <dgm:pt modelId="{FF3C4CBE-9F17-48EC-8BDF-CC7AFF242791}" type="pres">
      <dgm:prSet presAssocID="{988FAE84-C34D-4746-AF6E-580A804E4724}" presName="arrowWedge2" presStyleLbl="fgSibTrans2D1" presStyleIdx="1" presStyleCnt="3"/>
      <dgm:spPr/>
    </dgm:pt>
    <dgm:pt modelId="{CFABE33E-62D7-410C-9387-06367F33598B}" type="pres">
      <dgm:prSet presAssocID="{9E14D402-9850-47EF-9287-CBBEAA30CA4C}" presName="arrowWedge3" presStyleLbl="fgSibTrans2D1" presStyleIdx="2" presStyleCnt="3" custLinFactNeighborX="625" custLinFactNeighborY="1250"/>
      <dgm:spPr/>
    </dgm:pt>
  </dgm:ptLst>
  <dgm:cxnLst>
    <dgm:cxn modelId="{F33F2106-FD44-4307-9666-679168A9983A}" type="presOf" srcId="{FBAB00C7-D5A5-4A7A-9948-5AA41FC9EAF4}" destId="{999B0288-CC5D-4FFC-9AFD-0C8F5950BDF8}" srcOrd="1" destOrd="0" presId="urn:microsoft.com/office/officeart/2005/8/layout/cycle8"/>
    <dgm:cxn modelId="{73D9AB11-3760-4C00-AA81-E5D132A3F14A}" srcId="{077861E8-B303-4F09-A5AE-CBE9BAC7335B}" destId="{FBAB00C7-D5A5-4A7A-9948-5AA41FC9EAF4}" srcOrd="2" destOrd="0" parTransId="{06F9E0BA-C956-4335-99C7-18FF5A815A87}" sibTransId="{9E14D402-9850-47EF-9287-CBBEAA30CA4C}"/>
    <dgm:cxn modelId="{C7584831-AEC0-40CF-993B-90C2F3E05461}" type="presOf" srcId="{98247B9B-7803-4EA0-AF1E-4B122D59A2C5}" destId="{2986C4D8-9976-4849-B378-DD5D7585CFDA}" srcOrd="1" destOrd="0" presId="urn:microsoft.com/office/officeart/2005/8/layout/cycle8"/>
    <dgm:cxn modelId="{532CEB5D-7A1D-45F7-8036-FC08F79B9A13}" type="presOf" srcId="{FBAB00C7-D5A5-4A7A-9948-5AA41FC9EAF4}" destId="{33CCC3A5-9E0E-49AC-B07B-B507779F5700}" srcOrd="0" destOrd="0" presId="urn:microsoft.com/office/officeart/2005/8/layout/cycle8"/>
    <dgm:cxn modelId="{2C90495E-32B5-4BEA-9C05-D10743D151A1}" srcId="{077861E8-B303-4F09-A5AE-CBE9BAC7335B}" destId="{25608138-2D98-42AD-B26F-57D51429855A}" srcOrd="1" destOrd="0" parTransId="{5D1EF9D8-FC0E-4027-B0B3-2FDAA0F180EF}" sibTransId="{988FAE84-C34D-4746-AF6E-580A804E4724}"/>
    <dgm:cxn modelId="{EE222741-FF92-42CA-AFFA-12DDEB3D8B76}" type="presOf" srcId="{077861E8-B303-4F09-A5AE-CBE9BAC7335B}" destId="{7BF103D6-6521-4AAA-B740-EDB8F4A2D669}" srcOrd="0" destOrd="0" presId="urn:microsoft.com/office/officeart/2005/8/layout/cycle8"/>
    <dgm:cxn modelId="{55458A50-5399-43FA-812B-0AB0ACC0CA72}" type="presOf" srcId="{98247B9B-7803-4EA0-AF1E-4B122D59A2C5}" destId="{3E30B7ED-9753-4F36-AFA7-059140870905}" srcOrd="0" destOrd="0" presId="urn:microsoft.com/office/officeart/2005/8/layout/cycle8"/>
    <dgm:cxn modelId="{E30B0EA1-50D7-4358-AD88-1EA300D0353D}" type="presOf" srcId="{25608138-2D98-42AD-B26F-57D51429855A}" destId="{FEE1E32C-B72D-4802-B2C7-139BE513B93D}" srcOrd="1" destOrd="0" presId="urn:microsoft.com/office/officeart/2005/8/layout/cycle8"/>
    <dgm:cxn modelId="{634864F7-FCAA-4792-BBAC-31A29AAE8BAC}" srcId="{077861E8-B303-4F09-A5AE-CBE9BAC7335B}" destId="{98247B9B-7803-4EA0-AF1E-4B122D59A2C5}" srcOrd="0" destOrd="0" parTransId="{BD8475E3-445A-41AC-AC30-AA0FA9DFBE1C}" sibTransId="{F2639DCC-0F1A-4F41-AC78-8E7374981356}"/>
    <dgm:cxn modelId="{DD2F1DFF-F4FB-453B-AA0D-3FA827A43986}" type="presOf" srcId="{25608138-2D98-42AD-B26F-57D51429855A}" destId="{C688125B-DC8D-4204-B3C7-47FCA24F484C}" srcOrd="0" destOrd="0" presId="urn:microsoft.com/office/officeart/2005/8/layout/cycle8"/>
    <dgm:cxn modelId="{DD90B027-3A1D-4FA7-8126-13ABC50A92E9}" type="presParOf" srcId="{7BF103D6-6521-4AAA-B740-EDB8F4A2D669}" destId="{3E30B7ED-9753-4F36-AFA7-059140870905}" srcOrd="0" destOrd="0" presId="urn:microsoft.com/office/officeart/2005/8/layout/cycle8"/>
    <dgm:cxn modelId="{AA97612E-0B7D-4CB6-B815-DF7F097FC130}" type="presParOf" srcId="{7BF103D6-6521-4AAA-B740-EDB8F4A2D669}" destId="{BBFF1319-62EE-41C4-89ED-2AAD867352AB}" srcOrd="1" destOrd="0" presId="urn:microsoft.com/office/officeart/2005/8/layout/cycle8"/>
    <dgm:cxn modelId="{5E7B71B6-03D2-4E71-8B58-6745D83D921D}" type="presParOf" srcId="{7BF103D6-6521-4AAA-B740-EDB8F4A2D669}" destId="{1E2FD63F-E1C8-462C-89E9-5BE39CD5E017}" srcOrd="2" destOrd="0" presId="urn:microsoft.com/office/officeart/2005/8/layout/cycle8"/>
    <dgm:cxn modelId="{B50B9B53-3101-4D97-88A7-3D5AF9EAEE78}" type="presParOf" srcId="{7BF103D6-6521-4AAA-B740-EDB8F4A2D669}" destId="{2986C4D8-9976-4849-B378-DD5D7585CFDA}" srcOrd="3" destOrd="0" presId="urn:microsoft.com/office/officeart/2005/8/layout/cycle8"/>
    <dgm:cxn modelId="{BB86D248-A79D-4EE6-BE8E-7A658E0CF6EC}" type="presParOf" srcId="{7BF103D6-6521-4AAA-B740-EDB8F4A2D669}" destId="{C688125B-DC8D-4204-B3C7-47FCA24F484C}" srcOrd="4" destOrd="0" presId="urn:microsoft.com/office/officeart/2005/8/layout/cycle8"/>
    <dgm:cxn modelId="{9CE7D90D-4111-4B12-A363-FC1300C93AAF}" type="presParOf" srcId="{7BF103D6-6521-4AAA-B740-EDB8F4A2D669}" destId="{2EAB223A-38E2-43BF-A7FB-B6432E70C01D}" srcOrd="5" destOrd="0" presId="urn:microsoft.com/office/officeart/2005/8/layout/cycle8"/>
    <dgm:cxn modelId="{882401DE-7C8B-4DE0-BF65-713AF81EC337}" type="presParOf" srcId="{7BF103D6-6521-4AAA-B740-EDB8F4A2D669}" destId="{E90FE265-6348-477D-9322-22947584EDAB}" srcOrd="6" destOrd="0" presId="urn:microsoft.com/office/officeart/2005/8/layout/cycle8"/>
    <dgm:cxn modelId="{EFB5F376-E159-41D3-B90A-8EDAC5D46F00}" type="presParOf" srcId="{7BF103D6-6521-4AAA-B740-EDB8F4A2D669}" destId="{FEE1E32C-B72D-4802-B2C7-139BE513B93D}" srcOrd="7" destOrd="0" presId="urn:microsoft.com/office/officeart/2005/8/layout/cycle8"/>
    <dgm:cxn modelId="{4CCE5BC9-3351-4D85-B1DB-73363A3B6665}" type="presParOf" srcId="{7BF103D6-6521-4AAA-B740-EDB8F4A2D669}" destId="{33CCC3A5-9E0E-49AC-B07B-B507779F5700}" srcOrd="8" destOrd="0" presId="urn:microsoft.com/office/officeart/2005/8/layout/cycle8"/>
    <dgm:cxn modelId="{4D13F08E-5C93-4030-AD8F-388F02EFFCD3}" type="presParOf" srcId="{7BF103D6-6521-4AAA-B740-EDB8F4A2D669}" destId="{1BBF8FEE-9183-4351-9881-3D33D6DF0EA3}" srcOrd="9" destOrd="0" presId="urn:microsoft.com/office/officeart/2005/8/layout/cycle8"/>
    <dgm:cxn modelId="{6D5D8211-C9E5-4B30-88D5-AC73F1C97320}" type="presParOf" srcId="{7BF103D6-6521-4AAA-B740-EDB8F4A2D669}" destId="{42CF0F2D-C49C-4BEA-921A-B76AD6E689AE}" srcOrd="10" destOrd="0" presId="urn:microsoft.com/office/officeart/2005/8/layout/cycle8"/>
    <dgm:cxn modelId="{BF19C5CA-1ADF-44BA-AE8D-968721B570BC}" type="presParOf" srcId="{7BF103D6-6521-4AAA-B740-EDB8F4A2D669}" destId="{999B0288-CC5D-4FFC-9AFD-0C8F5950BDF8}" srcOrd="11" destOrd="0" presId="urn:microsoft.com/office/officeart/2005/8/layout/cycle8"/>
    <dgm:cxn modelId="{EA45D0F4-7509-436B-9717-7B0A7AB4E614}" type="presParOf" srcId="{7BF103D6-6521-4AAA-B740-EDB8F4A2D669}" destId="{1C98B3FB-D276-4CE5-A1CF-6835C85CC747}" srcOrd="12" destOrd="0" presId="urn:microsoft.com/office/officeart/2005/8/layout/cycle8"/>
    <dgm:cxn modelId="{A9D2EC8D-D04B-474A-ADA4-7DE8EAC8E6D0}" type="presParOf" srcId="{7BF103D6-6521-4AAA-B740-EDB8F4A2D669}" destId="{FF3C4CBE-9F17-48EC-8BDF-CC7AFF242791}" srcOrd="13" destOrd="0" presId="urn:microsoft.com/office/officeart/2005/8/layout/cycle8"/>
    <dgm:cxn modelId="{20A90F06-8906-4B53-9973-96B5900E2189}" type="presParOf" srcId="{7BF103D6-6521-4AAA-B740-EDB8F4A2D669}" destId="{CFABE33E-62D7-410C-9387-06367F33598B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0B7ED-9753-4F36-AFA7-059140870905}">
      <dsp:nvSpPr>
        <dsp:cNvPr id="0" name=""/>
        <dsp:cNvSpPr/>
      </dsp:nvSpPr>
      <dsp:spPr>
        <a:xfrm>
          <a:off x="1586883" y="377135"/>
          <a:ext cx="4873751" cy="4873751"/>
        </a:xfrm>
        <a:prstGeom prst="pie">
          <a:avLst>
            <a:gd name="adj1" fmla="val 16200000"/>
            <a:gd name="adj2" fmla="val 1800000"/>
          </a:avLst>
        </a:prstGeom>
        <a:solidFill>
          <a:schemeClr val="accent6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Engaging &amp; supporting inactive people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£4.3M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1500 individuals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/>
        </a:p>
      </dsp:txBody>
      <dsp:txXfrm>
        <a:off x="4155466" y="1409906"/>
        <a:ext cx="1740625" cy="1450521"/>
      </dsp:txXfrm>
    </dsp:sp>
    <dsp:sp modelId="{C688125B-DC8D-4204-B3C7-47FCA24F484C}">
      <dsp:nvSpPr>
        <dsp:cNvPr id="0" name=""/>
        <dsp:cNvSpPr/>
      </dsp:nvSpPr>
      <dsp:spPr>
        <a:xfrm>
          <a:off x="1486507" y="551198"/>
          <a:ext cx="4873751" cy="4873751"/>
        </a:xfrm>
        <a:prstGeom prst="pie">
          <a:avLst>
            <a:gd name="adj1" fmla="val 1800000"/>
            <a:gd name="adj2" fmla="val 9000000"/>
          </a:avLst>
        </a:prstGeom>
        <a:solidFill>
          <a:schemeClr val="accent6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Joining up Systems &amp; Services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Management ,Administration &amp; Evaluation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£2.5M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/>
        </a:p>
      </dsp:txBody>
      <dsp:txXfrm>
        <a:off x="2646924" y="3713334"/>
        <a:ext cx="2610938" cy="1276458"/>
      </dsp:txXfrm>
    </dsp:sp>
    <dsp:sp modelId="{33CCC3A5-9E0E-49AC-B07B-B507779F5700}">
      <dsp:nvSpPr>
        <dsp:cNvPr id="0" name=""/>
        <dsp:cNvSpPr/>
      </dsp:nvSpPr>
      <dsp:spPr>
        <a:xfrm>
          <a:off x="1386131" y="377135"/>
          <a:ext cx="4873751" cy="4873751"/>
        </a:xfrm>
        <a:prstGeom prst="pie">
          <a:avLst>
            <a:gd name="adj1" fmla="val 9000000"/>
            <a:gd name="adj2" fmla="val 16200000"/>
          </a:avLst>
        </a:prstGeom>
        <a:solidFill>
          <a:schemeClr val="accent6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Good Work (supporting employers)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£3.2M 150 businesses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300 employees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/>
        </a:p>
      </dsp:txBody>
      <dsp:txXfrm>
        <a:off x="1950674" y="1409906"/>
        <a:ext cx="1740625" cy="1450521"/>
      </dsp:txXfrm>
    </dsp:sp>
    <dsp:sp modelId="{1C98B3FB-D276-4CE5-A1CF-6835C85CC747}">
      <dsp:nvSpPr>
        <dsp:cNvPr id="0" name=""/>
        <dsp:cNvSpPr/>
      </dsp:nvSpPr>
      <dsp:spPr>
        <a:xfrm>
          <a:off x="1285577" y="75427"/>
          <a:ext cx="5477168" cy="5477168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3C4CBE-9F17-48EC-8BDF-CC7AFF242791}">
      <dsp:nvSpPr>
        <dsp:cNvPr id="0" name=""/>
        <dsp:cNvSpPr/>
      </dsp:nvSpPr>
      <dsp:spPr>
        <a:xfrm>
          <a:off x="1184798" y="249181"/>
          <a:ext cx="5477168" cy="547716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3">
            <a:shade val="90000"/>
            <a:hueOff val="-129259"/>
            <a:satOff val="-26139"/>
            <a:lumOff val="1916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ABE33E-62D7-410C-9387-06367F33598B}">
      <dsp:nvSpPr>
        <dsp:cNvPr id="0" name=""/>
        <dsp:cNvSpPr/>
      </dsp:nvSpPr>
      <dsp:spPr>
        <a:xfrm>
          <a:off x="1118252" y="143891"/>
          <a:ext cx="5477168" cy="547716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3">
            <a:shade val="90000"/>
            <a:hueOff val="-258518"/>
            <a:satOff val="-52278"/>
            <a:lumOff val="3832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7B36C-A3EB-4CDD-905F-B118C53D6709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AE943-8725-492D-AA7F-87020A9183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70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8AE943-8725-492D-AA7F-87020A9183F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64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2DB875-6197-438A-A22F-BE1B5031271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169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6BE3FE-AF51-4822-8A1A-B3807A43F4B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69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6BE3FE-AF51-4822-8A1A-B3807A43F4B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615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CA95A-CCA4-605A-F9E1-D06BEFB801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1C08B9-AC36-6A4C-244B-32CD0FBC81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C87E4-893B-A434-D497-DBF004168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1B8CE-B05A-4FDC-AF3C-49EB0E913AFD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8C5B34-57CE-1127-DF43-D79BEA7F0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C391AB-BA39-4A23-CB0C-8F08CB109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14CD-D652-47CF-AE2F-6302D4CD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120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A0C3D-DD8B-361A-6573-BFEBC122B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C0FA68-8A45-B718-BD36-C0422F4445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DDD46-F26B-6FD9-88D5-FD88C15E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1B8CE-B05A-4FDC-AF3C-49EB0E913AFD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3C758-A847-B9A0-C65C-C76FF155B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52E12-8708-CB5E-B8DD-9F8DE2F81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14CD-D652-47CF-AE2F-6302D4CD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634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9040D9-DD70-86D1-84C1-50C2A6FE10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F82A81-90C1-4796-F361-3E3CD80D6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66111-3101-435B-3260-A8A1CAAE0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1B8CE-B05A-4FDC-AF3C-49EB0E913AFD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75538-29F2-253C-87F2-18A17016B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A2259-0DBC-DB9B-1358-088B1CA1B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14CD-D652-47CF-AE2F-6302D4CD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4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F3393-CA5D-7A6B-166B-1DA368426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C4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B1DF7-3D82-A79F-9C8C-CC707950F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DE847-F1A8-2B9A-8870-1B584AC92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1B8CE-B05A-4FDC-AF3C-49EB0E913AFD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638AB2-F9F3-4E5B-A515-B5030EE72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428E4-EACA-D45D-FB96-BFE9DA339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14CD-D652-47CF-AE2F-6302D4CD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895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C9EC5-873D-5434-1222-243100A0E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8A73EF-EC74-CDE5-2953-F4BF11D9C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1691C-C9A7-9B2B-0845-AF81F27EB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1B8CE-B05A-4FDC-AF3C-49EB0E913AFD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8BDE3-F13E-E7C6-308C-2FAB33C4F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D5425-6B4D-C0AA-7426-629496A8B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14CD-D652-47CF-AE2F-6302D4CD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000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FA55F-7202-70CA-0164-924B177CB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9D0CB-49C2-AFBE-E228-D37769A8F5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A0743C-1B0F-2621-5BCD-E636C197BD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A4D93-B695-D9D2-1470-BCB2EEBD6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1B8CE-B05A-4FDC-AF3C-49EB0E913AFD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EDABE-8A53-86A7-1FBF-249677E82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04570F-6575-22F9-36A5-01CEDBE75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14CD-D652-47CF-AE2F-6302D4CD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655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7C7D9-E9DA-645E-8EB5-4E62D59D7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95E4D-18BB-E775-9005-7BFBB4024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9E9F3C-8031-FD7F-656D-78E5C61D5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FF9035-BD82-22F8-08FE-F7D9E44806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4361EE-7044-3723-7324-96B81CACF2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49DA83-93ED-28FE-70E2-A0FBF36EB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1B8CE-B05A-4FDC-AF3C-49EB0E913AFD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5FE80E-568D-5531-7027-B580C7FC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60E182-4775-A6F0-0126-33289FB37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14CD-D652-47CF-AE2F-6302D4CD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961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966DA-09D6-BD5D-3DC2-C8464C571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C83C3C-FD4C-563E-23CE-32D5DB77E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1B8CE-B05A-4FDC-AF3C-49EB0E913AFD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DC927A-AE83-EA40-003A-6A0486485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2D2E0C-5E9C-5710-39FD-96728C739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14CD-D652-47CF-AE2F-6302D4CD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160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D1551F-40AE-56D1-1AD4-EC7BAE069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1B8CE-B05A-4FDC-AF3C-49EB0E913AFD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671B62-B45B-00E5-BE5B-0183E87D3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F9C57B-E00D-651A-36BE-206B7343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14CD-D652-47CF-AE2F-6302D4CD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775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D1E44-6504-1F13-CDF4-D49760DA9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F16C5-4687-E154-1B58-226BE8E3F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C30F9B-9B46-8591-B2E1-4AEA16F77C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60222-B4E2-9B8B-2B05-428008577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1B8CE-B05A-4FDC-AF3C-49EB0E913AFD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1B1BCA-1239-A9CC-F7E2-7F4D17A05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79DB6D-13AC-3357-9B2B-9DBE08FD2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14CD-D652-47CF-AE2F-6302D4CD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401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0894F-F4D5-A8AB-1CC2-04151784F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4C1CE1-D20B-13BA-4954-4BBF955F9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101571-C9AC-B8DC-ECCA-DA7E8E5BBD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E5F0A9-59EF-944B-CA3F-563D16F8C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1B8CE-B05A-4FDC-AF3C-49EB0E913AFD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3C35D3-612C-AD39-45D7-6E50F2095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576BC8-9D2B-D1BF-D8B6-CAD0057C6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14CD-D652-47CF-AE2F-6302D4CD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714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917439-4351-C3AC-F36C-90B6EC16C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DCAFB-749A-550C-217C-05877E51F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B6FF3-DC57-EAC0-9B08-49759F18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01B8CE-B05A-4FDC-AF3C-49EB0E913AFD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5ACAB-7290-5D8F-7A82-48639A1669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141A2-DA02-A568-F372-1E40267524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DC14CD-D652-47CF-AE2F-6302D4CD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18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s://yorknorthyorks-ca.gov.uk/project/adult-skills-fund/" TargetMode="Externa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ack background with blue text&#10;&#10;AI-generated content may be incorrect.">
            <a:extLst>
              <a:ext uri="{FF2B5EF4-FFF2-40B4-BE49-F238E27FC236}">
                <a16:creationId xmlns:a16="http://schemas.microsoft.com/office/drawing/2014/main" id="{B616774F-EA46-EC8C-4186-0B762DBA0B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21" y="5490490"/>
            <a:ext cx="1938539" cy="6984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C265D3B-B603-8834-9654-85065894A76D}"/>
              </a:ext>
            </a:extLst>
          </p:cNvPr>
          <p:cNvSpPr txBox="1"/>
          <p:nvPr/>
        </p:nvSpPr>
        <p:spPr>
          <a:xfrm>
            <a:off x="383021" y="2211289"/>
            <a:ext cx="75784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>
                <a:solidFill>
                  <a:srgbClr val="004C48"/>
                </a:solidFill>
                <a:latin typeface="Plus Jakarta Sans SemiBold" pitchFamily="2" charset="0"/>
                <a:cs typeface="Plus Jakarta Sans SemiBold" pitchFamily="2" charset="0"/>
              </a:rPr>
              <a:t>YNYCA Skills &amp; Employment Update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F30D2C7-648D-2FC6-19CD-015A97BC8A45}"/>
              </a:ext>
            </a:extLst>
          </p:cNvPr>
          <p:cNvSpPr txBox="1"/>
          <p:nvPr/>
        </p:nvSpPr>
        <p:spPr>
          <a:xfrm>
            <a:off x="764021" y="686415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8577"/>
                </a:solidFill>
                <a:latin typeface="Plus Jakarta Sans SemiBold" pitchFamily="2" charset="0"/>
                <a:cs typeface="Plus Jakarta Sans SemiBold" pitchFamily="2" charset="0"/>
              </a:rPr>
              <a:t>22/05/2025</a:t>
            </a:r>
          </a:p>
        </p:txBody>
      </p:sp>
    </p:spTree>
    <p:extLst>
      <p:ext uri="{BB962C8B-B14F-4D97-AF65-F5344CB8AC3E}">
        <p14:creationId xmlns:p14="http://schemas.microsoft.com/office/powerpoint/2010/main" val="364573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blue and black background&#10;&#10;AI-generated content may be incorrect.">
            <a:extLst>
              <a:ext uri="{FF2B5EF4-FFF2-40B4-BE49-F238E27FC236}">
                <a16:creationId xmlns:a16="http://schemas.microsoft.com/office/drawing/2014/main" id="{532247BF-5496-E7EC-EF10-7A5BB0BF911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4402" y="0"/>
            <a:ext cx="6870698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3ECA4-5437-B4A5-B668-D899F9466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86" y="325550"/>
            <a:ext cx="11101654" cy="1325563"/>
          </a:xfrm>
        </p:spPr>
        <p:txBody>
          <a:bodyPr/>
          <a:lstStyle/>
          <a:p>
            <a:r>
              <a:rPr lang="en-GB" dirty="0"/>
              <a:t>YNY Inactivity Trailblazer - The journey so far…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84EB2-AFB3-DD4F-B73C-AA77D5E03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346" y="861445"/>
            <a:ext cx="10515600" cy="5671005"/>
          </a:xfrm>
        </p:spPr>
        <p:txBody>
          <a:bodyPr>
            <a:normAutofit fontScale="85000" lnSpcReduction="20000"/>
          </a:bodyPr>
          <a:lstStyle/>
          <a:p>
            <a:endParaRPr lang="en-GB" sz="36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36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£10M Delivery Plan submitted to DWP 14</a:t>
            </a:r>
            <a:r>
              <a:rPr lang="en-GB" sz="2600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</a:t>
            </a:r>
            <a:r>
              <a:rPr lang="en-GB" sz="2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March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Final revisions submitted 23</a:t>
            </a:r>
            <a:r>
              <a:rPr lang="en-GB" sz="2600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rd</a:t>
            </a:r>
            <a:r>
              <a:rPr lang="en-GB" sz="2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April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Delivery plan approved 30</a:t>
            </a:r>
            <a:r>
              <a:rPr lang="en-GB" sz="2600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</a:t>
            </a:r>
            <a:r>
              <a:rPr lang="en-GB" sz="2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April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Grant Funding agreement to be signed by CA/DWP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First commissioned service launched 13</a:t>
            </a:r>
            <a:r>
              <a:rPr lang="en-GB" sz="2600" baseline="30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</a:t>
            </a:r>
            <a:r>
              <a:rPr lang="en-GB" sz="2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May</a:t>
            </a:r>
          </a:p>
          <a:p>
            <a:pPr marL="0" indent="0">
              <a:buNone/>
            </a:pPr>
            <a:r>
              <a:rPr lang="en-GB" sz="2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– Rise2Thrive Programme, Better Connect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buNone/>
            </a:pPr>
            <a:r>
              <a:rPr lang="en-GB" sz="28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DWP Priorities:</a:t>
            </a:r>
          </a:p>
          <a:p>
            <a:r>
              <a:rPr lang="en-GB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Maximise existing provision</a:t>
            </a:r>
          </a:p>
          <a:p>
            <a:r>
              <a:rPr lang="en-GB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Pilot new approaches</a:t>
            </a:r>
          </a:p>
          <a:p>
            <a:r>
              <a:rPr lang="en-GB" sz="28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Joining up the system and services</a:t>
            </a:r>
          </a:p>
          <a:p>
            <a:endParaRPr lang="en-GB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29F9717-8254-99A0-638C-7E3A95B1B0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2425747"/>
              </p:ext>
            </p:extLst>
          </p:nvPr>
        </p:nvGraphicFramePr>
        <p:xfrm>
          <a:off x="5464627" y="1164771"/>
          <a:ext cx="7846766" cy="5802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91815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B4B236E-90FE-D2F4-56C1-2FC6C37F46A0}"/>
              </a:ext>
            </a:extLst>
          </p:cNvPr>
          <p:cNvSpPr txBox="1"/>
          <p:nvPr/>
        </p:nvSpPr>
        <p:spPr>
          <a:xfrm>
            <a:off x="331278" y="997340"/>
            <a:ext cx="10773103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 dirty="0">
                <a:solidFill>
                  <a:srgbClr val="000000"/>
                </a:solidFill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Central Government Supported </a:t>
            </a:r>
            <a:r>
              <a:rPr lang="en-GB" sz="1600" b="0" i="0" u="none" strike="noStrike" kern="0" cap="none" spc="0" baseline="0" dirty="0">
                <a:solidFill>
                  <a:srgbClr val="000000"/>
                </a:solidFill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</a:t>
            </a:r>
            <a:r>
              <a:rPr lang="en-GB" sz="1600" b="0" i="0" u="none" strike="noStrike" kern="1200" cap="none" spc="0" baseline="0" dirty="0">
                <a:solidFill>
                  <a:srgbClr val="000000"/>
                </a:solidFill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mployment </a:t>
            </a:r>
            <a:r>
              <a:rPr lang="en-GB" sz="1600" b="0" i="0" u="none" strike="noStrike" kern="0" cap="none" spc="0" baseline="0" dirty="0">
                <a:solidFill>
                  <a:srgbClr val="000000"/>
                </a:solidFill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</a:t>
            </a:r>
            <a:r>
              <a:rPr lang="en-GB" sz="1600" b="0" i="0" u="none" strike="noStrike" kern="1200" cap="none" spc="0" baseline="0" dirty="0">
                <a:solidFill>
                  <a:srgbClr val="000000"/>
                </a:solidFill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rogramme to </a:t>
            </a:r>
            <a:r>
              <a:rPr lang="en-US" sz="16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tackle economic inactivity</a:t>
            </a:r>
            <a:r>
              <a:rPr lang="en-GB" sz="1600" b="0" i="0" u="none" strike="noStrike" kern="1200" cap="none" spc="0" baseline="0" dirty="0">
                <a:solidFill>
                  <a:srgbClr val="000000"/>
                </a:solidFill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1200" cap="none" spc="0" baseline="0" dirty="0">
              <a:solidFill>
                <a:srgbClr val="000000"/>
              </a:solidFill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YNYCA is the Accountable Body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0" cap="none" spc="0" baseline="0" dirty="0">
              <a:solidFill>
                <a:srgbClr val="000000"/>
              </a:solidFill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 dirty="0">
                <a:solidFill>
                  <a:srgbClr val="000000"/>
                </a:solidFill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Supporting people with disabilities, health conditions and </a:t>
            </a:r>
            <a:r>
              <a:rPr lang="en-US" sz="16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complex barriers and a</a:t>
            </a:r>
            <a:r>
              <a:rPr lang="en-GB" sz="1600" b="0" i="0" u="none" strike="noStrike" kern="0" cap="none" spc="0" baseline="0" dirty="0" err="1">
                <a:solidFill>
                  <a:srgbClr val="000000"/>
                </a:solidFill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ims</a:t>
            </a:r>
            <a:r>
              <a:rPr lang="en-GB" sz="1600" b="0" i="0" u="none" strike="noStrike" kern="0" cap="none" spc="0" baseline="0" dirty="0">
                <a:solidFill>
                  <a:srgbClr val="000000"/>
                </a:solidFill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to get people into employment and support them when in employment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 dirty="0">
                <a:solidFill>
                  <a:srgbClr val="000000"/>
                </a:solidFill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Programme will deliver for 3 years (potential for 2+)</a:t>
            </a:r>
          </a:p>
          <a:p>
            <a:pPr marR="0" lvl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b="0" i="0" u="none" strike="noStrike" kern="0" cap="none" spc="0" baseline="0" dirty="0">
              <a:solidFill>
                <a:srgbClr val="000000"/>
              </a:solidFill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Annual funding at peak of 900 individuals pa c £3.3M</a:t>
            </a:r>
          </a:p>
          <a:p>
            <a:pPr marL="285750" indent="-28575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6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dirty="0">
                <a:solidFill>
                  <a:srgbClr val="000000"/>
                </a:solidFill>
                <a:latin typeface="Roboto" pitchFamily="2"/>
                <a:ea typeface="Roboto" pitchFamily="2"/>
                <a:cs typeface="Roboto" pitchFamily="2"/>
              </a:rPr>
              <a:t>Go live date October 2025. Engagement events planned for April/May</a:t>
            </a:r>
            <a:endParaRPr lang="en-GB" sz="1600" b="0" i="0" u="none" strike="noStrike" kern="1200" cap="none" spc="0" baseline="0" dirty="0">
              <a:solidFill>
                <a:srgbClr val="000000"/>
              </a:solidFill>
              <a:uFillTx/>
              <a:latin typeface="Roboto" pitchFamily="2"/>
              <a:ea typeface="Roboto" pitchFamily="2"/>
              <a:cs typeface="Roboto" pitchFamily="2"/>
            </a:endParaRPr>
          </a:p>
          <a:p>
            <a:pPr marL="285750" indent="-285750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b="0" i="0" u="none" strike="noStrike" kern="1200" cap="none" spc="0" baseline="0" dirty="0">
              <a:solidFill>
                <a:srgbClr val="000000"/>
              </a:solidFill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1200" cap="none" spc="0" baseline="0" dirty="0">
              <a:solidFill>
                <a:srgbClr val="000000"/>
              </a:solidFill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0" i="0" u="none" strike="noStrike" kern="0" cap="none" spc="0" baseline="0" dirty="0">
              <a:solidFill>
                <a:srgbClr val="000000"/>
              </a:solidFill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258592-50CA-AF96-1EFB-EB569CEE3ACB}"/>
              </a:ext>
            </a:extLst>
          </p:cNvPr>
          <p:cNvSpPr txBox="1"/>
          <p:nvPr/>
        </p:nvSpPr>
        <p:spPr>
          <a:xfrm>
            <a:off x="187035" y="274774"/>
            <a:ext cx="100024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chemeClr val="accent1"/>
                </a:solidFill>
              </a:rPr>
              <a:t>Connect to Work Programme – Key Headlines</a:t>
            </a:r>
          </a:p>
        </p:txBody>
      </p:sp>
      <p:sp>
        <p:nvSpPr>
          <p:cNvPr id="3" name="Hexagon 2">
            <a:extLst>
              <a:ext uri="{FF2B5EF4-FFF2-40B4-BE49-F238E27FC236}">
                <a16:creationId xmlns:a16="http://schemas.microsoft.com/office/drawing/2014/main" id="{3A96CD82-D67A-812C-27E5-387936B7B76D}"/>
              </a:ext>
            </a:extLst>
          </p:cNvPr>
          <p:cNvSpPr/>
          <p:nvPr/>
        </p:nvSpPr>
        <p:spPr>
          <a:xfrm>
            <a:off x="860964" y="4867276"/>
            <a:ext cx="2627938" cy="1838959"/>
          </a:xfrm>
          <a:prstGeom prst="hexag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0" i="0" u="none" strike="noStrike" kern="1200" cap="none" spc="0" baseline="0" dirty="0">
              <a:solidFill>
                <a:schemeClr val="bg1"/>
              </a:solidFill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r>
              <a:rPr lang="en-GB" sz="1400" b="0" i="0" u="none" strike="noStrike" kern="1200" cap="none" spc="0" baseline="0" dirty="0">
                <a:solidFill>
                  <a:schemeClr val="bg1"/>
                </a:solidFill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Supporting people with disabilities, health conditions and additional barriers to</a:t>
            </a:r>
            <a:r>
              <a:rPr lang="en-GB" sz="1400" b="0" i="0" u="none" strike="noStrike" kern="0" cap="none" spc="0" baseline="0" dirty="0">
                <a:solidFill>
                  <a:schemeClr val="bg1"/>
                </a:solidFill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get into employment and support them when in employment</a:t>
            </a:r>
          </a:p>
          <a:p>
            <a:pPr algn="ctr"/>
            <a:endParaRPr lang="en-GB" dirty="0"/>
          </a:p>
        </p:txBody>
      </p:sp>
      <p:sp>
        <p:nvSpPr>
          <p:cNvPr id="5" name="Hexagon 4">
            <a:extLst>
              <a:ext uri="{FF2B5EF4-FFF2-40B4-BE49-F238E27FC236}">
                <a16:creationId xmlns:a16="http://schemas.microsoft.com/office/drawing/2014/main" id="{3A14417E-974E-AEEC-6DC3-6BD567B3F084}"/>
              </a:ext>
            </a:extLst>
          </p:cNvPr>
          <p:cNvSpPr/>
          <p:nvPr/>
        </p:nvSpPr>
        <p:spPr>
          <a:xfrm>
            <a:off x="3093967" y="4005141"/>
            <a:ext cx="2462509" cy="1839192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0" i="0" u="none" strike="noStrike" kern="0" cap="none" spc="0" baseline="0" dirty="0">
                <a:solidFill>
                  <a:schemeClr val="tx1"/>
                </a:solidFill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Flexible, tailored support to meet the needs of the individual and employer</a:t>
            </a:r>
          </a:p>
          <a:p>
            <a:pPr algn="ctr"/>
            <a:endParaRPr lang="en-GB" dirty="0"/>
          </a:p>
        </p:txBody>
      </p:sp>
      <p:sp>
        <p:nvSpPr>
          <p:cNvPr id="6" name="Hexagon 5">
            <a:extLst>
              <a:ext uri="{FF2B5EF4-FFF2-40B4-BE49-F238E27FC236}">
                <a16:creationId xmlns:a16="http://schemas.microsoft.com/office/drawing/2014/main" id="{95F569D5-4C23-D5B2-8DDE-1FF536CDAA9D}"/>
              </a:ext>
            </a:extLst>
          </p:cNvPr>
          <p:cNvSpPr/>
          <p:nvPr/>
        </p:nvSpPr>
        <p:spPr>
          <a:xfrm>
            <a:off x="5206458" y="4924737"/>
            <a:ext cx="2462509" cy="1838959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Programme uses two fidelity models; Individual Placement Support and Supported Employment Quality Framework</a:t>
            </a:r>
          </a:p>
          <a:p>
            <a:pPr algn="ctr"/>
            <a:endParaRPr lang="en-GB" dirty="0"/>
          </a:p>
        </p:txBody>
      </p:sp>
      <p:sp>
        <p:nvSpPr>
          <p:cNvPr id="8" name="Hexagon 7">
            <a:extLst>
              <a:ext uri="{FF2B5EF4-FFF2-40B4-BE49-F238E27FC236}">
                <a16:creationId xmlns:a16="http://schemas.microsoft.com/office/drawing/2014/main" id="{7DB2701A-49AD-EA56-690F-D3E3097AA920}"/>
              </a:ext>
            </a:extLst>
          </p:cNvPr>
          <p:cNvSpPr/>
          <p:nvPr/>
        </p:nvSpPr>
        <p:spPr>
          <a:xfrm>
            <a:off x="7321532" y="3932093"/>
            <a:ext cx="2582220" cy="1870366"/>
          </a:xfrm>
          <a:prstGeom prst="hexago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0" i="0" u="none" strike="noStrike" kern="1200" cap="none" spc="0" baseline="0" dirty="0">
              <a:solidFill>
                <a:schemeClr val="bg1"/>
              </a:solidFill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r>
              <a:rPr lang="en-GB" sz="1400" b="0" i="0" u="none" strike="noStrike" kern="1200" cap="none" spc="0" baseline="0" dirty="0">
                <a:solidFill>
                  <a:schemeClr val="bg1"/>
                </a:solidFill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Both models have 5 key elements: engagement, vocational profiling, job matching, employer engagement, </a:t>
            </a:r>
            <a:r>
              <a:rPr lang="en-GB" sz="1400" b="0" i="0" u="none" strike="noStrike" kern="0" cap="none" spc="0" baseline="0" dirty="0">
                <a:solidFill>
                  <a:schemeClr val="bg1"/>
                </a:solidFill>
                <a:uFillTx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on and off the job support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579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564562-7BFB-A2A8-AE6A-EBBB67683C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blue and black background&#10;&#10;AI-generated content may be incorrect.">
            <a:extLst>
              <a:ext uri="{FF2B5EF4-FFF2-40B4-BE49-F238E27FC236}">
                <a16:creationId xmlns:a16="http://schemas.microsoft.com/office/drawing/2014/main" id="{2CFE20DF-67D7-D322-8C57-81576DC6C7A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4402" y="0"/>
            <a:ext cx="6870698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D3AE4B-A84D-42E4-CE97-E21EB2943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735" y="436336"/>
            <a:ext cx="11363462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DWP Connect to Work –</a:t>
            </a:r>
            <a:r>
              <a:rPr lang="en-GB" sz="3600" dirty="0"/>
              <a:t> Supported Employment Programme </a:t>
            </a:r>
            <a:br>
              <a:rPr lang="en-GB" dirty="0"/>
            </a:br>
            <a:br>
              <a:rPr lang="en-GB" dirty="0"/>
            </a:br>
            <a:r>
              <a:rPr lang="en-GB" dirty="0"/>
              <a:t>Timeline 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C7D1565E-33C4-725F-F1D0-82612068FBF0}"/>
              </a:ext>
            </a:extLst>
          </p:cNvPr>
          <p:cNvSpPr/>
          <p:nvPr/>
        </p:nvSpPr>
        <p:spPr>
          <a:xfrm>
            <a:off x="486888" y="3429000"/>
            <a:ext cx="10972799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A73ABD-C7D3-3E34-9788-B37DBF27CA50}"/>
              </a:ext>
            </a:extLst>
          </p:cNvPr>
          <p:cNvSpPr txBox="1"/>
          <p:nvPr/>
        </p:nvSpPr>
        <p:spPr>
          <a:xfrm>
            <a:off x="2873815" y="2360225"/>
            <a:ext cx="17151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MAY/JUNE 2025</a:t>
            </a:r>
          </a:p>
          <a:p>
            <a:r>
              <a:rPr lang="en-GB" dirty="0"/>
              <a:t>Draft delivery plan submitted to DWP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6E030C-86BE-F88B-CB39-798CB86361D7}"/>
              </a:ext>
            </a:extLst>
          </p:cNvPr>
          <p:cNvSpPr txBox="1"/>
          <p:nvPr/>
        </p:nvSpPr>
        <p:spPr>
          <a:xfrm>
            <a:off x="7732813" y="4278628"/>
            <a:ext cx="17090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August 2025</a:t>
            </a:r>
          </a:p>
          <a:p>
            <a:r>
              <a:rPr lang="en-GB" dirty="0"/>
              <a:t>Funding agreement received by ABs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58DFAE-DA6F-A2F6-075B-76B7362F2111}"/>
              </a:ext>
            </a:extLst>
          </p:cNvPr>
          <p:cNvSpPr txBox="1"/>
          <p:nvPr/>
        </p:nvSpPr>
        <p:spPr>
          <a:xfrm>
            <a:off x="6148611" y="2237601"/>
            <a:ext cx="15784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End July 2025</a:t>
            </a:r>
          </a:p>
          <a:p>
            <a:r>
              <a:rPr lang="en-GB" dirty="0"/>
              <a:t>DWP approval of final delivery plan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A488F9-5BDC-7621-D823-ACE7BB9BEFF4}"/>
              </a:ext>
            </a:extLst>
          </p:cNvPr>
          <p:cNvSpPr txBox="1"/>
          <p:nvPr/>
        </p:nvSpPr>
        <p:spPr>
          <a:xfrm>
            <a:off x="9358825" y="2187322"/>
            <a:ext cx="17090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End November 2025</a:t>
            </a:r>
          </a:p>
          <a:p>
            <a:r>
              <a:rPr lang="en-GB" dirty="0"/>
              <a:t>Participant referrals start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B79FFD-66F4-D633-F9D8-9B5407F130FB}"/>
              </a:ext>
            </a:extLst>
          </p:cNvPr>
          <p:cNvSpPr txBox="1"/>
          <p:nvPr/>
        </p:nvSpPr>
        <p:spPr>
          <a:xfrm>
            <a:off x="4409698" y="4278628"/>
            <a:ext cx="1709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End June 2025</a:t>
            </a:r>
          </a:p>
          <a:p>
            <a:r>
              <a:rPr lang="en-GB" dirty="0"/>
              <a:t>CA sign off of delivery plan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56F0B2-3E82-6197-8961-77C94DD80B61}"/>
              </a:ext>
            </a:extLst>
          </p:cNvPr>
          <p:cNvSpPr txBox="1"/>
          <p:nvPr/>
        </p:nvSpPr>
        <p:spPr>
          <a:xfrm>
            <a:off x="428735" y="2415488"/>
            <a:ext cx="21363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APRIL/MAY 2025</a:t>
            </a:r>
          </a:p>
          <a:p>
            <a:r>
              <a:rPr lang="en-GB" dirty="0"/>
              <a:t>Market engagement &amp; Warming events </a:t>
            </a:r>
          </a:p>
        </p:txBody>
      </p:sp>
    </p:spTree>
    <p:extLst>
      <p:ext uri="{BB962C8B-B14F-4D97-AF65-F5344CB8AC3E}">
        <p14:creationId xmlns:p14="http://schemas.microsoft.com/office/powerpoint/2010/main" val="517637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ack background with blue text&#10;&#10;AI-generated content may be incorrect.">
            <a:extLst>
              <a:ext uri="{FF2B5EF4-FFF2-40B4-BE49-F238E27FC236}">
                <a16:creationId xmlns:a16="http://schemas.microsoft.com/office/drawing/2014/main" id="{B616774F-EA46-EC8C-4186-0B762DBA0B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21" y="5490490"/>
            <a:ext cx="1938539" cy="6984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C265D3B-B603-8834-9654-85065894A76D}"/>
              </a:ext>
            </a:extLst>
          </p:cNvPr>
          <p:cNvSpPr txBox="1"/>
          <p:nvPr/>
        </p:nvSpPr>
        <p:spPr>
          <a:xfrm>
            <a:off x="381000" y="530930"/>
            <a:ext cx="118110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Get Britain Working Plan </a:t>
            </a:r>
            <a:r>
              <a:rPr lang="en-GB" sz="2000" b="1" dirty="0"/>
              <a:t>- </a:t>
            </a:r>
            <a:r>
              <a:rPr lang="en-GB" sz="2000" dirty="0"/>
              <a:t>will support local government and stakeholders to manage and align current provision and set the strategy for future investments targeting economic inactivity and wider labour market challenges. </a:t>
            </a:r>
          </a:p>
          <a:p>
            <a:endParaRPr lang="en-GB" sz="2000" b="1" dirty="0"/>
          </a:p>
          <a:p>
            <a:r>
              <a:rPr lang="en-GB" sz="2000" dirty="0"/>
              <a:t>Ambition of reaching the 80% employment rate by tackling the six key issues flagged in the Great Britain Working White Paper:</a:t>
            </a:r>
          </a:p>
          <a:p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exclusion from the labour market – especially those with health conditions, caring responsibilities or lower skill levels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young people leaving school without essential skills or access to high quality further learning, an apprenticeship or support to work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people stuck in insecure, poor quality and often low-paying work, contributing to a weaker economy and affecting their health and wellbeing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women who care for their families still experiencing challenges staying in and progressing in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employers unable to fill their vacancies due to labour and skills shortages,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disparity in labour market outcomes between different places and for different groups of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004C48"/>
              </a:solidFill>
              <a:latin typeface="Plus Jakarta Sans SemiBold" pitchFamily="2" charset="0"/>
              <a:cs typeface="Plus Jakarta Sans SemiBold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004C48"/>
              </a:solidFill>
              <a:latin typeface="Plus Jakarta Sans SemiBold" pitchFamily="2" charset="0"/>
              <a:cs typeface="Plus Jakarta Sans SemiBold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004C48"/>
              </a:solidFill>
              <a:latin typeface="Plus Jakarta Sans SemiBold" pitchFamily="2" charset="0"/>
              <a:cs typeface="Plus Jakarta Sans SemiBold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004C48"/>
              </a:solidFill>
              <a:latin typeface="Plus Jakarta Sans SemiBold" pitchFamily="2" charset="0"/>
              <a:cs typeface="Plus Jakarta Sans SemiBold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004C48"/>
              </a:solidFill>
              <a:latin typeface="Plus Jakarta Sans SemiBold" pitchFamily="2" charset="0"/>
              <a:cs typeface="Plus Jakarta Sans Semi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546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ack background with blue text&#10;&#10;AI-generated content may be incorrect.">
            <a:extLst>
              <a:ext uri="{FF2B5EF4-FFF2-40B4-BE49-F238E27FC236}">
                <a16:creationId xmlns:a16="http://schemas.microsoft.com/office/drawing/2014/main" id="{B616774F-EA46-EC8C-4186-0B762DBA0B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21" y="5490490"/>
            <a:ext cx="1938539" cy="6984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C265D3B-B603-8834-9654-85065894A76D}"/>
              </a:ext>
            </a:extLst>
          </p:cNvPr>
          <p:cNvSpPr txBox="1"/>
          <p:nvPr/>
        </p:nvSpPr>
        <p:spPr>
          <a:xfrm>
            <a:off x="605168" y="1317026"/>
            <a:ext cx="1098166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Get Britain Working Plan –Timeline</a:t>
            </a:r>
          </a:p>
          <a:p>
            <a:endParaRPr lang="en-GB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Work with partners to develop plan April-June 2025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Submit draft overview to DWP 27</a:t>
            </a:r>
            <a:r>
              <a:rPr lang="en-GB" sz="2400" baseline="30000" dirty="0"/>
              <a:t>th</a:t>
            </a:r>
            <a:r>
              <a:rPr lang="en-GB" sz="2400" dirty="0"/>
              <a:t> June 2025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Final version published September 2025</a:t>
            </a: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F30D2C7-648D-2FC6-19CD-015A97BC8A45}"/>
              </a:ext>
            </a:extLst>
          </p:cNvPr>
          <p:cNvSpPr txBox="1"/>
          <p:nvPr/>
        </p:nvSpPr>
        <p:spPr>
          <a:xfrm>
            <a:off x="764021" y="686415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8577"/>
                </a:solidFill>
                <a:latin typeface="Plus Jakarta Sans SemiBold" pitchFamily="2" charset="0"/>
                <a:cs typeface="Plus Jakarta Sans SemiBold" pitchFamily="2" charset="0"/>
              </a:rPr>
              <a:t>13/05/2025</a:t>
            </a:r>
          </a:p>
        </p:txBody>
      </p:sp>
    </p:spTree>
    <p:extLst>
      <p:ext uri="{BB962C8B-B14F-4D97-AF65-F5344CB8AC3E}">
        <p14:creationId xmlns:p14="http://schemas.microsoft.com/office/powerpoint/2010/main" val="2948404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ack background with blue text&#10;&#10;AI-generated content may be incorrect.">
            <a:extLst>
              <a:ext uri="{FF2B5EF4-FFF2-40B4-BE49-F238E27FC236}">
                <a16:creationId xmlns:a16="http://schemas.microsoft.com/office/drawing/2014/main" id="{B616774F-EA46-EC8C-4186-0B762DBA0B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21" y="5490490"/>
            <a:ext cx="1938539" cy="6984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C265D3B-B603-8834-9654-85065894A76D}"/>
              </a:ext>
            </a:extLst>
          </p:cNvPr>
          <p:cNvSpPr txBox="1"/>
          <p:nvPr/>
        </p:nvSpPr>
        <p:spPr>
          <a:xfrm>
            <a:off x="383021" y="2211289"/>
            <a:ext cx="51035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>
                <a:solidFill>
                  <a:srgbClr val="004C48"/>
                </a:solidFill>
                <a:latin typeface="Plus Jakarta Sans SemiBold" pitchFamily="2" charset="0"/>
                <a:cs typeface="Plus Jakarta Sans SemiBold" pitchFamily="2" charset="0"/>
              </a:rPr>
              <a:t>YNYCA Adult Skills Fund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F30D2C7-648D-2FC6-19CD-015A97BC8A45}"/>
              </a:ext>
            </a:extLst>
          </p:cNvPr>
          <p:cNvSpPr txBox="1"/>
          <p:nvPr/>
        </p:nvSpPr>
        <p:spPr>
          <a:xfrm>
            <a:off x="764021" y="686415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8577"/>
                </a:solidFill>
                <a:latin typeface="Plus Jakarta Sans SemiBold" pitchFamily="2" charset="0"/>
                <a:cs typeface="Plus Jakarta Sans SemiBold" pitchFamily="2" charset="0"/>
              </a:rPr>
              <a:t>13/05/2025</a:t>
            </a:r>
          </a:p>
        </p:txBody>
      </p:sp>
    </p:spTree>
    <p:extLst>
      <p:ext uri="{BB962C8B-B14F-4D97-AF65-F5344CB8AC3E}">
        <p14:creationId xmlns:p14="http://schemas.microsoft.com/office/powerpoint/2010/main" val="3399884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C9E9283-D5FD-6B08-CCEB-9F24912FEBB7}"/>
              </a:ext>
            </a:extLst>
          </p:cNvPr>
          <p:cNvGrpSpPr>
            <a:grpSpLocks/>
          </p:cNvGrpSpPr>
          <p:nvPr/>
        </p:nvGrpSpPr>
        <p:grpSpPr>
          <a:xfrm>
            <a:off x="-63500" y="-534692"/>
            <a:ext cx="749501" cy="6970642"/>
            <a:chOff x="7294879" y="-97812"/>
            <a:chExt cx="749501" cy="6970642"/>
          </a:xfrm>
        </p:grpSpPr>
        <p:pic>
          <p:nvPicPr>
            <p:cNvPr id="9" name="Picture 8" descr="A black background with green dots&#10;&#10;AI-generated content may be incorrect.">
              <a:extLst>
                <a:ext uri="{FF2B5EF4-FFF2-40B4-BE49-F238E27FC236}">
                  <a16:creationId xmlns:a16="http://schemas.microsoft.com/office/drawing/2014/main" id="{9767460B-1394-FB03-6CDF-0E9DD88F74AC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36" r="9025"/>
            <a:stretch/>
          </p:blipFill>
          <p:spPr>
            <a:xfrm>
              <a:off x="7294879" y="-97812"/>
              <a:ext cx="673301" cy="3169920"/>
            </a:xfrm>
            <a:prstGeom prst="rect">
              <a:avLst/>
            </a:prstGeom>
          </p:spPr>
        </p:pic>
        <p:pic>
          <p:nvPicPr>
            <p:cNvPr id="10" name="Picture 9" descr="A black background with green dots&#10;&#10;AI-generated content may be incorrect.">
              <a:extLst>
                <a:ext uri="{FF2B5EF4-FFF2-40B4-BE49-F238E27FC236}">
                  <a16:creationId xmlns:a16="http://schemas.microsoft.com/office/drawing/2014/main" id="{1EB679B3-D1F9-56BC-7DDB-B0192A0E79E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36" r="9025"/>
            <a:stretch/>
          </p:blipFill>
          <p:spPr>
            <a:xfrm>
              <a:off x="7294879" y="3230880"/>
              <a:ext cx="673301" cy="3169920"/>
            </a:xfrm>
            <a:prstGeom prst="rect">
              <a:avLst/>
            </a:prstGeom>
          </p:spPr>
        </p:pic>
        <p:pic>
          <p:nvPicPr>
            <p:cNvPr id="11" name="Picture 10" descr="A black background with green dots&#10;&#10;AI-generated content may be incorrect.">
              <a:extLst>
                <a:ext uri="{FF2B5EF4-FFF2-40B4-BE49-F238E27FC236}">
                  <a16:creationId xmlns:a16="http://schemas.microsoft.com/office/drawing/2014/main" id="{EC9EE651-E5F7-3378-BAE9-781DA7C05BE3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36" r="7062" b="90118"/>
            <a:stretch/>
          </p:blipFill>
          <p:spPr>
            <a:xfrm>
              <a:off x="7294879" y="6559572"/>
              <a:ext cx="749501" cy="313258"/>
            </a:xfrm>
            <a:prstGeom prst="rect">
              <a:avLst/>
            </a:prstGeom>
          </p:spPr>
        </p:pic>
      </p:grpSp>
      <p:pic>
        <p:nvPicPr>
          <p:cNvPr id="12" name="Content Placeholder 8" descr="A green square with white dots&#10;&#10;AI-generated content may be incorrect.">
            <a:extLst>
              <a:ext uri="{FF2B5EF4-FFF2-40B4-BE49-F238E27FC236}">
                <a16:creationId xmlns:a16="http://schemas.microsoft.com/office/drawing/2014/main" id="{DF292B31-0D2A-9EC0-4753-7A4D329832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717"/>
          <a:stretch/>
        </p:blipFill>
        <p:spPr>
          <a:xfrm flipH="1">
            <a:off x="-12700" y="6331036"/>
            <a:ext cx="4013200" cy="5429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BC5111F-9669-966E-C69A-6BF543D74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Adult Skills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4A538-9413-66D2-426D-59F1698A6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Readiness</a:t>
            </a:r>
          </a:p>
          <a:p>
            <a:pPr lvl="1"/>
            <a:r>
              <a:rPr lang="en-GB" dirty="0"/>
              <a:t>Readiness conditions approved by DfE in January</a:t>
            </a:r>
          </a:p>
          <a:p>
            <a:pPr lvl="1"/>
            <a:r>
              <a:rPr lang="en-GB" dirty="0"/>
              <a:t>Draft legislation was laid in Parliament on 24 February</a:t>
            </a:r>
          </a:p>
          <a:p>
            <a:pPr lvl="1"/>
            <a:r>
              <a:rPr lang="en-GB" dirty="0"/>
              <a:t>Went to House of Commons debate on 1 April</a:t>
            </a:r>
          </a:p>
          <a:p>
            <a:pPr lvl="1"/>
            <a:r>
              <a:rPr lang="en-GB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Went to House of Lords debate on 6 May</a:t>
            </a:r>
          </a:p>
          <a:p>
            <a:pPr lvl="1"/>
            <a:r>
              <a:rPr lang="en-GB" dirty="0"/>
              <a:t>Legislation due to be laid in June</a:t>
            </a:r>
          </a:p>
          <a:p>
            <a:pPr lvl="1"/>
            <a:endParaRPr lang="en-GB" sz="1200" dirty="0"/>
          </a:p>
          <a:p>
            <a:r>
              <a:rPr lang="en-GB" b="1" dirty="0"/>
              <a:t>Processes &amp; Procedures</a:t>
            </a:r>
          </a:p>
          <a:p>
            <a:pPr lvl="1"/>
            <a:r>
              <a:rPr lang="en-GB" dirty="0"/>
              <a:t>Draft documentation published on </a:t>
            </a:r>
            <a:r>
              <a:rPr lang="en-GB" dirty="0">
                <a:hlinkClick r:id="rId5"/>
              </a:rPr>
              <a:t>ASF webpage</a:t>
            </a:r>
            <a:endParaRPr lang="en-GB" dirty="0"/>
          </a:p>
        </p:txBody>
      </p:sp>
      <p:pic>
        <p:nvPicPr>
          <p:cNvPr id="4" name="Content Placeholder 16" descr="A blue and black rectangle&#10;&#10;AI-generated content may be incorrect.">
            <a:extLst>
              <a:ext uri="{FF2B5EF4-FFF2-40B4-BE49-F238E27FC236}">
                <a16:creationId xmlns:a16="http://schemas.microsoft.com/office/drawing/2014/main" id="{7C4EB9EC-9AEE-AF73-238F-248A2D689F5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16" b="31813"/>
          <a:stretch/>
        </p:blipFill>
        <p:spPr>
          <a:xfrm rot="5400000" flipH="1">
            <a:off x="694151" y="4613773"/>
            <a:ext cx="1553336" cy="2967038"/>
          </a:xfrm>
          <a:prstGeom prst="rect">
            <a:avLst/>
          </a:prstGeom>
        </p:spPr>
      </p:pic>
      <p:pic>
        <p:nvPicPr>
          <p:cNvPr id="7" name="Content Placeholder 4" descr="A black and white logo&#10;&#10;AI-generated content may be incorrect.">
            <a:extLst>
              <a:ext uri="{FF2B5EF4-FFF2-40B4-BE49-F238E27FC236}">
                <a16:creationId xmlns:a16="http://schemas.microsoft.com/office/drawing/2014/main" id="{3EFC850B-175C-D520-E56C-C6B627E7F87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61" y="5832141"/>
            <a:ext cx="2001840" cy="72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428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C9E9283-D5FD-6B08-CCEB-9F24912FEBB7}"/>
              </a:ext>
            </a:extLst>
          </p:cNvPr>
          <p:cNvGrpSpPr>
            <a:grpSpLocks/>
          </p:cNvGrpSpPr>
          <p:nvPr/>
        </p:nvGrpSpPr>
        <p:grpSpPr>
          <a:xfrm>
            <a:off x="-63500" y="-534692"/>
            <a:ext cx="749501" cy="6970642"/>
            <a:chOff x="7294879" y="-97812"/>
            <a:chExt cx="749501" cy="6970642"/>
          </a:xfrm>
        </p:grpSpPr>
        <p:pic>
          <p:nvPicPr>
            <p:cNvPr id="9" name="Picture 8" descr="A black background with green dots&#10;&#10;AI-generated content may be incorrect.">
              <a:extLst>
                <a:ext uri="{FF2B5EF4-FFF2-40B4-BE49-F238E27FC236}">
                  <a16:creationId xmlns:a16="http://schemas.microsoft.com/office/drawing/2014/main" id="{9767460B-1394-FB03-6CDF-0E9DD88F74AC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36" r="9025"/>
            <a:stretch/>
          </p:blipFill>
          <p:spPr>
            <a:xfrm>
              <a:off x="7294879" y="-97812"/>
              <a:ext cx="673301" cy="3169920"/>
            </a:xfrm>
            <a:prstGeom prst="rect">
              <a:avLst/>
            </a:prstGeom>
          </p:spPr>
        </p:pic>
        <p:pic>
          <p:nvPicPr>
            <p:cNvPr id="10" name="Picture 9" descr="A black background with green dots&#10;&#10;AI-generated content may be incorrect.">
              <a:extLst>
                <a:ext uri="{FF2B5EF4-FFF2-40B4-BE49-F238E27FC236}">
                  <a16:creationId xmlns:a16="http://schemas.microsoft.com/office/drawing/2014/main" id="{1EB679B3-D1F9-56BC-7DDB-B0192A0E79E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36" r="9025"/>
            <a:stretch/>
          </p:blipFill>
          <p:spPr>
            <a:xfrm>
              <a:off x="7294879" y="3230880"/>
              <a:ext cx="673301" cy="3169920"/>
            </a:xfrm>
            <a:prstGeom prst="rect">
              <a:avLst/>
            </a:prstGeom>
          </p:spPr>
        </p:pic>
        <p:pic>
          <p:nvPicPr>
            <p:cNvPr id="11" name="Picture 10" descr="A black background with green dots&#10;&#10;AI-generated content may be incorrect.">
              <a:extLst>
                <a:ext uri="{FF2B5EF4-FFF2-40B4-BE49-F238E27FC236}">
                  <a16:creationId xmlns:a16="http://schemas.microsoft.com/office/drawing/2014/main" id="{EC9EE651-E5F7-3378-BAE9-781DA7C05BE3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636" r="7062" b="90118"/>
            <a:stretch/>
          </p:blipFill>
          <p:spPr>
            <a:xfrm>
              <a:off x="7294879" y="6559572"/>
              <a:ext cx="749501" cy="313258"/>
            </a:xfrm>
            <a:prstGeom prst="rect">
              <a:avLst/>
            </a:prstGeom>
          </p:spPr>
        </p:pic>
      </p:grpSp>
      <p:pic>
        <p:nvPicPr>
          <p:cNvPr id="12" name="Content Placeholder 8" descr="A green square with white dots&#10;&#10;AI-generated content may be incorrect.">
            <a:extLst>
              <a:ext uri="{FF2B5EF4-FFF2-40B4-BE49-F238E27FC236}">
                <a16:creationId xmlns:a16="http://schemas.microsoft.com/office/drawing/2014/main" id="{DF292B31-0D2A-9EC0-4753-7A4D329832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717"/>
          <a:stretch/>
        </p:blipFill>
        <p:spPr>
          <a:xfrm flipH="1">
            <a:off x="-12700" y="6331036"/>
            <a:ext cx="4013200" cy="5429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BC5111F-9669-966E-C69A-6BF543D74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Adult Skills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4A538-9413-66D2-426D-59F1698A6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Mobilisation of Grant Providers</a:t>
            </a:r>
          </a:p>
          <a:p>
            <a:pPr lvl="1"/>
            <a:r>
              <a:rPr lang="en-GB" dirty="0"/>
              <a:t>Allocations communicated</a:t>
            </a:r>
          </a:p>
          <a:p>
            <a:pPr lvl="1"/>
            <a:r>
              <a:rPr lang="en-GB" dirty="0"/>
              <a:t>Delivery Plan development</a:t>
            </a:r>
          </a:p>
          <a:p>
            <a:pPr lvl="1"/>
            <a:r>
              <a:rPr lang="en-GB" dirty="0"/>
              <a:t>Grant Agreement population and signing</a:t>
            </a:r>
          </a:p>
          <a:p>
            <a:pPr lvl="1"/>
            <a:r>
              <a:rPr lang="en-GB" dirty="0"/>
              <a:t>Mobilisation event 13</a:t>
            </a:r>
            <a:r>
              <a:rPr lang="en-GB" baseline="30000" dirty="0"/>
              <a:t>th</a:t>
            </a:r>
            <a:r>
              <a:rPr lang="en-GB" dirty="0"/>
              <a:t> June, West Offices</a:t>
            </a:r>
          </a:p>
          <a:p>
            <a:pPr lvl="1"/>
            <a:endParaRPr lang="en-GB" sz="1200" dirty="0"/>
          </a:p>
          <a:p>
            <a:r>
              <a:rPr lang="en-GB" b="1" dirty="0"/>
              <a:t>Procurement Round 1</a:t>
            </a:r>
          </a:p>
          <a:p>
            <a:pPr lvl="1"/>
            <a:r>
              <a:rPr lang="en-GB" dirty="0"/>
              <a:t>Submission deadline was 22</a:t>
            </a:r>
            <a:r>
              <a:rPr lang="en-GB" baseline="30000" dirty="0"/>
              <a:t>nd</a:t>
            </a:r>
            <a:r>
              <a:rPr lang="en-GB" dirty="0"/>
              <a:t> April</a:t>
            </a:r>
          </a:p>
          <a:p>
            <a:pPr lvl="1"/>
            <a:r>
              <a:rPr lang="en-GB" dirty="0"/>
              <a:t>Award notices due w/c 26</a:t>
            </a:r>
            <a:r>
              <a:rPr lang="en-GB" baseline="30000" dirty="0"/>
              <a:t>th</a:t>
            </a:r>
            <a:r>
              <a:rPr lang="en-GB" dirty="0"/>
              <a:t> May</a:t>
            </a:r>
          </a:p>
        </p:txBody>
      </p:sp>
      <p:pic>
        <p:nvPicPr>
          <p:cNvPr id="4" name="Content Placeholder 16" descr="A blue and black rectangle&#10;&#10;AI-generated content may be incorrect.">
            <a:extLst>
              <a:ext uri="{FF2B5EF4-FFF2-40B4-BE49-F238E27FC236}">
                <a16:creationId xmlns:a16="http://schemas.microsoft.com/office/drawing/2014/main" id="{7C4EB9EC-9AEE-AF73-238F-248A2D689F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16" b="31813"/>
          <a:stretch/>
        </p:blipFill>
        <p:spPr>
          <a:xfrm rot="5400000" flipH="1">
            <a:off x="694151" y="4613773"/>
            <a:ext cx="1553336" cy="2967038"/>
          </a:xfrm>
          <a:prstGeom prst="rect">
            <a:avLst/>
          </a:prstGeom>
        </p:spPr>
      </p:pic>
      <p:pic>
        <p:nvPicPr>
          <p:cNvPr id="7" name="Content Placeholder 4" descr="A black and white logo&#10;&#10;AI-generated content may be incorrect.">
            <a:extLst>
              <a:ext uri="{FF2B5EF4-FFF2-40B4-BE49-F238E27FC236}">
                <a16:creationId xmlns:a16="http://schemas.microsoft.com/office/drawing/2014/main" id="{3EFC850B-175C-D520-E56C-C6B627E7F8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61" y="5832141"/>
            <a:ext cx="2001840" cy="72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377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Custom 2">
      <a:majorFont>
        <a:latin typeface="Plus Jakarta Sans SemiBold"/>
        <a:ea typeface=""/>
        <a:cs typeface=""/>
      </a:majorFont>
      <a:minorFont>
        <a:latin typeface="Plus Jakart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71cdd1-6a96-4f02-a377-dca6ce74bdaf">
      <Terms xmlns="http://schemas.microsoft.com/office/infopath/2007/PartnerControls"/>
    </lcf76f155ced4ddcb4097134ff3c332f>
    <TaxCatchAll xmlns="f6a22bf9-1c99-49e4-b921-96f421e90fa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EDB6F16E701347AD9433DB53CD05BE" ma:contentTypeVersion="14" ma:contentTypeDescription="Create a new document." ma:contentTypeScope="" ma:versionID="bcf59d9f077b42981199a17911f2d34f">
  <xsd:schema xmlns:xsd="http://www.w3.org/2001/XMLSchema" xmlns:xs="http://www.w3.org/2001/XMLSchema" xmlns:p="http://schemas.microsoft.com/office/2006/metadata/properties" xmlns:ns2="8671cdd1-6a96-4f02-a377-dca6ce74bdaf" xmlns:ns3="f6a22bf9-1c99-49e4-b921-96f421e90fac" targetNamespace="http://schemas.microsoft.com/office/2006/metadata/properties" ma:root="true" ma:fieldsID="15a4dc83d23f9e28349cfeb4905f380b" ns2:_="" ns3:_="">
    <xsd:import namespace="8671cdd1-6a96-4f02-a377-dca6ce74bdaf"/>
    <xsd:import namespace="f6a22bf9-1c99-49e4-b921-96f421e90f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71cdd1-6a96-4f02-a377-dca6ce74bd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0eaf6278-6d08-4f83-8516-58474de705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a22bf9-1c99-49e4-b921-96f421e90fa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917539d4-db52-4dd8-9f59-75c4b8b7d39e}" ma:internalName="TaxCatchAll" ma:showField="CatchAllData" ma:web="f6a22bf9-1c99-49e4-b921-96f421e90f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ACF16D-67EA-4180-8A32-A411471F5B84}">
  <ds:schemaRefs>
    <ds:schemaRef ds:uri="aef36d47-cec9-4c09-b00c-0f06dbdc68e5"/>
    <ds:schemaRef ds:uri="dc67130e-e96b-422a-a935-54d9bbd516ad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B5DFE3F-18FA-4465-8B95-DAD867171D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C2FA4F-92BD-412A-9B82-633A0930D740}"/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608</Words>
  <Application>Microsoft Office PowerPoint</Application>
  <PresentationFormat>Widescreen</PresentationFormat>
  <Paragraphs>105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Arial</vt:lpstr>
      <vt:lpstr>Plus Jakarta Sans</vt:lpstr>
      <vt:lpstr>Plus Jakarta Sans SemiBold</vt:lpstr>
      <vt:lpstr>Roboto</vt:lpstr>
      <vt:lpstr>Office Theme</vt:lpstr>
      <vt:lpstr>PowerPoint Presentation</vt:lpstr>
      <vt:lpstr>YNY Inactivity Trailblazer - The journey so far…</vt:lpstr>
      <vt:lpstr>PowerPoint Presentation</vt:lpstr>
      <vt:lpstr>DWP Connect to Work – Supported Employment Programme   Timeline </vt:lpstr>
      <vt:lpstr>PowerPoint Presentation</vt:lpstr>
      <vt:lpstr>PowerPoint Presentation</vt:lpstr>
      <vt:lpstr>PowerPoint Presentation</vt:lpstr>
      <vt:lpstr>Adult Skills Fund</vt:lpstr>
      <vt:lpstr>Adult Skills Fund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Danny Brandon</dc:creator>
  <cp:lastModifiedBy>Tracy Watts</cp:lastModifiedBy>
  <cp:revision>7</cp:revision>
  <dcterms:created xsi:type="dcterms:W3CDTF">2025-03-25T15:00:35Z</dcterms:created>
  <dcterms:modified xsi:type="dcterms:W3CDTF">2025-05-19T15:53:03Z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2025-03-25T15:38:00Z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c1ae8065-d769-4047-b134-8a22b30c1c5f</vt:lpwstr>
  </property>
  <property fmtid="{D5CDD505-2E9C-101B-9397-08002B2CF9AE}" pid="7" name="MSIP_Label_defa4170-0d19-0005-0004-bc88714345d2_ActionId">
    <vt:lpwstr>9ecc47f5-ded2-49f6-a46b-ba4bcea7e639</vt:lpwstr>
  </property>
  <property fmtid="{D5CDD505-2E9C-101B-9397-08002B2CF9AE}" pid="8" name="MSIP_Label_defa4170-0d19-0005-0004-bc88714345d2_ContentBits">
    <vt:lpwstr>0</vt:lpwstr>
  </property>
  <property fmtid="{D5CDD505-2E9C-101B-9397-08002B2CF9AE}" pid="9" name="ContentTypeId">
    <vt:lpwstr>0x01010054EDB6F16E701347AD9433DB53CD05BE</vt:lpwstr>
  </property>
  <property fmtid="{D5CDD505-2E9C-101B-9397-08002B2CF9AE}" pid="10" name="MediaServiceImageTags">
    <vt:lpwstr/>
  </property>
</Properties>
</file>