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339" r:id="rId2"/>
    <p:sldId id="256" r:id="rId3"/>
    <p:sldId id="257" r:id="rId4"/>
    <p:sldId id="271" r:id="rId5"/>
    <p:sldId id="332" r:id="rId6"/>
    <p:sldId id="263" r:id="rId7"/>
    <p:sldId id="334" r:id="rId8"/>
    <p:sldId id="270" r:id="rId9"/>
    <p:sldId id="274" r:id="rId10"/>
    <p:sldId id="272" r:id="rId11"/>
    <p:sldId id="275" r:id="rId12"/>
    <p:sldId id="273" r:id="rId13"/>
    <p:sldId id="278" r:id="rId14"/>
    <p:sldId id="296" r:id="rId15"/>
    <p:sldId id="276" r:id="rId16"/>
    <p:sldId id="260" r:id="rId17"/>
    <p:sldId id="279" r:id="rId18"/>
    <p:sldId id="285" r:id="rId19"/>
    <p:sldId id="291" r:id="rId20"/>
    <p:sldId id="292" r:id="rId21"/>
    <p:sldId id="293" r:id="rId22"/>
    <p:sldId id="294" r:id="rId23"/>
    <p:sldId id="295" r:id="rId24"/>
    <p:sldId id="297" r:id="rId25"/>
    <p:sldId id="298" r:id="rId26"/>
    <p:sldId id="299" r:id="rId27"/>
    <p:sldId id="302" r:id="rId28"/>
    <p:sldId id="310" r:id="rId29"/>
    <p:sldId id="303" r:id="rId30"/>
    <p:sldId id="338" r:id="rId31"/>
    <p:sldId id="311" r:id="rId32"/>
    <p:sldId id="312" r:id="rId33"/>
    <p:sldId id="313" r:id="rId34"/>
    <p:sldId id="314" r:id="rId35"/>
    <p:sldId id="315" r:id="rId36"/>
    <p:sldId id="316" r:id="rId37"/>
    <p:sldId id="317" r:id="rId38"/>
    <p:sldId id="318" r:id="rId39"/>
    <p:sldId id="319" r:id="rId40"/>
    <p:sldId id="320" r:id="rId41"/>
    <p:sldId id="322" r:id="rId42"/>
    <p:sldId id="323" r:id="rId43"/>
    <p:sldId id="326" r:id="rId44"/>
    <p:sldId id="327" r:id="rId45"/>
    <p:sldId id="328" r:id="rId46"/>
    <p:sldId id="329" r:id="rId47"/>
    <p:sldId id="324" r:id="rId48"/>
    <p:sldId id="325" r:id="rId49"/>
    <p:sldId id="330" r:id="rId50"/>
    <p:sldId id="331" r:id="rId51"/>
    <p:sldId id="34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446" autoAdjust="0"/>
    <p:restoredTop sz="74378" autoAdjust="0"/>
  </p:normalViewPr>
  <p:slideViewPr>
    <p:cSldViewPr snapToGrid="0">
      <p:cViewPr varScale="1">
        <p:scale>
          <a:sx n="54" d="100"/>
          <a:sy n="54" d="100"/>
        </p:scale>
        <p:origin x="828" y="60"/>
      </p:cViewPr>
      <p:guideLst/>
    </p:cSldViewPr>
  </p:slideViewPr>
  <p:notesTextViewPr>
    <p:cViewPr>
      <p:scale>
        <a:sx n="1" d="1"/>
        <a:sy n="1" d="1"/>
      </p:scale>
      <p:origin x="0" y="0"/>
    </p:cViewPr>
  </p:notesTextViewPr>
  <p:notesViewPr>
    <p:cSldViewPr snapToGrid="0">
      <p:cViewPr varScale="1">
        <p:scale>
          <a:sx n="86" d="100"/>
          <a:sy n="86" d="100"/>
        </p:scale>
        <p:origin x="3782"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467AD4-2848-4336-BD79-E8F8191E54DB}" type="datetimeFigureOut">
              <a:rPr lang="en-GB" smtClean="0"/>
              <a:t>19/08/2022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F8135C-68F2-4C5B-8D53-3A6D8D707493}" type="slidenum">
              <a:rPr lang="en-GB" smtClean="0"/>
              <a:t>‹#›</a:t>
            </a:fld>
            <a:endParaRPr lang="en-GB" dirty="0"/>
          </a:p>
        </p:txBody>
      </p:sp>
    </p:spTree>
    <p:extLst>
      <p:ext uri="{BB962C8B-B14F-4D97-AF65-F5344CB8AC3E}">
        <p14:creationId xmlns:p14="http://schemas.microsoft.com/office/powerpoint/2010/main" val="2685393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005217/cmo-annual_report-2021-health-in-coastal-communities-summary-and-recommendations-accessible.pdf"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hutton.ac.uk/sites/default/files/files/publications/hutton_coast_booklet_web.pdf"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stchads.ac.uk/wp-content/uploads/2022/03/The-contribution-of-the-VCSE-sector-to-health-and-wellbeing-in-Humber-Coast-and-Vale-February-2022.pdf"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s://www.stchads.ac.uk/wp-content/uploads/2022/03/Summary-report-The-contribution-of-the-VCSE-sector-to-health-and-wellbeing-in-Humber-Coast-and-Vale-February-2022.pdf" TargetMode="Externa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a:t>
            </a:fld>
            <a:endParaRPr lang="en-GB" dirty="0"/>
          </a:p>
        </p:txBody>
      </p:sp>
    </p:spTree>
    <p:extLst>
      <p:ext uri="{BB962C8B-B14F-4D97-AF65-F5344CB8AC3E}">
        <p14:creationId xmlns:p14="http://schemas.microsoft.com/office/powerpoint/2010/main" val="896525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Levels of personal wellbeing are shaped by the living conditions of individuals. As shown in Table 2.4, there are variations in this aspect of wellbeing according to levels of area affluence – but not to the same extent as when comparing income deprivation. </a:t>
            </a:r>
          </a:p>
          <a:p>
            <a:endParaRPr lang="en-GB" dirty="0" smtClean="0"/>
          </a:p>
          <a:p>
            <a:r>
              <a:rPr lang="en-GB" dirty="0" smtClean="0"/>
              <a:t>For example, overcrowding in houses tends to be more prevalent in the less affluent areas of Hull (8 per cent) and Scarborough (6 per cent), but also in York which has significant pockets of deprivation together with high levels of demand for urban accommodation. Fuel poverty is almost equally common across all areas, running between 8 and 12 per cent. </a:t>
            </a:r>
          </a:p>
          <a:p>
            <a:endParaRPr lang="en-GB" dirty="0" smtClean="0"/>
          </a:p>
          <a:p>
            <a:r>
              <a:rPr lang="en-GB" dirty="0" smtClean="0"/>
              <a:t>Similarly, variations in the percentages of older people living alone are not heavily pronounced, ranging between 27 and 32 per cent in all areas apart from Hull where 37 per cent of older people live alone. This indicates that support for socially isolated people may be high across the whole of Humber and North</a:t>
            </a:r>
            <a:r>
              <a:rPr lang="en-GB" baseline="0" dirty="0" smtClean="0"/>
              <a:t> Yorkshire. </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10</a:t>
            </a:fld>
            <a:endParaRPr lang="en-GB" dirty="0"/>
          </a:p>
        </p:txBody>
      </p:sp>
    </p:spTree>
    <p:extLst>
      <p:ext uri="{BB962C8B-B14F-4D97-AF65-F5344CB8AC3E}">
        <p14:creationId xmlns:p14="http://schemas.microsoft.com/office/powerpoint/2010/main" val="306846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11</a:t>
            </a:fld>
            <a:endParaRPr lang="en-GB" dirty="0"/>
          </a:p>
        </p:txBody>
      </p:sp>
    </p:spTree>
    <p:extLst>
      <p:ext uri="{BB962C8B-B14F-4D97-AF65-F5344CB8AC3E}">
        <p14:creationId xmlns:p14="http://schemas.microsoft.com/office/powerpoint/2010/main" val="264668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12</a:t>
            </a:fld>
            <a:endParaRPr lang="en-GB" dirty="0"/>
          </a:p>
        </p:txBody>
      </p:sp>
    </p:spTree>
    <p:extLst>
      <p:ext uri="{BB962C8B-B14F-4D97-AF65-F5344CB8AC3E}">
        <p14:creationId xmlns:p14="http://schemas.microsoft.com/office/powerpoint/2010/main" val="28869889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13</a:t>
            </a:fld>
            <a:endParaRPr lang="en-GB" dirty="0"/>
          </a:p>
        </p:txBody>
      </p:sp>
    </p:spTree>
    <p:extLst>
      <p:ext uri="{BB962C8B-B14F-4D97-AF65-F5344CB8AC3E}">
        <p14:creationId xmlns:p14="http://schemas.microsoft.com/office/powerpoint/2010/main" val="32989350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Affluence or deprivation has an impact on levels of demand for services in localities. It is necessary to look at the distribution of VCSE organisations across unitary local authorities and county council districts, coastal and inland areas, and in rural and urban areas.</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14</a:t>
            </a:fld>
            <a:endParaRPr lang="en-GB" dirty="0"/>
          </a:p>
        </p:txBody>
      </p:sp>
    </p:spTree>
    <p:extLst>
      <p:ext uri="{BB962C8B-B14F-4D97-AF65-F5344CB8AC3E}">
        <p14:creationId xmlns:p14="http://schemas.microsoft.com/office/powerpoint/2010/main" val="42279281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15</a:t>
            </a:fld>
            <a:endParaRPr lang="en-GB" dirty="0"/>
          </a:p>
        </p:txBody>
      </p:sp>
    </p:spTree>
    <p:extLst>
      <p:ext uri="{BB962C8B-B14F-4D97-AF65-F5344CB8AC3E}">
        <p14:creationId xmlns:p14="http://schemas.microsoft.com/office/powerpoint/2010/main" val="1190158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majority of VCSE organisations are registered charities, but about a quarter of the registered sector is comprised of organisations with other legal forms, such as Community Interest Companies (CICs) and Cooperatives and Community Benefit Societies (CCBS).</a:t>
            </a:r>
          </a:p>
          <a:p>
            <a:endParaRPr lang="en-GB" dirty="0" smtClean="0"/>
          </a:p>
          <a:p>
            <a:r>
              <a:rPr lang="en-GB" dirty="0" smtClean="0"/>
              <a:t>There are proportionally fewer charities in the poorest quintiles than in more affluent areas. There are many more VCSE sector organisations in more affluent areas than in more deprived areas. (See</a:t>
            </a:r>
            <a:r>
              <a:rPr lang="en-GB" baseline="0" dirty="0" smtClean="0"/>
              <a:t> figure 2.2 in the full report for more </a:t>
            </a:r>
            <a:r>
              <a:rPr lang="en-GB" baseline="0" dirty="0" err="1" smtClean="0"/>
              <a:t>indepth</a:t>
            </a:r>
            <a:r>
              <a:rPr lang="en-GB" baseline="0" dirty="0" smtClean="0"/>
              <a:t> data)</a:t>
            </a:r>
            <a:endParaRPr lang="en-GB" dirty="0" smtClean="0"/>
          </a:p>
          <a:p>
            <a:endParaRPr lang="en-GB" dirty="0" smtClean="0"/>
          </a:p>
          <a:p>
            <a:r>
              <a:rPr lang="en-GB" dirty="0" smtClean="0"/>
              <a:t>Estimates suggest that ‘unregistered’ organisations, associations, societies and groups could number over 7,500. Evidence suggests that such entities are likely to be small, informal in structure and address issues of interest to their members or participants. Little is known about their activities, however, so this report focuses entirely upon registered organisations about which much more data are available.</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16</a:t>
            </a:fld>
            <a:endParaRPr lang="en-GB" dirty="0"/>
          </a:p>
        </p:txBody>
      </p:sp>
    </p:spTree>
    <p:extLst>
      <p:ext uri="{BB962C8B-B14F-4D97-AF65-F5344CB8AC3E}">
        <p14:creationId xmlns:p14="http://schemas.microsoft.com/office/powerpoint/2010/main" val="42758430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17</a:t>
            </a:fld>
            <a:endParaRPr lang="en-GB" dirty="0"/>
          </a:p>
        </p:txBody>
      </p:sp>
    </p:spTree>
    <p:extLst>
      <p:ext uri="{BB962C8B-B14F-4D97-AF65-F5344CB8AC3E}">
        <p14:creationId xmlns:p14="http://schemas.microsoft.com/office/powerpoint/2010/main" val="17091687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18</a:t>
            </a:fld>
            <a:endParaRPr lang="en-GB" dirty="0"/>
          </a:p>
        </p:txBody>
      </p:sp>
    </p:spTree>
    <p:extLst>
      <p:ext uri="{BB962C8B-B14F-4D97-AF65-F5344CB8AC3E}">
        <p14:creationId xmlns:p14="http://schemas.microsoft.com/office/powerpoint/2010/main" val="36462116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Figure 2.4 shows how organisations are distributed by spatial characteristics in each local authority or district in Humber and North Yorkshire. The most rural districts and authorities feature to the left of the graph and the most urban to the right.</a:t>
            </a:r>
          </a:p>
          <a:p>
            <a:endParaRPr lang="en-GB" dirty="0" smtClean="0"/>
          </a:p>
          <a:p>
            <a:r>
              <a:rPr lang="en-GB" dirty="0" smtClean="0"/>
              <a:t>The main urban centres are located in Hull, York, Harrogate, Scunthorpe, Grimsby and Scarborough. But there are also many smaller market towns which serve large rural hinterlands, such as Whitby, Richmond, </a:t>
            </a:r>
            <a:r>
              <a:rPr lang="en-GB" dirty="0" err="1" smtClean="0"/>
              <a:t>Northallerton</a:t>
            </a:r>
            <a:r>
              <a:rPr lang="en-GB" dirty="0" smtClean="0"/>
              <a:t>, Thirsk, Ripon and Pickering. The neighbouring metropolitan areas of Bradford and Leeds will have an impact on area dynamics in close-by districts of Humber and North Yorkshire due to commuter flows into cities. </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19</a:t>
            </a:fld>
            <a:endParaRPr lang="en-GB" dirty="0"/>
          </a:p>
        </p:txBody>
      </p:sp>
    </p:spTree>
    <p:extLst>
      <p:ext uri="{BB962C8B-B14F-4D97-AF65-F5344CB8AC3E}">
        <p14:creationId xmlns:p14="http://schemas.microsoft.com/office/powerpoint/2010/main" val="3691593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a:t>
            </a:fld>
            <a:endParaRPr lang="en-GB" dirty="0"/>
          </a:p>
        </p:txBody>
      </p:sp>
    </p:spTree>
    <p:extLst>
      <p:ext uri="{BB962C8B-B14F-4D97-AF65-F5344CB8AC3E}">
        <p14:creationId xmlns:p14="http://schemas.microsoft.com/office/powerpoint/2010/main" val="17718847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20</a:t>
            </a:fld>
            <a:endParaRPr lang="en-GB" dirty="0"/>
          </a:p>
        </p:txBody>
      </p:sp>
    </p:spTree>
    <p:extLst>
      <p:ext uri="{BB962C8B-B14F-4D97-AF65-F5344CB8AC3E}">
        <p14:creationId xmlns:p14="http://schemas.microsoft.com/office/powerpoint/2010/main" val="41046434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There is no nationally agreed definition of ‘coastal areas’ in England: see Whitty, C. (2021) Chief Medical Officer’s Annual Report 2021: health in coastal communities – summary and recommendations. </a:t>
            </a:r>
            <a:r>
              <a:rPr lang="en-GB" dirty="0" smtClean="0">
                <a:hlinkClick r:id="rId3"/>
              </a:rPr>
              <a:t>Chief Medical Officer's Annual Report 2021 - Health in Coastal Communities – Summary and recommendations (publishing.service.gov.uk)</a:t>
            </a:r>
            <a:endParaRPr lang="en-GB" dirty="0" smtClean="0"/>
          </a:p>
          <a:p>
            <a:endParaRPr lang="en-GB" dirty="0" smtClean="0"/>
          </a:p>
          <a:p>
            <a:r>
              <a:rPr lang="en-GB" dirty="0" smtClean="0"/>
              <a:t>. In this report, the definition adopted by Scotland’s CMO is adopted which stipulates that a coastal community area is defined as 5km inland area from the coast. Unfortunately this cannot be achieved precisely, due to variations in ward size, but as close an approximation as possible is adopted as shown in Figure 2.5. See for more detail on the definition of coastal areas in Scotland, James Hutton Institute (no date) Scotland’s Coastal Assets. </a:t>
            </a:r>
          </a:p>
          <a:p>
            <a:endParaRPr lang="en-GB" dirty="0" smtClean="0"/>
          </a:p>
          <a:p>
            <a:r>
              <a:rPr lang="en-GB" dirty="0" smtClean="0">
                <a:hlinkClick r:id="rId4"/>
              </a:rPr>
              <a:t>hutton_coast_booklet_web.pdf</a:t>
            </a:r>
            <a:endParaRPr lang="en-GB" dirty="0" smtClean="0"/>
          </a:p>
          <a:p>
            <a:endParaRPr lang="en-GB" dirty="0" smtClean="0"/>
          </a:p>
          <a:p>
            <a:r>
              <a:rPr lang="en-GB" dirty="0" smtClean="0"/>
              <a:t>Distinctions between ‘coastal’ and ‘non-coastal’ areas may be affected by the inclusion of Kingston upon Hull in these areas. Because the city has a large VCSE sector and a larger than average proportion of bigger VCSE organisations, there is a likelihood that this may skew data and affect findings. Unfortunately, there are too few respondents in the remaining areas to make reliable comparisons. It is hoped that this may be rectified in the next round of the Third Sector Trends study which is scheduled to take place in the summer of 2022.</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21</a:t>
            </a:fld>
            <a:endParaRPr lang="en-GB" dirty="0"/>
          </a:p>
        </p:txBody>
      </p:sp>
    </p:spTree>
    <p:extLst>
      <p:ext uri="{BB962C8B-B14F-4D97-AF65-F5344CB8AC3E}">
        <p14:creationId xmlns:p14="http://schemas.microsoft.com/office/powerpoint/2010/main" val="32381328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22</a:t>
            </a:fld>
            <a:endParaRPr lang="en-GB" dirty="0"/>
          </a:p>
        </p:txBody>
      </p:sp>
    </p:spTree>
    <p:extLst>
      <p:ext uri="{BB962C8B-B14F-4D97-AF65-F5344CB8AC3E}">
        <p14:creationId xmlns:p14="http://schemas.microsoft.com/office/powerpoint/2010/main" val="964098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23</a:t>
            </a:fld>
            <a:endParaRPr lang="en-GB" dirty="0"/>
          </a:p>
        </p:txBody>
      </p:sp>
    </p:spTree>
    <p:extLst>
      <p:ext uri="{BB962C8B-B14F-4D97-AF65-F5344CB8AC3E}">
        <p14:creationId xmlns:p14="http://schemas.microsoft.com/office/powerpoint/2010/main" val="12728966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24</a:t>
            </a:fld>
            <a:endParaRPr lang="en-GB" dirty="0"/>
          </a:p>
        </p:txBody>
      </p:sp>
    </p:spTree>
    <p:extLst>
      <p:ext uri="{BB962C8B-B14F-4D97-AF65-F5344CB8AC3E}">
        <p14:creationId xmlns:p14="http://schemas.microsoft.com/office/powerpoint/2010/main" val="9204324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25</a:t>
            </a:fld>
            <a:endParaRPr lang="en-GB" dirty="0"/>
          </a:p>
        </p:txBody>
      </p:sp>
    </p:spTree>
    <p:extLst>
      <p:ext uri="{BB962C8B-B14F-4D97-AF65-F5344CB8AC3E}">
        <p14:creationId xmlns:p14="http://schemas.microsoft.com/office/powerpoint/2010/main" val="3267538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26</a:t>
            </a:fld>
            <a:endParaRPr lang="en-GB" dirty="0"/>
          </a:p>
        </p:txBody>
      </p:sp>
    </p:spTree>
    <p:extLst>
      <p:ext uri="{BB962C8B-B14F-4D97-AF65-F5344CB8AC3E}">
        <p14:creationId xmlns:p14="http://schemas.microsoft.com/office/powerpoint/2010/main" val="572728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27</a:t>
            </a:fld>
            <a:endParaRPr lang="en-GB" dirty="0"/>
          </a:p>
        </p:txBody>
      </p:sp>
    </p:spTree>
    <p:extLst>
      <p:ext uri="{BB962C8B-B14F-4D97-AF65-F5344CB8AC3E}">
        <p14:creationId xmlns:p14="http://schemas.microsoft.com/office/powerpoint/2010/main" val="2778306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28</a:t>
            </a:fld>
            <a:endParaRPr lang="en-GB" dirty="0"/>
          </a:p>
        </p:txBody>
      </p:sp>
    </p:spTree>
    <p:extLst>
      <p:ext uri="{BB962C8B-B14F-4D97-AF65-F5344CB8AC3E}">
        <p14:creationId xmlns:p14="http://schemas.microsoft.com/office/powerpoint/2010/main" val="384543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29</a:t>
            </a:fld>
            <a:endParaRPr lang="en-GB" dirty="0"/>
          </a:p>
        </p:txBody>
      </p:sp>
    </p:spTree>
    <p:extLst>
      <p:ext uri="{BB962C8B-B14F-4D97-AF65-F5344CB8AC3E}">
        <p14:creationId xmlns:p14="http://schemas.microsoft.com/office/powerpoint/2010/main" val="2449499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Full</a:t>
            </a:r>
            <a:r>
              <a:rPr lang="en-GB" baseline="0" dirty="0" smtClean="0"/>
              <a:t> Report – </a:t>
            </a:r>
            <a:r>
              <a:rPr lang="en-GB" dirty="0" smtClean="0">
                <a:hlinkClick r:id="rId3"/>
              </a:rPr>
              <a:t>The-contribution-of-the-VCSE-sector-to-health-and-wellbeing-in-Humber-Coast-and-Vale-February-2022.pdf (stchads.ac.uk)</a:t>
            </a:r>
            <a:endParaRPr lang="en-GB" baseline="0" dirty="0" smtClean="0"/>
          </a:p>
          <a:p>
            <a:endParaRPr lang="en-GB" baseline="0" dirty="0" smtClean="0"/>
          </a:p>
          <a:p>
            <a:r>
              <a:rPr lang="en-GB" baseline="0" dirty="0" smtClean="0"/>
              <a:t>Summary Report - </a:t>
            </a:r>
            <a:r>
              <a:rPr lang="en-GB" dirty="0" smtClean="0">
                <a:hlinkClick r:id="rId4"/>
              </a:rPr>
              <a:t>Summary-report-The-contribution-of-the-VCSE-sector-to-health-and-wellbeing-in-Humber-Coast-and-Vale-February-2022.pdf (stchads.ac.uk)</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a:t>
            </a:fld>
            <a:endParaRPr lang="en-GB" dirty="0"/>
          </a:p>
        </p:txBody>
      </p:sp>
    </p:spTree>
    <p:extLst>
      <p:ext uri="{BB962C8B-B14F-4D97-AF65-F5344CB8AC3E}">
        <p14:creationId xmlns:p14="http://schemas.microsoft.com/office/powerpoint/2010/main" val="15723854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interpreting these data, it should be noted that VCSE organisations do not necessarily limit the range of their activity to their immediate locality.</a:t>
            </a:r>
          </a:p>
          <a:p>
            <a:endParaRPr lang="en-GB" dirty="0" smtClean="0"/>
          </a:p>
          <a:p>
            <a:r>
              <a:rPr lang="en-GB" dirty="0" smtClean="0"/>
              <a:t>The cumulative energy of employees and volunteers is uneven across local authorities and districts. As shown in Figure 3.4, the average number of hours invested in the resident population by VCSE sector employees and regular volunteers varies considerably. </a:t>
            </a:r>
          </a:p>
          <a:p>
            <a:endParaRPr lang="en-GB" dirty="0" smtClean="0"/>
          </a:p>
          <a:p>
            <a:r>
              <a:rPr lang="en-GB" dirty="0" smtClean="0"/>
              <a:t>About 28% of VCSE organisations which are based in Humber and</a:t>
            </a:r>
            <a:r>
              <a:rPr lang="en-GB" baseline="0" dirty="0" smtClean="0"/>
              <a:t> North Yorkshire </a:t>
            </a:r>
            <a:r>
              <a:rPr lang="en-GB" dirty="0" smtClean="0"/>
              <a:t>work at sub-regional or regional level in Yorkshire and Humber. Only 9% of organisations work across regions, at national or international level.</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30</a:t>
            </a:fld>
            <a:endParaRPr lang="en-GB" dirty="0"/>
          </a:p>
        </p:txBody>
      </p:sp>
    </p:spTree>
    <p:extLst>
      <p:ext uri="{BB962C8B-B14F-4D97-AF65-F5344CB8AC3E}">
        <p14:creationId xmlns:p14="http://schemas.microsoft.com/office/powerpoint/2010/main" val="25292123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above analysis looks at the activities of VCSE organisations at an individual level. It is important also to take into account the extent to which organisations work together in informal or formal ways. </a:t>
            </a:r>
          </a:p>
          <a:p>
            <a:endParaRPr lang="en-GB" dirty="0" smtClean="0"/>
          </a:p>
          <a:p>
            <a:r>
              <a:rPr lang="en-GB" dirty="0" smtClean="0"/>
              <a:t>Larger VCSE organisations are much more likely to work across spatial boundaries and have the greatest capacity to deliver work across communities. As shown in Figure 3.6, only 4 per cent of the biggest organisations work at neighbourhood or village level. By contrast, smaller VCSE organisations are much more likely to work at a local level. For example, 46 per cent of micro VCSE organisations work only at village or neighbourhood level. </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31</a:t>
            </a:fld>
            <a:endParaRPr lang="en-GB" dirty="0"/>
          </a:p>
        </p:txBody>
      </p:sp>
    </p:spTree>
    <p:extLst>
      <p:ext uri="{BB962C8B-B14F-4D97-AF65-F5344CB8AC3E}">
        <p14:creationId xmlns:p14="http://schemas.microsoft.com/office/powerpoint/2010/main" val="20690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32</a:t>
            </a:fld>
            <a:endParaRPr lang="en-GB" dirty="0"/>
          </a:p>
        </p:txBody>
      </p:sp>
    </p:spTree>
    <p:extLst>
      <p:ext uri="{BB962C8B-B14F-4D97-AF65-F5344CB8AC3E}">
        <p14:creationId xmlns:p14="http://schemas.microsoft.com/office/powerpoint/2010/main" val="25387372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General interest in bidding for grants or contracts in partnership seems to have declined to some extent in Humber</a:t>
            </a:r>
            <a:r>
              <a:rPr lang="en-GB" baseline="0" dirty="0" smtClean="0"/>
              <a:t> and North Yorkshire </a:t>
            </a:r>
            <a:r>
              <a:rPr lang="en-GB" dirty="0" smtClean="0"/>
              <a:t>in recent years. The percentage of VCSE organisations which have been successful in winning partnership bids fell from 21 per cent in 2013 to 15 per cent in 2019. Perhaps of greater concern is the percentage of VCSE organisations which are not considering the prospect of partnership bidding – which rose from 47 per cent in 2013 to 64 per cent in 2019.</a:t>
            </a:r>
          </a:p>
          <a:p>
            <a:endParaRPr lang="en-GB" dirty="0" smtClean="0"/>
          </a:p>
          <a:p>
            <a:r>
              <a:rPr lang="en-GB" dirty="0" smtClean="0"/>
              <a:t>The steepest decline appears to be amongst VCSE organisations with income between £250,000 and £1million. For the largest VCSE organisations, participation in contract delivery has remained broadly similar (falling only slightly from 67 per cent in 2013 to 64 per cent in 2019).</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33</a:t>
            </a:fld>
            <a:endParaRPr lang="en-GB" dirty="0"/>
          </a:p>
        </p:txBody>
      </p:sp>
    </p:spTree>
    <p:extLst>
      <p:ext uri="{BB962C8B-B14F-4D97-AF65-F5344CB8AC3E}">
        <p14:creationId xmlns:p14="http://schemas.microsoft.com/office/powerpoint/2010/main" val="41551380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34</a:t>
            </a:fld>
            <a:endParaRPr lang="en-GB" dirty="0"/>
          </a:p>
        </p:txBody>
      </p:sp>
    </p:spTree>
    <p:extLst>
      <p:ext uri="{BB962C8B-B14F-4D97-AF65-F5344CB8AC3E}">
        <p14:creationId xmlns:p14="http://schemas.microsoft.com/office/powerpoint/2010/main" val="1037382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not easy to determine how VCSE ‘energy’ is distributed across the range of social, environmental and economic issues within Humber</a:t>
            </a:r>
            <a:r>
              <a:rPr lang="en-GB" baseline="0" dirty="0" smtClean="0"/>
              <a:t> and North Yorkshire.</a:t>
            </a:r>
            <a:r>
              <a:rPr lang="en-GB" dirty="0" smtClean="0"/>
              <a:t> This is because most VCSE organisations work across thematic areas such as health, personal wellbeing, community wellbeing and personal financial security.</a:t>
            </a:r>
          </a:p>
          <a:p>
            <a:endParaRPr lang="en-GB" dirty="0" smtClean="0"/>
          </a:p>
          <a:p>
            <a:r>
              <a:rPr lang="en-GB" dirty="0" smtClean="0"/>
              <a:t>Data from the Charity Commission on organisational purpose amongst smaller VCSE organisations is only of limited value because of high levels of non-completion of categories, especially by smaller VCSE organisations. The available data for larger and big organisations provides a reasonable indication of levels of engagement with public health associated issues such as addressing poverty, housing, sport and recreation and so on.</a:t>
            </a:r>
          </a:p>
          <a:p>
            <a:endParaRPr lang="en-GB" b="0" dirty="0" smtClean="0"/>
          </a:p>
          <a:p>
            <a:r>
              <a:rPr lang="en-GB" dirty="0" smtClean="0"/>
              <a:t>As shown in Table 4.1, amongst the 323 larger registered charities in Humber</a:t>
            </a:r>
            <a:r>
              <a:rPr lang="en-GB" baseline="0" dirty="0" smtClean="0"/>
              <a:t> and North Yorkshire </a:t>
            </a:r>
            <a:r>
              <a:rPr lang="en-GB" dirty="0" smtClean="0"/>
              <a:t>(with income above £250,000), about 20 per cent directly engage with health issues (together with 25 per cent who address issues associated with disability). Many other organisations work on associated public health issues such as poverty (22 per cent), housing (16 per cent), sport and recreation (14 per cent) and the arts (15 per cent). Very few organisations report that they address issues surrounding diversity (2 per cent).</a:t>
            </a:r>
            <a:endParaRPr lang="en-GB" b="0" dirty="0"/>
          </a:p>
        </p:txBody>
      </p:sp>
      <p:sp>
        <p:nvSpPr>
          <p:cNvPr id="4" name="Slide Number Placeholder 3"/>
          <p:cNvSpPr>
            <a:spLocks noGrp="1"/>
          </p:cNvSpPr>
          <p:nvPr>
            <p:ph type="sldNum" sz="quarter" idx="10"/>
          </p:nvPr>
        </p:nvSpPr>
        <p:spPr/>
        <p:txBody>
          <a:bodyPr/>
          <a:lstStyle/>
          <a:p>
            <a:fld id="{01F8135C-68F2-4C5B-8D53-3A6D8D707493}" type="slidenum">
              <a:rPr lang="en-GB" smtClean="0"/>
              <a:t>35</a:t>
            </a:fld>
            <a:endParaRPr lang="en-GB" dirty="0"/>
          </a:p>
        </p:txBody>
      </p:sp>
    </p:spTree>
    <p:extLst>
      <p:ext uri="{BB962C8B-B14F-4D97-AF65-F5344CB8AC3E}">
        <p14:creationId xmlns:p14="http://schemas.microsoft.com/office/powerpoint/2010/main" val="30954122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It is clear that bigger organisations tend, in general terms, to claim higher levels of impact than smaller ones. This requires careful interpretation. VCSE organisations would be expected to claim that they have a stronger impact because their scale of activity helps them to achieve more. It may be that larger VCSE organisations are more familiar with policy narratives surrounding social impact. From an interpretive point of view, therefore, there may be a risk that smaller VCSE organisations under-estimate their impact for those people they support.</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36</a:t>
            </a:fld>
            <a:endParaRPr lang="en-GB" dirty="0"/>
          </a:p>
        </p:txBody>
      </p:sp>
    </p:spTree>
    <p:extLst>
      <p:ext uri="{BB962C8B-B14F-4D97-AF65-F5344CB8AC3E}">
        <p14:creationId xmlns:p14="http://schemas.microsoft.com/office/powerpoint/2010/main" val="1274386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37</a:t>
            </a:fld>
            <a:endParaRPr lang="en-GB" dirty="0"/>
          </a:p>
        </p:txBody>
      </p:sp>
    </p:spTree>
    <p:extLst>
      <p:ext uri="{BB962C8B-B14F-4D97-AF65-F5344CB8AC3E}">
        <p14:creationId xmlns:p14="http://schemas.microsoft.com/office/powerpoint/2010/main" val="251104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38</a:t>
            </a:fld>
            <a:endParaRPr lang="en-GB" dirty="0"/>
          </a:p>
        </p:txBody>
      </p:sp>
    </p:spTree>
    <p:extLst>
      <p:ext uri="{BB962C8B-B14F-4D97-AF65-F5344CB8AC3E}">
        <p14:creationId xmlns:p14="http://schemas.microsoft.com/office/powerpoint/2010/main" val="18010716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Table 4.3 presents Charity Commission register data on organisational purpose of registered charities and CIOs in each local authority or district (data are not available for other types of VCSE organisations). It should also be noted that data refer to where organisations are based, but does not necessarily mean that they concentrate services in just one area. </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39</a:t>
            </a:fld>
            <a:endParaRPr lang="en-GB" dirty="0"/>
          </a:p>
        </p:txBody>
      </p:sp>
    </p:spTree>
    <p:extLst>
      <p:ext uri="{BB962C8B-B14F-4D97-AF65-F5344CB8AC3E}">
        <p14:creationId xmlns:p14="http://schemas.microsoft.com/office/powerpoint/2010/main" val="3832810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a:t>
            </a:fld>
            <a:endParaRPr lang="en-GB" dirty="0"/>
          </a:p>
        </p:txBody>
      </p:sp>
    </p:spTree>
    <p:extLst>
      <p:ext uri="{BB962C8B-B14F-4D97-AF65-F5344CB8AC3E}">
        <p14:creationId xmlns:p14="http://schemas.microsoft.com/office/powerpoint/2010/main" val="8215604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Table 4.3 presents Charity Commission register data on organisational purpose of registered charities and CIOs in each local authority or district (data are not available for other types of VCSE organisations). It should also be noted that data refer to where organisations are based, but does not necessarily mean that they concentrate services in just one area. </a:t>
            </a:r>
          </a:p>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40</a:t>
            </a:fld>
            <a:endParaRPr lang="en-GB" dirty="0"/>
          </a:p>
        </p:txBody>
      </p:sp>
    </p:spTree>
    <p:extLst>
      <p:ext uri="{BB962C8B-B14F-4D97-AF65-F5344CB8AC3E}">
        <p14:creationId xmlns:p14="http://schemas.microsoft.com/office/powerpoint/2010/main" val="19759416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findings should not be surprising because people in more affluent areas have higher levels of social capital. The data show, therefore, that the VCSE sector’s focus on critical need is stronger in poorer areas.</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41</a:t>
            </a:fld>
            <a:endParaRPr lang="en-GB" dirty="0"/>
          </a:p>
        </p:txBody>
      </p:sp>
    </p:spTree>
    <p:extLst>
      <p:ext uri="{BB962C8B-B14F-4D97-AF65-F5344CB8AC3E}">
        <p14:creationId xmlns:p14="http://schemas.microsoft.com/office/powerpoint/2010/main" val="18268712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42</a:t>
            </a:fld>
            <a:endParaRPr lang="en-GB" dirty="0"/>
          </a:p>
        </p:txBody>
      </p:sp>
    </p:spTree>
    <p:extLst>
      <p:ext uri="{BB962C8B-B14F-4D97-AF65-F5344CB8AC3E}">
        <p14:creationId xmlns:p14="http://schemas.microsoft.com/office/powerpoint/2010/main" val="370729222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43</a:t>
            </a:fld>
            <a:endParaRPr lang="en-GB" dirty="0"/>
          </a:p>
        </p:txBody>
      </p:sp>
    </p:spTree>
    <p:extLst>
      <p:ext uri="{BB962C8B-B14F-4D97-AF65-F5344CB8AC3E}">
        <p14:creationId xmlns:p14="http://schemas.microsoft.com/office/powerpoint/2010/main" val="978371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44</a:t>
            </a:fld>
            <a:endParaRPr lang="en-GB" dirty="0"/>
          </a:p>
        </p:txBody>
      </p:sp>
    </p:spTree>
    <p:extLst>
      <p:ext uri="{BB962C8B-B14F-4D97-AF65-F5344CB8AC3E}">
        <p14:creationId xmlns:p14="http://schemas.microsoft.com/office/powerpoint/2010/main" val="10014858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45</a:t>
            </a:fld>
            <a:endParaRPr lang="en-GB" dirty="0"/>
          </a:p>
        </p:txBody>
      </p:sp>
    </p:spTree>
    <p:extLst>
      <p:ext uri="{BB962C8B-B14F-4D97-AF65-F5344CB8AC3E}">
        <p14:creationId xmlns:p14="http://schemas.microsoft.com/office/powerpoint/2010/main" val="31682096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46</a:t>
            </a:fld>
            <a:endParaRPr lang="en-GB" dirty="0"/>
          </a:p>
        </p:txBody>
      </p:sp>
    </p:spTree>
    <p:extLst>
      <p:ext uri="{BB962C8B-B14F-4D97-AF65-F5344CB8AC3E}">
        <p14:creationId xmlns:p14="http://schemas.microsoft.com/office/powerpoint/2010/main" val="38023950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47</a:t>
            </a:fld>
            <a:endParaRPr lang="en-GB" dirty="0"/>
          </a:p>
        </p:txBody>
      </p:sp>
    </p:spTree>
    <p:extLst>
      <p:ext uri="{BB962C8B-B14F-4D97-AF65-F5344CB8AC3E}">
        <p14:creationId xmlns:p14="http://schemas.microsoft.com/office/powerpoint/2010/main" val="35169456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48</a:t>
            </a:fld>
            <a:endParaRPr lang="en-GB" dirty="0"/>
          </a:p>
        </p:txBody>
      </p:sp>
    </p:spTree>
    <p:extLst>
      <p:ext uri="{BB962C8B-B14F-4D97-AF65-F5344CB8AC3E}">
        <p14:creationId xmlns:p14="http://schemas.microsoft.com/office/powerpoint/2010/main" val="30629146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49</a:t>
            </a:fld>
            <a:endParaRPr lang="en-GB" dirty="0"/>
          </a:p>
        </p:txBody>
      </p:sp>
    </p:spTree>
    <p:extLst>
      <p:ext uri="{BB962C8B-B14F-4D97-AF65-F5344CB8AC3E}">
        <p14:creationId xmlns:p14="http://schemas.microsoft.com/office/powerpoint/2010/main" val="1183270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Variations in local socio-economic</a:t>
            </a:r>
            <a:r>
              <a:rPr lang="en-GB" baseline="0" dirty="0" smtClean="0"/>
              <a:t> circumstances are likely to shape patterns of demand for services provided by the public, private and VCSE sectors. </a:t>
            </a:r>
            <a:endParaRPr lang="en-GB" dirty="0" smtClean="0"/>
          </a:p>
          <a:p>
            <a:endParaRPr lang="en-GB" dirty="0" smtClean="0"/>
          </a:p>
          <a:p>
            <a:endParaRPr lang="en-GB" dirty="0" smtClean="0"/>
          </a:p>
          <a:p>
            <a:r>
              <a:rPr lang="en-GB" dirty="0" smtClean="0"/>
              <a:t>Long-term employment is a strong indicator of income deprivation. In Hull, over 12 per cent of the population are in such a situation compared with fewer than 1 per cent in every North Yorkshire district apart from Scarborough (2.7 per cent) and Selby (1.8 per cent). Variations in the percentage of older people living in deprivation follows a similar pattern. Over a quarter of older people have income deprivation in Hull compared with only 8 per cent in Harrogate.</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5</a:t>
            </a:fld>
            <a:endParaRPr lang="en-GB" dirty="0"/>
          </a:p>
        </p:txBody>
      </p:sp>
    </p:spTree>
    <p:extLst>
      <p:ext uri="{BB962C8B-B14F-4D97-AF65-F5344CB8AC3E}">
        <p14:creationId xmlns:p14="http://schemas.microsoft.com/office/powerpoint/2010/main" val="3725444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50</a:t>
            </a:fld>
            <a:endParaRPr lang="en-GB" dirty="0"/>
          </a:p>
        </p:txBody>
      </p:sp>
    </p:spTree>
    <p:extLst>
      <p:ext uri="{BB962C8B-B14F-4D97-AF65-F5344CB8AC3E}">
        <p14:creationId xmlns:p14="http://schemas.microsoft.com/office/powerpoint/2010/main" val="973667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51</a:t>
            </a:fld>
            <a:endParaRPr lang="en-GB" dirty="0"/>
          </a:p>
        </p:txBody>
      </p:sp>
    </p:spTree>
    <p:extLst>
      <p:ext uri="{BB962C8B-B14F-4D97-AF65-F5344CB8AC3E}">
        <p14:creationId xmlns:p14="http://schemas.microsoft.com/office/powerpoint/2010/main" val="1721703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6</a:t>
            </a:fld>
            <a:endParaRPr lang="en-GB" dirty="0"/>
          </a:p>
        </p:txBody>
      </p:sp>
    </p:spTree>
    <p:extLst>
      <p:ext uri="{BB962C8B-B14F-4D97-AF65-F5344CB8AC3E}">
        <p14:creationId xmlns:p14="http://schemas.microsoft.com/office/powerpoint/2010/main" val="723109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7</a:t>
            </a:fld>
            <a:endParaRPr lang="en-GB" dirty="0"/>
          </a:p>
        </p:txBody>
      </p:sp>
    </p:spTree>
    <p:extLst>
      <p:ext uri="{BB962C8B-B14F-4D97-AF65-F5344CB8AC3E}">
        <p14:creationId xmlns:p14="http://schemas.microsoft.com/office/powerpoint/2010/main" val="4281792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Table 2.3 demonstrates, the proportion of the life span with ‘good health’ varies considerably across areas. The likelihood is, however, that variations in statistics will be much more pronounced in each local authority area when comparing the most and least affluent neighbourhoods.</a:t>
            </a:r>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8</a:t>
            </a:fld>
            <a:endParaRPr lang="en-GB" dirty="0"/>
          </a:p>
        </p:txBody>
      </p:sp>
    </p:spTree>
    <p:extLst>
      <p:ext uri="{BB962C8B-B14F-4D97-AF65-F5344CB8AC3E}">
        <p14:creationId xmlns:p14="http://schemas.microsoft.com/office/powerpoint/2010/main" val="2808829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F8135C-68F2-4C5B-8D53-3A6D8D707493}" type="slidenum">
              <a:rPr lang="en-GB" smtClean="0"/>
              <a:t>9</a:t>
            </a:fld>
            <a:endParaRPr lang="en-GB" dirty="0"/>
          </a:p>
        </p:txBody>
      </p:sp>
    </p:spTree>
    <p:extLst>
      <p:ext uri="{BB962C8B-B14F-4D97-AF65-F5344CB8AC3E}">
        <p14:creationId xmlns:p14="http://schemas.microsoft.com/office/powerpoint/2010/main" val="33520195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1790815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2343648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984532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2290858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2807865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302797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145438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1782632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3330863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2555527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7CEC6C-5F5A-4E1D-9995-A0088A79C447}" type="datetimeFigureOut">
              <a:rPr lang="en-GB" smtClean="0"/>
              <a:t>19/08/2022</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A08A3ABA-166F-4078-8A1D-699F592BDE67}" type="slidenum">
              <a:rPr lang="en-GB" smtClean="0"/>
              <a:t>‹#›</a:t>
            </a:fld>
            <a:endParaRPr lang="en-GB" dirty="0"/>
          </a:p>
        </p:txBody>
      </p:sp>
    </p:spTree>
    <p:extLst>
      <p:ext uri="{BB962C8B-B14F-4D97-AF65-F5344CB8AC3E}">
        <p14:creationId xmlns:p14="http://schemas.microsoft.com/office/powerpoint/2010/main" val="483494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CEC6C-5F5A-4E1D-9995-A0088A79C447}" type="datetimeFigureOut">
              <a:rPr lang="en-GB" smtClean="0"/>
              <a:t>19/08/2022</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A3ABA-166F-4078-8A1D-699F592BDE67}" type="slidenum">
              <a:rPr lang="en-GB" smtClean="0"/>
              <a:t>‹#›</a:t>
            </a:fld>
            <a:endParaRPr lang="en-GB" dirty="0"/>
          </a:p>
        </p:txBody>
      </p:sp>
    </p:spTree>
    <p:extLst>
      <p:ext uri="{BB962C8B-B14F-4D97-AF65-F5344CB8AC3E}">
        <p14:creationId xmlns:p14="http://schemas.microsoft.com/office/powerpoint/2010/main" val="37072470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a.boad@yorkcvs.org.uk"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hyperlink" Target="https://www.stchads.ac.uk/wp-content/uploads/2022/03/Summary-report-The-contribution-of-the-VCSE-sector-to-health-and-wellbeing-in-Humber-Coast-and-Vale-February-2022.pdf" TargetMode="External"/><Relationship Id="rId4" Type="http://schemas.openxmlformats.org/officeDocument/2006/relationships/hyperlink" Target="https://www.stchads.ac.uk/wp-content/uploads/2022/03/The-contribution-of-the-VCSE-sector-to-health-and-wellbeing-in-Humber-Coast-and-Vale-February-2022.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2.tmp"/><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tmp"/><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8.tmp"/></Relationships>
</file>

<file path=ppt/slides/_rels/slide31.xml.rels><?xml version="1.0" encoding="UTF-8" standalone="yes"?>
<Relationships xmlns="http://schemas.openxmlformats.org/package/2006/relationships"><Relationship Id="rId3" Type="http://schemas.openxmlformats.org/officeDocument/2006/relationships/image" Target="../media/image19.tmp"/><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tmp"/><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1.tmp"/><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humberandnorthyorkshire.org.uk/our-work/vcse/" TargetMode="External"/><Relationship Id="rId7" Type="http://schemas.openxmlformats.org/officeDocument/2006/relationships/hyperlink" Target="https://www.stchads.ac.uk/wp-content/uploads/2022/03/Summary-report-The-contribution-of-the-VCSE-sector-to-health-and-wellbeing-in-Humber-Coast-and-Vale-February-2022.pdf"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s://www.stchads.ac.uk/wp-content/uploads/2022/03/The-contribution-of-the-VCSE-sector-to-health-and-wellbeing-in-Humber-Coast-and-Vale-February-2022.pdf" TargetMode="External"/><Relationship Id="rId5" Type="http://schemas.openxmlformats.org/officeDocument/2006/relationships/hyperlink" Target="mailto:gary.sainty@nhs.net?subject=VCSE%20Collaborative%20Enquiry" TargetMode="Externa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5.tmp"/><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noFill/>
          <a:ln w="762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itle 1"/>
          <p:cNvSpPr>
            <a:spLocks noGrp="1"/>
          </p:cNvSpPr>
          <p:nvPr>
            <p:ph type="title"/>
          </p:nvPr>
        </p:nvSpPr>
        <p:spPr>
          <a:xfrm>
            <a:off x="548640" y="365125"/>
            <a:ext cx="6890128" cy="1325563"/>
          </a:xfrm>
        </p:spPr>
        <p:txBody>
          <a:bodyPr>
            <a:normAutofit/>
          </a:bodyPr>
          <a:lstStyle/>
          <a:p>
            <a:r>
              <a:rPr lang="en-GB" b="1" dirty="0" smtClean="0">
                <a:latin typeface="+mn-lt"/>
                <a:cs typeface="Arial" panose="020B0604020202020204" pitchFamily="34" charset="0"/>
              </a:rPr>
              <a:t>How to use this slide deck </a:t>
            </a:r>
            <a:r>
              <a:rPr lang="en-GB" sz="3200" dirty="0" smtClean="0">
                <a:latin typeface="+mn-lt"/>
                <a:cs typeface="Arial" panose="020B0604020202020204" pitchFamily="34" charset="0"/>
              </a:rPr>
              <a:t>(Not to be presented)</a:t>
            </a:r>
            <a:endParaRPr lang="en-GB" sz="3200" dirty="0">
              <a:latin typeface="+mn-lt"/>
              <a:cs typeface="Arial" panose="020B0604020202020204" pitchFamily="34" charset="0"/>
            </a:endParaRPr>
          </a:p>
        </p:txBody>
      </p:sp>
      <p:sp>
        <p:nvSpPr>
          <p:cNvPr id="4" name="TextBox 3"/>
          <p:cNvSpPr txBox="1"/>
          <p:nvPr/>
        </p:nvSpPr>
        <p:spPr>
          <a:xfrm>
            <a:off x="548640" y="1872889"/>
            <a:ext cx="11239000" cy="4585871"/>
          </a:xfrm>
          <a:prstGeom prst="rect">
            <a:avLst/>
          </a:prstGeom>
          <a:noFill/>
        </p:spPr>
        <p:txBody>
          <a:bodyPr wrap="square" rtlCol="0">
            <a:spAutoFit/>
          </a:bodyPr>
          <a:lstStyle/>
          <a:p>
            <a:r>
              <a:rPr lang="en-GB" sz="2200" dirty="0" smtClean="0"/>
              <a:t>This </a:t>
            </a:r>
            <a:r>
              <a:rPr lang="en-GB" sz="2200" dirty="0"/>
              <a:t>slide deck is not intended to be presented in its entirety, more as a tool to draw data from, including tables and figures to support your presentation. </a:t>
            </a:r>
            <a:endParaRPr lang="en-GB" sz="2200" dirty="0" smtClean="0"/>
          </a:p>
          <a:p>
            <a:endParaRPr lang="en-GB" sz="2200" dirty="0"/>
          </a:p>
          <a:p>
            <a:r>
              <a:rPr lang="en-GB" sz="2200" dirty="0" smtClean="0"/>
              <a:t>You’ll </a:t>
            </a:r>
            <a:r>
              <a:rPr lang="en-GB" sz="2200" dirty="0"/>
              <a:t>find additional information in the notes section on the slides where context is needed, and please refer to the full report or summary report if you would like further </a:t>
            </a:r>
            <a:r>
              <a:rPr lang="en-GB" sz="2200" dirty="0" smtClean="0"/>
              <a:t>information. Please </a:t>
            </a:r>
            <a:r>
              <a:rPr lang="en-GB" sz="2200" dirty="0"/>
              <a:t>get in touch with </a:t>
            </a:r>
            <a:r>
              <a:rPr lang="en-GB" sz="2200" u="sng" dirty="0">
                <a:hlinkClick r:id="rId3"/>
              </a:rPr>
              <a:t>anna.boad@yorkcvs.org.uk</a:t>
            </a:r>
            <a:r>
              <a:rPr lang="en-GB" sz="2200" dirty="0"/>
              <a:t> if you require any additional slides.  </a:t>
            </a:r>
            <a:endParaRPr lang="en-GB" sz="2200" dirty="0" smtClean="0"/>
          </a:p>
          <a:p>
            <a:endParaRPr lang="en-GB" sz="2200" dirty="0"/>
          </a:p>
          <a:p>
            <a:r>
              <a:rPr lang="en-GB" sz="2200" dirty="0"/>
              <a:t>Full Report - </a:t>
            </a:r>
            <a:r>
              <a:rPr lang="en-GB" sz="2200" u="sng" dirty="0">
                <a:hlinkClick r:id="rId4"/>
              </a:rPr>
              <a:t>https://www.stchads.ac.uk/wp-content/uploads/2022/03/The-contribution-of-the-VCSE-sector-to-health-and-wellbeing-in-Humber-Coast-and-Vale-February-2022.pdf</a:t>
            </a:r>
            <a:endParaRPr lang="en-GB" sz="2200" dirty="0"/>
          </a:p>
          <a:p>
            <a:endParaRPr lang="en-GB" sz="2200" dirty="0" smtClean="0"/>
          </a:p>
          <a:p>
            <a:r>
              <a:rPr lang="en-GB" sz="2200" dirty="0" smtClean="0"/>
              <a:t>Summary </a:t>
            </a:r>
            <a:r>
              <a:rPr lang="en-GB" sz="2200" dirty="0"/>
              <a:t>Report - </a:t>
            </a:r>
            <a:r>
              <a:rPr lang="en-GB" sz="2200" u="sng" dirty="0">
                <a:hlinkClick r:id="rId5"/>
              </a:rPr>
              <a:t>https://</a:t>
            </a:r>
            <a:r>
              <a:rPr lang="en-GB" sz="2200" u="sng" dirty="0" smtClean="0">
                <a:hlinkClick r:id="rId5"/>
              </a:rPr>
              <a:t>www.stchads.ac.uk/wp-content/uploads/2022/03/Summary-report-The-contribution-of-the-VCSE-sector-to-health-and-wellbeing-in-Humber-Coast-and-Vale-February-2022.pdf</a:t>
            </a:r>
            <a:endParaRPr lang="en-GB" sz="2800" dirty="0"/>
          </a:p>
        </p:txBody>
      </p:sp>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798661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Personal wellbeing</a:t>
            </a:r>
            <a:endParaRPr lang="en-GB" b="1" dirty="0">
              <a:latin typeface="+mn-lt"/>
              <a:cs typeface="Arial" panose="020B0604020202020204" pitchFamily="34" charset="0"/>
            </a:endParaRPr>
          </a:p>
        </p:txBody>
      </p:sp>
      <p:sp>
        <p:nvSpPr>
          <p:cNvPr id="6" name="Rectangle 5"/>
          <p:cNvSpPr/>
          <p:nvPr/>
        </p:nvSpPr>
        <p:spPr>
          <a:xfrm>
            <a:off x="548640" y="1579851"/>
            <a:ext cx="10073178" cy="4401205"/>
          </a:xfrm>
          <a:prstGeom prst="rect">
            <a:avLst/>
          </a:prstGeom>
        </p:spPr>
        <p:txBody>
          <a:bodyPr wrap="square">
            <a:spAutoFit/>
          </a:bodyPr>
          <a:lstStyle/>
          <a:p>
            <a:pPr marL="457200" indent="-457200">
              <a:buFont typeface="Arial" panose="020B0604020202020204" pitchFamily="34" charset="0"/>
              <a:buChar char="•"/>
            </a:pPr>
            <a:r>
              <a:rPr lang="en-GB" sz="2800" dirty="0" smtClean="0"/>
              <a:t>Levels of personal wellbeing are shaped by the living conditions of individuals.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Affluence or deprivation has an impact on levels of demand for services in localities.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For example, overcrowding in houses tends to be more prevalent in the less affluent areas of </a:t>
            </a:r>
            <a:r>
              <a:rPr lang="en-GB" sz="2800" b="1" dirty="0" smtClean="0"/>
              <a:t>Hull</a:t>
            </a:r>
            <a:r>
              <a:rPr lang="en-GB" sz="2800" dirty="0" smtClean="0"/>
              <a:t> (8%) and </a:t>
            </a:r>
            <a:r>
              <a:rPr lang="en-GB" sz="2800" b="1" dirty="0" smtClean="0"/>
              <a:t>Scarborough</a:t>
            </a:r>
            <a:r>
              <a:rPr lang="en-GB" sz="2800" dirty="0" smtClean="0"/>
              <a:t> (6%), but also in </a:t>
            </a:r>
            <a:r>
              <a:rPr lang="en-GB" sz="2800" b="1" dirty="0" smtClean="0"/>
              <a:t>York </a:t>
            </a:r>
            <a:r>
              <a:rPr lang="en-GB" sz="2800" dirty="0" smtClean="0"/>
              <a:t>which has significant pockets of deprivation together with high levels of demand for urban accommodation. </a:t>
            </a:r>
            <a:endParaRPr lang="en-GB" sz="1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164276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Personal wellbeing</a:t>
            </a:r>
            <a:endParaRPr lang="en-GB" b="1" dirty="0">
              <a:latin typeface="+mn-lt"/>
              <a:cs typeface="Arial" panose="020B0604020202020204" pitchFamily="34" charset="0"/>
            </a:endParaRPr>
          </a:p>
        </p:txBody>
      </p:sp>
      <p:sp>
        <p:nvSpPr>
          <p:cNvPr id="6" name="Rectangle 5"/>
          <p:cNvSpPr/>
          <p:nvPr/>
        </p:nvSpPr>
        <p:spPr>
          <a:xfrm>
            <a:off x="548640" y="1579851"/>
            <a:ext cx="10073178" cy="4832092"/>
          </a:xfrm>
          <a:prstGeom prst="rect">
            <a:avLst/>
          </a:prstGeom>
        </p:spPr>
        <p:txBody>
          <a:bodyPr wrap="square">
            <a:spAutoFit/>
          </a:bodyPr>
          <a:lstStyle/>
          <a:p>
            <a:pPr marL="457200" indent="-457200">
              <a:buFont typeface="Arial" panose="020B0604020202020204" pitchFamily="34" charset="0"/>
              <a:buChar char="•"/>
            </a:pPr>
            <a:r>
              <a:rPr lang="en-GB" sz="2800" dirty="0"/>
              <a:t>Levels of personal wellbeing are shaped by the living conditions of individuals.</a:t>
            </a:r>
          </a:p>
          <a:p>
            <a:endParaRPr lang="en-GB" sz="2800" dirty="0"/>
          </a:p>
          <a:p>
            <a:pPr marL="457200" indent="-457200">
              <a:buFont typeface="Arial" panose="020B0604020202020204" pitchFamily="34" charset="0"/>
              <a:buChar char="•"/>
            </a:pPr>
            <a:r>
              <a:rPr lang="en-GB" sz="2800" dirty="0" smtClean="0"/>
              <a:t>Fuel poverty is almost equally common across all areas, running between 8% and 12%. </a:t>
            </a:r>
          </a:p>
          <a:p>
            <a:pPr marL="457200" indent="-457200">
              <a:buFont typeface="Arial" panose="020B0604020202020204" pitchFamily="34" charset="0"/>
              <a:buChar char="•"/>
            </a:pPr>
            <a:endParaRPr lang="en-GB" sz="2800" dirty="0" smtClean="0"/>
          </a:p>
          <a:p>
            <a:pPr marL="457200" indent="-457200">
              <a:buFont typeface="Arial" panose="020B0604020202020204" pitchFamily="34" charset="0"/>
              <a:buChar char="•"/>
            </a:pPr>
            <a:r>
              <a:rPr lang="en-GB" sz="2800" dirty="0" smtClean="0"/>
              <a:t>Variations in the percentages of older people living alone range between 27% and 32% in all areas apart from Hull where 37% of older people live alone. </a:t>
            </a:r>
            <a:r>
              <a:rPr lang="en-GB" sz="2800" b="1" dirty="0" smtClean="0"/>
              <a:t>This indicates that support for socially isolated people may be high across the whole of Humber and North Yorkshire.</a:t>
            </a:r>
            <a:endParaRPr lang="en-GB" sz="1000" b="1"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947075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Diversity </a:t>
            </a:r>
            <a:endParaRPr lang="en-GB" b="1" dirty="0">
              <a:latin typeface="+mn-lt"/>
              <a:cs typeface="Arial" panose="020B0604020202020204" pitchFamily="34" charset="0"/>
            </a:endParaRPr>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t="-2357" r="3529" b="-1"/>
          <a:stretch/>
        </p:blipFill>
        <p:spPr>
          <a:xfrm>
            <a:off x="548640" y="1496290"/>
            <a:ext cx="9001760" cy="5251756"/>
          </a:xfrm>
          <a:prstGeom prst="rect">
            <a:avLst/>
          </a:prstGeom>
        </p:spPr>
      </p:pic>
      <p:sp>
        <p:nvSpPr>
          <p:cNvPr id="7" name="TextBox 6"/>
          <p:cNvSpPr txBox="1"/>
          <p:nvPr/>
        </p:nvSpPr>
        <p:spPr>
          <a:xfrm>
            <a:off x="9669981" y="5709850"/>
            <a:ext cx="2164753" cy="584775"/>
          </a:xfrm>
          <a:prstGeom prst="rect">
            <a:avLst/>
          </a:prstGeom>
          <a:noFill/>
        </p:spPr>
        <p:txBody>
          <a:bodyPr wrap="square" rtlCol="0">
            <a:spAutoFit/>
          </a:bodyPr>
          <a:lstStyle/>
          <a:p>
            <a:r>
              <a:rPr lang="en-GB" sz="1600" dirty="0" smtClean="0">
                <a:cs typeface="Arial" panose="020B0604020202020204" pitchFamily="34" charset="0"/>
              </a:rPr>
              <a:t>*English Indices of Deprivation (IMD) 2019</a:t>
            </a:r>
            <a:endParaRPr lang="en-GB" sz="1600" dirty="0">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501015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a:latin typeface="+mn-lt"/>
                <a:cs typeface="Arial" panose="020B0604020202020204" pitchFamily="34" charset="0"/>
              </a:rPr>
              <a:t>Diversity</a:t>
            </a:r>
          </a:p>
        </p:txBody>
      </p:sp>
      <p:sp>
        <p:nvSpPr>
          <p:cNvPr id="5" name="Rectangle 4"/>
          <p:cNvSpPr/>
          <p:nvPr/>
        </p:nvSpPr>
        <p:spPr>
          <a:xfrm>
            <a:off x="548640" y="1690688"/>
            <a:ext cx="10073178" cy="4216539"/>
          </a:xfrm>
          <a:prstGeom prst="rect">
            <a:avLst/>
          </a:prstGeom>
        </p:spPr>
        <p:txBody>
          <a:bodyPr wrap="square">
            <a:spAutoFit/>
          </a:bodyPr>
          <a:lstStyle/>
          <a:p>
            <a:pPr marL="457200" indent="-457200">
              <a:buFont typeface="Arial" panose="020B0604020202020204" pitchFamily="34" charset="0"/>
              <a:buChar char="•"/>
            </a:pPr>
            <a:r>
              <a:rPr lang="en-GB" sz="2800" dirty="0" smtClean="0"/>
              <a:t>Patterns of social diversity can shape levels of demand for services. </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The situation in Humber and North Yorkshire is quite complex.</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The highest concentration of ‘none White UK’ residents are in </a:t>
            </a:r>
            <a:r>
              <a:rPr lang="en-GB" sz="2800" b="1" dirty="0" smtClean="0"/>
              <a:t>Hull</a:t>
            </a:r>
            <a:r>
              <a:rPr lang="en-GB" sz="2800" dirty="0" smtClean="0"/>
              <a:t>, </a:t>
            </a:r>
            <a:r>
              <a:rPr lang="en-GB" sz="2800" b="1" dirty="0" smtClean="0"/>
              <a:t>York</a:t>
            </a:r>
            <a:r>
              <a:rPr lang="en-GB" sz="2800" dirty="0" smtClean="0"/>
              <a:t>, </a:t>
            </a:r>
            <a:r>
              <a:rPr lang="en-GB" sz="2800" b="1" dirty="0" smtClean="0"/>
              <a:t>Harrogate</a:t>
            </a:r>
            <a:r>
              <a:rPr lang="en-GB" sz="2800" dirty="0" smtClean="0"/>
              <a:t> and </a:t>
            </a:r>
            <a:r>
              <a:rPr lang="en-GB" sz="2800" b="1" dirty="0" smtClean="0"/>
              <a:t>North Lincolnshire</a:t>
            </a:r>
            <a:r>
              <a:rPr lang="en-GB" sz="2800" dirty="0" smtClean="0"/>
              <a:t>. </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The Black, Asian and Minority </a:t>
            </a:r>
            <a:r>
              <a:rPr lang="en-GB" sz="2800" dirty="0"/>
              <a:t>E</a:t>
            </a:r>
            <a:r>
              <a:rPr lang="en-GB" sz="2800" dirty="0" smtClean="0"/>
              <a:t>thnic population tends to be quite low in Humber and North Yorkshire compared with other parts of Yorkshire. </a:t>
            </a:r>
            <a:endParaRPr lang="en-GB" sz="1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733622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0590" y="2613423"/>
            <a:ext cx="10805160" cy="2956390"/>
          </a:xfrm>
        </p:spPr>
        <p:txBody>
          <a:bodyPr>
            <a:noAutofit/>
          </a:bodyPr>
          <a:lstStyle/>
          <a:p>
            <a:r>
              <a:rPr lang="en-GB" sz="6000" b="1" dirty="0" smtClean="0">
                <a:latin typeface="+mn-lt"/>
                <a:cs typeface="Arial" panose="020B0604020202020204" pitchFamily="34" charset="0"/>
              </a:rPr>
              <a:t>Distribution of Voluntary, Community and Social Enterprise (VCSE) Sector organisations</a:t>
            </a:r>
            <a:endParaRPr lang="en-GB" sz="6000" b="1" dirty="0">
              <a:latin typeface="+mn-lt"/>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590" y="605547"/>
            <a:ext cx="7859176" cy="1495102"/>
          </a:xfrm>
          <a:prstGeom prst="rect">
            <a:avLst/>
          </a:prstGeom>
        </p:spPr>
      </p:pic>
    </p:spTree>
    <p:extLst>
      <p:ext uri="{BB962C8B-B14F-4D97-AF65-F5344CB8AC3E}">
        <p14:creationId xmlns:p14="http://schemas.microsoft.com/office/powerpoint/2010/main" val="2441278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7088849" cy="1325563"/>
          </a:xfrm>
        </p:spPr>
        <p:txBody>
          <a:bodyPr>
            <a:normAutofit/>
          </a:bodyPr>
          <a:lstStyle/>
          <a:p>
            <a:r>
              <a:rPr lang="en-GB" b="1" dirty="0">
                <a:latin typeface="+mn-lt"/>
              </a:rPr>
              <a:t>VCSE organisations </a:t>
            </a:r>
            <a:r>
              <a:rPr lang="en-GB" b="1" dirty="0">
                <a:latin typeface="+mn-lt"/>
                <a:cs typeface="Arial" panose="020B0604020202020204" pitchFamily="34" charset="0"/>
              </a:rPr>
              <a:t>across Humber </a:t>
            </a:r>
            <a:r>
              <a:rPr lang="en-GB" b="1" dirty="0" smtClean="0">
                <a:latin typeface="+mn-lt"/>
                <a:cs typeface="Arial" panose="020B0604020202020204" pitchFamily="34" charset="0"/>
              </a:rPr>
              <a:t>and North </a:t>
            </a:r>
            <a:r>
              <a:rPr lang="en-GB" b="1" dirty="0">
                <a:latin typeface="+mn-lt"/>
                <a:cs typeface="Arial" panose="020B0604020202020204" pitchFamily="34" charset="0"/>
              </a:rPr>
              <a:t>Yorkshire </a:t>
            </a:r>
            <a:r>
              <a:rPr lang="en-GB" b="1" dirty="0" smtClean="0">
                <a:latin typeface="+mn-lt"/>
                <a:cs typeface="Arial" panose="020B0604020202020204" pitchFamily="34" charset="0"/>
              </a:rPr>
              <a:t> </a:t>
            </a:r>
            <a:endParaRPr lang="en-GB" b="1" dirty="0">
              <a:latin typeface="+mn-lt"/>
              <a:cs typeface="Arial" panose="020B0604020202020204" pitchFamily="34" charset="0"/>
            </a:endParaRPr>
          </a:p>
        </p:txBody>
      </p:sp>
      <p:sp>
        <p:nvSpPr>
          <p:cNvPr id="5" name="Rectangle 4"/>
          <p:cNvSpPr/>
          <p:nvPr/>
        </p:nvSpPr>
        <p:spPr>
          <a:xfrm>
            <a:off x="548640" y="1882193"/>
            <a:ext cx="10073178" cy="4616648"/>
          </a:xfrm>
          <a:prstGeom prst="rect">
            <a:avLst/>
          </a:prstGeom>
        </p:spPr>
        <p:txBody>
          <a:bodyPr wrap="square">
            <a:spAutoFit/>
          </a:bodyPr>
          <a:lstStyle/>
          <a:p>
            <a:pPr marL="457200" indent="-457200">
              <a:buFont typeface="Arial" panose="020B0604020202020204" pitchFamily="34" charset="0"/>
              <a:buChar char="•"/>
            </a:pPr>
            <a:r>
              <a:rPr lang="en-GB" sz="2800" dirty="0" smtClean="0"/>
              <a:t>There are an estimated </a:t>
            </a:r>
            <a:r>
              <a:rPr lang="en-GB" sz="2800" b="1" dirty="0" smtClean="0"/>
              <a:t>13,512</a:t>
            </a:r>
            <a:r>
              <a:rPr lang="en-GB" sz="2800" dirty="0" smtClean="0"/>
              <a:t> VCSE organisations operating across Humber and North Yorkshire. </a:t>
            </a:r>
          </a:p>
          <a:p>
            <a:endParaRPr lang="en-GB" sz="1200" dirty="0" smtClean="0"/>
          </a:p>
          <a:p>
            <a:pPr marL="457200" indent="-457200">
              <a:buFont typeface="Arial" panose="020B0604020202020204" pitchFamily="34" charset="0"/>
              <a:buChar char="•"/>
            </a:pPr>
            <a:r>
              <a:rPr lang="en-GB" sz="2800" dirty="0" smtClean="0"/>
              <a:t>The majority of VCSE organisations in Humber and North Yorkshire are registered charities, but about a quarter are organisations with other legal forms, such as Community Interest Companies (CICs) and Cooperatives, and Community Benefit Societies (CCBS).</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‘Unregistered’ organisations, associations, societies and groups could number over 7,500 across Humber and North Yorkshire.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513899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643484" cy="1325563"/>
          </a:xfrm>
        </p:spPr>
        <p:txBody>
          <a:bodyPr/>
          <a:lstStyle/>
          <a:p>
            <a:r>
              <a:rPr lang="en-GB" b="1" dirty="0">
                <a:latin typeface="+mn-lt"/>
              </a:rPr>
              <a:t>Distribution of VCSE organisations </a:t>
            </a:r>
            <a:endParaRPr lang="en-GB" b="1" dirty="0">
              <a:latin typeface="+mn-lt"/>
              <a:cs typeface="Arial" panose="020B0604020202020204" pitchFamily="34" charset="0"/>
            </a:endParaRPr>
          </a:p>
        </p:txBody>
      </p:sp>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t="12302"/>
          <a:stretch/>
        </p:blipFill>
        <p:spPr>
          <a:xfrm>
            <a:off x="548640" y="2087418"/>
            <a:ext cx="9612999" cy="3969290"/>
          </a:xfrm>
          <a:prstGeom prst="rect">
            <a:avLst/>
          </a:prstGeom>
        </p:spPr>
      </p:pic>
      <p:sp>
        <p:nvSpPr>
          <p:cNvPr id="8" name="TextBox 7"/>
          <p:cNvSpPr txBox="1"/>
          <p:nvPr/>
        </p:nvSpPr>
        <p:spPr>
          <a:xfrm>
            <a:off x="548640" y="1649402"/>
            <a:ext cx="9365673" cy="369332"/>
          </a:xfrm>
          <a:prstGeom prst="rect">
            <a:avLst/>
          </a:prstGeom>
          <a:noFill/>
        </p:spPr>
        <p:txBody>
          <a:bodyPr wrap="square" rtlCol="0">
            <a:spAutoFit/>
          </a:bodyPr>
          <a:lstStyle/>
          <a:p>
            <a:r>
              <a:rPr lang="en-GB" dirty="0" smtClean="0"/>
              <a:t>Table 2.6 Estimated number of VCSE organisations and groups in Humber and North Yorkshire </a:t>
            </a:r>
            <a:endParaRPr lang="en-GB"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8560656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6354330" cy="1325563"/>
          </a:xfrm>
        </p:spPr>
        <p:txBody>
          <a:bodyPr/>
          <a:lstStyle/>
          <a:p>
            <a:r>
              <a:rPr lang="en-GB" b="1" dirty="0" smtClean="0">
                <a:latin typeface="+mn-lt"/>
              </a:rPr>
              <a:t>VCSE </a:t>
            </a:r>
            <a:r>
              <a:rPr lang="en-GB" b="1" dirty="0">
                <a:latin typeface="+mn-lt"/>
              </a:rPr>
              <a:t>organisations </a:t>
            </a:r>
            <a:r>
              <a:rPr lang="en-GB" b="1" dirty="0" smtClean="0">
                <a:latin typeface="+mn-lt"/>
              </a:rPr>
              <a:t>in North Yorkshire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b="38822"/>
          <a:stretch/>
        </p:blipFill>
        <p:spPr>
          <a:xfrm>
            <a:off x="548640" y="1949993"/>
            <a:ext cx="11252901" cy="383634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928161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634803" cy="1325563"/>
          </a:xfrm>
        </p:spPr>
        <p:txBody>
          <a:bodyPr/>
          <a:lstStyle/>
          <a:p>
            <a:r>
              <a:rPr lang="en-GB" b="1" dirty="0" smtClean="0">
                <a:latin typeface="+mn-lt"/>
              </a:rPr>
              <a:t>VCSE </a:t>
            </a:r>
            <a:r>
              <a:rPr lang="en-GB" b="1" dirty="0">
                <a:latin typeface="+mn-lt"/>
              </a:rPr>
              <a:t>organisations </a:t>
            </a:r>
            <a:r>
              <a:rPr lang="en-GB" b="1" dirty="0" smtClean="0">
                <a:latin typeface="+mn-lt"/>
              </a:rPr>
              <a:t>in North Yorkshire by size</a:t>
            </a:r>
            <a:endParaRPr lang="en-GB" b="1" dirty="0">
              <a:latin typeface="+mn-lt"/>
              <a:cs typeface="Arial" panose="020B0604020202020204" pitchFamily="34" charset="0"/>
            </a:endParaRPr>
          </a:p>
        </p:txBody>
      </p:sp>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t="8658" b="35995"/>
          <a:stretch/>
        </p:blipFill>
        <p:spPr>
          <a:xfrm>
            <a:off x="622987" y="2458994"/>
            <a:ext cx="10866305" cy="332396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
        <p:nvSpPr>
          <p:cNvPr id="5" name="TextBox 4"/>
          <p:cNvSpPr txBox="1"/>
          <p:nvPr/>
        </p:nvSpPr>
        <p:spPr>
          <a:xfrm>
            <a:off x="721841" y="2063578"/>
            <a:ext cx="10596948" cy="380597"/>
          </a:xfrm>
          <a:prstGeom prst="rect">
            <a:avLst/>
          </a:prstGeom>
          <a:solidFill>
            <a:schemeClr val="accent1">
              <a:lumMod val="20000"/>
              <a:lumOff val="80000"/>
            </a:schemeClr>
          </a:solidFill>
          <a:ln>
            <a:solidFill>
              <a:schemeClr val="tx1"/>
            </a:solidFill>
          </a:ln>
        </p:spPr>
        <p:txBody>
          <a:bodyPr wrap="square" rtlCol="0">
            <a:spAutoFit/>
          </a:bodyPr>
          <a:lstStyle/>
          <a:p>
            <a:r>
              <a:rPr lang="en-GB" b="1" dirty="0" smtClean="0">
                <a:latin typeface="Arial" panose="020B0604020202020204" pitchFamily="34" charset="0"/>
                <a:cs typeface="Arial" panose="020B0604020202020204" pitchFamily="34" charset="0"/>
              </a:rPr>
              <a:t>Table 2.8 </a:t>
            </a:r>
            <a:r>
              <a:rPr lang="en-GB" b="1" dirty="0">
                <a:latin typeface="Arial" panose="020B0604020202020204" pitchFamily="34" charset="0"/>
                <a:cs typeface="Arial" panose="020B0604020202020204" pitchFamily="34" charset="0"/>
              </a:rPr>
              <a:t>Number of VCSEs by </a:t>
            </a:r>
            <a:r>
              <a:rPr lang="en-GB" b="1" dirty="0" smtClean="0">
                <a:latin typeface="Arial" panose="020B0604020202020204" pitchFamily="34" charset="0"/>
                <a:cs typeface="Arial" panose="020B0604020202020204" pitchFamily="34" charset="0"/>
              </a:rPr>
              <a:t>size</a:t>
            </a:r>
            <a:endParaRPr lang="en-GB" dirty="0"/>
          </a:p>
        </p:txBody>
      </p:sp>
    </p:spTree>
    <p:extLst>
      <p:ext uri="{BB962C8B-B14F-4D97-AF65-F5344CB8AC3E}">
        <p14:creationId xmlns:p14="http://schemas.microsoft.com/office/powerpoint/2010/main" val="1758231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rPr>
              <a:t>Percentage of VCSE organisations in rural and urban areas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3900"/>
          <a:stretch/>
        </p:blipFill>
        <p:spPr>
          <a:xfrm>
            <a:off x="548640" y="2041235"/>
            <a:ext cx="9760516" cy="4267439"/>
          </a:xfrm>
          <a:prstGeom prst="rect">
            <a:avLst/>
          </a:prstGeom>
        </p:spPr>
      </p:pic>
    </p:spTree>
    <p:extLst>
      <p:ext uri="{BB962C8B-B14F-4D97-AF65-F5344CB8AC3E}">
        <p14:creationId xmlns:p14="http://schemas.microsoft.com/office/powerpoint/2010/main" val="3619162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24055" y="4924270"/>
            <a:ext cx="3156965" cy="1362546"/>
          </a:xfrm>
          <a:prstGeom prst="rect">
            <a:avLst/>
          </a:prstGeom>
        </p:spPr>
      </p:pic>
      <p:sp>
        <p:nvSpPr>
          <p:cNvPr id="5" name="TextBox 4"/>
          <p:cNvSpPr txBox="1"/>
          <p:nvPr/>
        </p:nvSpPr>
        <p:spPr>
          <a:xfrm>
            <a:off x="476330" y="3400753"/>
            <a:ext cx="10058400" cy="954107"/>
          </a:xfrm>
          <a:prstGeom prst="rect">
            <a:avLst/>
          </a:prstGeom>
          <a:noFill/>
        </p:spPr>
        <p:txBody>
          <a:bodyPr wrap="square" rtlCol="0">
            <a:spAutoFit/>
          </a:bodyPr>
          <a:lstStyle/>
          <a:p>
            <a:r>
              <a:rPr lang="en-GB" sz="2800" i="1" dirty="0" smtClean="0">
                <a:cs typeface="Arial" panose="020B0604020202020204" pitchFamily="34" charset="0"/>
              </a:rPr>
              <a:t>The Contribution of the VCSE Sector to Health and Wellbeing in Humber and North Yorkshire - </a:t>
            </a:r>
            <a:r>
              <a:rPr lang="en-GB" sz="2800" b="1" i="1" dirty="0" smtClean="0">
                <a:cs typeface="Arial" panose="020B0604020202020204" pitchFamily="34" charset="0"/>
              </a:rPr>
              <a:t>Report Findings 2022</a:t>
            </a:r>
            <a:endParaRPr lang="en-GB" sz="2800" b="1" i="1" dirty="0">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590" y="605547"/>
            <a:ext cx="7859176" cy="1495102"/>
          </a:xfrm>
          <a:prstGeom prst="rect">
            <a:avLst/>
          </a:prstGeom>
        </p:spPr>
      </p:pic>
      <p:sp>
        <p:nvSpPr>
          <p:cNvPr id="2" name="Rectangle 1"/>
          <p:cNvSpPr/>
          <p:nvPr/>
        </p:nvSpPr>
        <p:spPr>
          <a:xfrm>
            <a:off x="476330" y="2613671"/>
            <a:ext cx="3781292" cy="646331"/>
          </a:xfrm>
          <a:prstGeom prst="rect">
            <a:avLst/>
          </a:prstGeom>
        </p:spPr>
        <p:txBody>
          <a:bodyPr wrap="none">
            <a:spAutoFit/>
          </a:bodyPr>
          <a:lstStyle/>
          <a:p>
            <a:r>
              <a:rPr lang="en-GB" sz="3600" b="1" dirty="0" smtClean="0">
                <a:cs typeface="Arial" panose="020B0604020202020204" pitchFamily="34" charset="0"/>
              </a:rPr>
              <a:t>VCSE Collaborative</a:t>
            </a:r>
            <a:endParaRPr lang="en-GB" sz="3600" dirty="0"/>
          </a:p>
        </p:txBody>
      </p:sp>
    </p:spTree>
    <p:extLst>
      <p:ext uri="{BB962C8B-B14F-4D97-AF65-F5344CB8AC3E}">
        <p14:creationId xmlns:p14="http://schemas.microsoft.com/office/powerpoint/2010/main" val="2502893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478593" cy="1325563"/>
          </a:xfrm>
        </p:spPr>
        <p:txBody>
          <a:bodyPr/>
          <a:lstStyle/>
          <a:p>
            <a:r>
              <a:rPr lang="en-GB" b="1" dirty="0" smtClean="0">
                <a:latin typeface="+mn-lt"/>
              </a:rPr>
              <a:t>VCSE organisations in rural and urban areas </a:t>
            </a:r>
            <a:endParaRPr lang="en-GB" b="1" dirty="0">
              <a:latin typeface="+mn-lt"/>
              <a:cs typeface="Arial" panose="020B0604020202020204" pitchFamily="34" charset="0"/>
            </a:endParaRPr>
          </a:p>
        </p:txBody>
      </p:sp>
      <p:sp>
        <p:nvSpPr>
          <p:cNvPr id="3" name="Rectangle 2"/>
          <p:cNvSpPr/>
          <p:nvPr/>
        </p:nvSpPr>
        <p:spPr>
          <a:xfrm>
            <a:off x="607329" y="1902175"/>
            <a:ext cx="10021454" cy="4616648"/>
          </a:xfrm>
          <a:prstGeom prst="rect">
            <a:avLst/>
          </a:prstGeom>
        </p:spPr>
        <p:txBody>
          <a:bodyPr wrap="square">
            <a:spAutoFit/>
          </a:bodyPr>
          <a:lstStyle/>
          <a:p>
            <a:pPr marL="285750" indent="-285750">
              <a:buFont typeface="Arial" panose="020B0604020202020204" pitchFamily="34" charset="0"/>
              <a:buChar char="•"/>
            </a:pPr>
            <a:r>
              <a:rPr lang="en-GB" sz="2800" dirty="0"/>
              <a:t>I</a:t>
            </a:r>
            <a:r>
              <a:rPr lang="en-GB" sz="2800" dirty="0" smtClean="0"/>
              <a:t>n urban areas there is a much larger proportion of larger or big VCSE organisations (14%) when compared with market towns (4%) or rural areas (5%).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sz="2800" dirty="0" smtClean="0"/>
              <a:t>In rural areas there is a much larger proportion (57%) of very small ‘micro’ VCSE organisations (with annual income below £10,000).</a:t>
            </a:r>
          </a:p>
          <a:p>
            <a:endParaRPr lang="en-GB" dirty="0"/>
          </a:p>
          <a:p>
            <a:pPr marL="285750" indent="-285750">
              <a:buFont typeface="Arial" panose="020B0604020202020204" pitchFamily="34" charset="0"/>
              <a:buChar char="•"/>
            </a:pPr>
            <a:r>
              <a:rPr lang="en-GB" sz="2800" dirty="0" smtClean="0"/>
              <a:t>These variations will have a substantial impact on the extent to which the local VCSE sector has the capacity to tackle specific activities.</a:t>
            </a:r>
            <a:endParaRPr lang="en-GB"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680868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6234409" cy="1325563"/>
          </a:xfrm>
        </p:spPr>
        <p:txBody>
          <a:bodyPr/>
          <a:lstStyle/>
          <a:p>
            <a:r>
              <a:rPr lang="en-GB" b="1" dirty="0" smtClean="0">
                <a:latin typeface="+mn-lt"/>
              </a:rPr>
              <a:t>VCSE organisations in coastal areas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099" y="1690688"/>
            <a:ext cx="7219184" cy="4525757"/>
          </a:xfrm>
          <a:prstGeom prst="rect">
            <a:avLst/>
          </a:prstGeom>
        </p:spPr>
      </p:pic>
      <p:sp>
        <p:nvSpPr>
          <p:cNvPr id="4" name="Rectangle 3"/>
          <p:cNvSpPr/>
          <p:nvPr/>
        </p:nvSpPr>
        <p:spPr>
          <a:xfrm>
            <a:off x="6599903" y="2270212"/>
            <a:ext cx="5043947" cy="3970318"/>
          </a:xfrm>
          <a:prstGeom prst="rect">
            <a:avLst/>
          </a:prstGeom>
        </p:spPr>
        <p:txBody>
          <a:bodyPr wrap="square">
            <a:spAutoFit/>
          </a:bodyPr>
          <a:lstStyle/>
          <a:p>
            <a:r>
              <a:rPr lang="en-GB" sz="2800" dirty="0" smtClean="0"/>
              <a:t>In the Humber and North Yorkshire Health and Care Partnership area, there is a concern that local needs may be particularly pronounced in coastal areas.</a:t>
            </a:r>
          </a:p>
          <a:p>
            <a:endParaRPr lang="en-GB" sz="2800" dirty="0"/>
          </a:p>
          <a:p>
            <a:r>
              <a:rPr lang="en-GB" sz="2800" dirty="0" smtClean="0"/>
              <a:t>61 wards were identified as ‘coastal areas’ (Figure 2.6)</a:t>
            </a:r>
            <a:endParaRPr lang="en-GB" sz="28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661213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6863996" cy="1325563"/>
          </a:xfrm>
        </p:spPr>
        <p:txBody>
          <a:bodyPr/>
          <a:lstStyle/>
          <a:p>
            <a:r>
              <a:rPr lang="en-GB" b="1" dirty="0" smtClean="0">
                <a:latin typeface="+mn-lt"/>
              </a:rPr>
              <a:t>VCSE organisations in coastal areas </a:t>
            </a:r>
            <a:endParaRPr lang="en-GB" b="1" dirty="0">
              <a:latin typeface="+mn-lt"/>
              <a:cs typeface="Arial" panose="020B0604020202020204" pitchFamily="34" charset="0"/>
            </a:endParaRPr>
          </a:p>
        </p:txBody>
      </p:sp>
      <p:sp>
        <p:nvSpPr>
          <p:cNvPr id="4" name="Rectangle 3"/>
          <p:cNvSpPr/>
          <p:nvPr/>
        </p:nvSpPr>
        <p:spPr>
          <a:xfrm>
            <a:off x="548640" y="1690688"/>
            <a:ext cx="10935927" cy="4431983"/>
          </a:xfrm>
          <a:prstGeom prst="rect">
            <a:avLst/>
          </a:prstGeom>
        </p:spPr>
        <p:txBody>
          <a:bodyPr wrap="square">
            <a:spAutoFit/>
          </a:bodyPr>
          <a:lstStyle/>
          <a:p>
            <a:pPr marL="457200" indent="-457200">
              <a:buFont typeface="Arial" panose="020B0604020202020204" pitchFamily="34" charset="0"/>
              <a:buChar char="•"/>
            </a:pPr>
            <a:r>
              <a:rPr lang="en-GB" sz="2800" dirty="0" smtClean="0"/>
              <a:t>VCSE sector structure appears to be broadly similar in coastal and inland areas. However, there is a larger number of VCSE organisations with income above £250,000 in coastal areas which has a significant bearing on overall sector resources.</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In coastal areas, nearly 32% of VCSE organisations are located in the poorest quintile of deprivation compared with just 4% in non-coastal areas.</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Only 5% of VCSE organisations in coastal areas are located in the most affluent areas compared with 33% in inland areas. </a:t>
            </a:r>
            <a:endParaRPr lang="en-GB" sz="28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473477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6654134" cy="1325563"/>
          </a:xfrm>
        </p:spPr>
        <p:txBody>
          <a:bodyPr/>
          <a:lstStyle/>
          <a:p>
            <a:r>
              <a:rPr lang="en-GB" b="1" dirty="0" smtClean="0">
                <a:latin typeface="+mn-lt"/>
              </a:rPr>
              <a:t>VCSE organisations in coastal areas </a:t>
            </a:r>
            <a:endParaRPr lang="en-GB" b="1" dirty="0">
              <a:latin typeface="+mn-lt"/>
              <a:cs typeface="Arial" panose="020B0604020202020204" pitchFamily="34" charset="0"/>
            </a:endParaRPr>
          </a:p>
        </p:txBody>
      </p:sp>
      <p:sp>
        <p:nvSpPr>
          <p:cNvPr id="4" name="Rectangle 3"/>
          <p:cNvSpPr/>
          <p:nvPr/>
        </p:nvSpPr>
        <p:spPr>
          <a:xfrm>
            <a:off x="548640" y="1690688"/>
            <a:ext cx="10935927" cy="954107"/>
          </a:xfrm>
          <a:prstGeom prst="rect">
            <a:avLst/>
          </a:prstGeom>
        </p:spPr>
        <p:txBody>
          <a:bodyPr wrap="square">
            <a:spAutoFit/>
          </a:bodyPr>
          <a:lstStyle/>
          <a:p>
            <a:pPr marL="457200" indent="-457200">
              <a:buFont typeface="Arial" panose="020B0604020202020204" pitchFamily="34" charset="0"/>
              <a:buChar char="•"/>
            </a:pPr>
            <a:r>
              <a:rPr lang="en-GB" sz="2800" dirty="0" smtClean="0"/>
              <a:t>These wide variations in VCSE organisational location are due to the geographica</a:t>
            </a:r>
            <a:r>
              <a:rPr lang="en-GB" sz="2800" dirty="0"/>
              <a:t>l</a:t>
            </a:r>
            <a:r>
              <a:rPr lang="en-GB" sz="2800" dirty="0" smtClean="0"/>
              <a:t> characteristics of coastal and non-coastal areas. </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640" y="2906654"/>
            <a:ext cx="6732323" cy="3020246"/>
          </a:xfrm>
          <a:prstGeom prst="rect">
            <a:avLst/>
          </a:prstGeom>
        </p:spPr>
      </p:pic>
      <p:sp>
        <p:nvSpPr>
          <p:cNvPr id="3" name="Rectangle 2"/>
          <p:cNvSpPr/>
          <p:nvPr/>
        </p:nvSpPr>
        <p:spPr>
          <a:xfrm>
            <a:off x="7374194" y="3016251"/>
            <a:ext cx="4110373" cy="2677656"/>
          </a:xfrm>
          <a:prstGeom prst="rect">
            <a:avLst/>
          </a:prstGeom>
        </p:spPr>
        <p:txBody>
          <a:bodyPr wrap="square">
            <a:spAutoFit/>
          </a:bodyPr>
          <a:lstStyle/>
          <a:p>
            <a:r>
              <a:rPr lang="en-GB" sz="2800" dirty="0" smtClean="0"/>
              <a:t>Figure 2.9 shows that 69% of VCSE organisations in coastal areas are located in urban areas compared with just 43% in non-coastal areas. </a:t>
            </a:r>
            <a:endParaRPr lang="en-GB" sz="28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705390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682" y="2841383"/>
            <a:ext cx="10805160" cy="935862"/>
          </a:xfrm>
        </p:spPr>
        <p:txBody>
          <a:bodyPr>
            <a:noAutofit/>
          </a:bodyPr>
          <a:lstStyle/>
          <a:p>
            <a:r>
              <a:rPr lang="en-GB" sz="6000" b="1" dirty="0" smtClean="0">
                <a:latin typeface="+mn-lt"/>
                <a:cs typeface="Arial" panose="020B0604020202020204" pitchFamily="34" charset="0"/>
              </a:rPr>
              <a:t>VCSE Sector Capacity </a:t>
            </a:r>
            <a:endParaRPr lang="en-GB" sz="6000" b="1" dirty="0">
              <a:latin typeface="+mn-lt"/>
              <a:cs typeface="Arial" panose="020B0604020202020204" pitchFamily="34" charset="0"/>
            </a:endParaRPr>
          </a:p>
        </p:txBody>
      </p:sp>
      <p:sp>
        <p:nvSpPr>
          <p:cNvPr id="3" name="Rectangle 2"/>
          <p:cNvSpPr/>
          <p:nvPr/>
        </p:nvSpPr>
        <p:spPr>
          <a:xfrm>
            <a:off x="836233" y="3777245"/>
            <a:ext cx="7002535" cy="2308324"/>
          </a:xfrm>
          <a:prstGeom prst="rect">
            <a:avLst/>
          </a:prstGeom>
        </p:spPr>
        <p:txBody>
          <a:bodyPr wrap="square">
            <a:spAutoFit/>
          </a:bodyPr>
          <a:lstStyle/>
          <a:p>
            <a:pPr marL="457200" indent="-457200">
              <a:buFont typeface="Arial" panose="020B0604020202020204" pitchFamily="34" charset="0"/>
              <a:buChar char="•"/>
            </a:pPr>
            <a:r>
              <a:rPr lang="en-GB" sz="3600" dirty="0" smtClean="0"/>
              <a:t>Income </a:t>
            </a:r>
          </a:p>
          <a:p>
            <a:pPr marL="457200" indent="-457200">
              <a:buFont typeface="Arial" panose="020B0604020202020204" pitchFamily="34" charset="0"/>
              <a:buChar char="•"/>
            </a:pPr>
            <a:r>
              <a:rPr lang="en-GB" sz="3600" dirty="0" smtClean="0"/>
              <a:t>Employees </a:t>
            </a:r>
          </a:p>
          <a:p>
            <a:pPr marL="457200" indent="-457200">
              <a:buFont typeface="Arial" panose="020B0604020202020204" pitchFamily="34" charset="0"/>
              <a:buChar char="•"/>
            </a:pPr>
            <a:r>
              <a:rPr lang="en-GB" sz="3600" dirty="0" smtClean="0"/>
              <a:t>Volunteers</a:t>
            </a:r>
          </a:p>
          <a:p>
            <a:pPr marL="457200" indent="-457200">
              <a:buFont typeface="Arial" panose="020B0604020202020204" pitchFamily="34" charset="0"/>
              <a:buChar char="•"/>
            </a:pPr>
            <a:r>
              <a:rPr lang="en-GB" sz="3600" dirty="0" smtClean="0"/>
              <a:t>Interactions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590" y="605547"/>
            <a:ext cx="7859176" cy="1495102"/>
          </a:xfrm>
          <a:prstGeom prst="rect">
            <a:avLst/>
          </a:prstGeom>
        </p:spPr>
      </p:pic>
    </p:spTree>
    <p:extLst>
      <p:ext uri="{BB962C8B-B14F-4D97-AF65-F5344CB8AC3E}">
        <p14:creationId xmlns:p14="http://schemas.microsoft.com/office/powerpoint/2010/main" val="26123219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463603" cy="1325563"/>
          </a:xfrm>
        </p:spPr>
        <p:txBody>
          <a:bodyPr/>
          <a:lstStyle/>
          <a:p>
            <a:r>
              <a:rPr lang="en-GB" b="1" dirty="0" smtClean="0">
                <a:latin typeface="+mn-lt"/>
              </a:rPr>
              <a:t>VCSE Sector Capacity across Humber and North Yorkshire  </a:t>
            </a:r>
            <a:endParaRPr lang="en-GB" b="1" dirty="0">
              <a:latin typeface="+mn-lt"/>
              <a:cs typeface="Arial" panose="020B0604020202020204" pitchFamily="34" charset="0"/>
            </a:endParaRPr>
          </a:p>
        </p:txBody>
      </p:sp>
      <p:sp>
        <p:nvSpPr>
          <p:cNvPr id="4" name="Rectangle 3"/>
          <p:cNvSpPr/>
          <p:nvPr/>
        </p:nvSpPr>
        <p:spPr>
          <a:xfrm>
            <a:off x="548640" y="2170010"/>
            <a:ext cx="10935927" cy="2677656"/>
          </a:xfrm>
          <a:prstGeom prst="rect">
            <a:avLst/>
          </a:prstGeom>
        </p:spPr>
        <p:txBody>
          <a:bodyPr wrap="square">
            <a:spAutoFit/>
          </a:bodyPr>
          <a:lstStyle/>
          <a:p>
            <a:pPr marL="457200" indent="-457200">
              <a:buFont typeface="Arial" panose="020B0604020202020204" pitchFamily="34" charset="0"/>
              <a:buChar char="•"/>
            </a:pPr>
            <a:r>
              <a:rPr lang="en-GB" sz="2800" dirty="0" smtClean="0"/>
              <a:t>In 2020, the VCSE sector in Humber and North Yorkshire had an income of nearly £1billion and expenditure of £948 million.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Income and expenditure is not distributed evenly across the sector. The biggest organisations command the largest share of the sector’s income.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273680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733426" cy="1325563"/>
          </a:xfrm>
        </p:spPr>
        <p:txBody>
          <a:bodyPr/>
          <a:lstStyle/>
          <a:p>
            <a:r>
              <a:rPr lang="en-GB" b="1" dirty="0" smtClean="0">
                <a:latin typeface="+mn-lt"/>
              </a:rPr>
              <a:t>VCSE Sector Capacity across Humber and North Yorkshire  </a:t>
            </a:r>
            <a:endParaRPr lang="en-GB" b="1" dirty="0">
              <a:latin typeface="+mn-lt"/>
              <a:cs typeface="Arial" panose="020B0604020202020204" pitchFamily="34" charset="0"/>
            </a:endParaRPr>
          </a:p>
        </p:txBody>
      </p:sp>
      <p:sp>
        <p:nvSpPr>
          <p:cNvPr id="4" name="Rectangle 3"/>
          <p:cNvSpPr/>
          <p:nvPr/>
        </p:nvSpPr>
        <p:spPr>
          <a:xfrm>
            <a:off x="7484807" y="1861702"/>
            <a:ext cx="4287354" cy="4401205"/>
          </a:xfrm>
          <a:prstGeom prst="rect">
            <a:avLst/>
          </a:prstGeom>
        </p:spPr>
        <p:txBody>
          <a:bodyPr wrap="square">
            <a:spAutoFit/>
          </a:bodyPr>
          <a:lstStyle/>
          <a:p>
            <a:r>
              <a:rPr lang="en-GB" sz="2800" dirty="0"/>
              <a:t>T</a:t>
            </a:r>
            <a:r>
              <a:rPr lang="en-GB" sz="2800" dirty="0" smtClean="0"/>
              <a:t>he distribution of VCSE organisations in local authority areas varies considerably – with bigger organisations based mainly in larger urban areas. This has a significant impact on the average income of VCSE organisations in local authorities and districts.</a:t>
            </a:r>
          </a:p>
        </p:txBody>
      </p:sp>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157" y="1861702"/>
            <a:ext cx="6972904" cy="366553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551661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283721" cy="1325563"/>
          </a:xfrm>
        </p:spPr>
        <p:txBody>
          <a:bodyPr>
            <a:normAutofit/>
          </a:bodyPr>
          <a:lstStyle/>
          <a:p>
            <a:r>
              <a:rPr lang="en-GB" b="1" dirty="0" smtClean="0">
                <a:latin typeface="+mn-lt"/>
              </a:rPr>
              <a:t>VCSE Sector Employees – Humber and North Yorkshire   </a:t>
            </a:r>
            <a:endParaRPr lang="en-GB" b="1" dirty="0">
              <a:latin typeface="+mn-lt"/>
              <a:cs typeface="Arial" panose="020B0604020202020204" pitchFamily="34" charset="0"/>
            </a:endParaRPr>
          </a:p>
        </p:txBody>
      </p:sp>
      <p:sp>
        <p:nvSpPr>
          <p:cNvPr id="4" name="Rectangle 3"/>
          <p:cNvSpPr/>
          <p:nvPr/>
        </p:nvSpPr>
        <p:spPr>
          <a:xfrm>
            <a:off x="548640" y="2134548"/>
            <a:ext cx="11223521" cy="3970318"/>
          </a:xfrm>
          <a:prstGeom prst="rect">
            <a:avLst/>
          </a:prstGeom>
        </p:spPr>
        <p:txBody>
          <a:bodyPr wrap="square">
            <a:spAutoFit/>
          </a:bodyPr>
          <a:lstStyle/>
          <a:p>
            <a:pPr marL="457200" indent="-457200">
              <a:buFont typeface="Arial" panose="020B0604020202020204" pitchFamily="34" charset="0"/>
              <a:buChar char="•"/>
            </a:pPr>
            <a:r>
              <a:rPr lang="en-GB" sz="2800" b="1" dirty="0" smtClean="0"/>
              <a:t>Around 23,200 VCSE sector employees deliver 38 million hours of work annually. </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The staff costs of VCSE organisations amount to £613 million.</a:t>
            </a:r>
          </a:p>
          <a:p>
            <a:pPr marL="457200" indent="-457200">
              <a:buFont typeface="Arial" panose="020B0604020202020204" pitchFamily="34" charset="0"/>
              <a:buChar char="•"/>
            </a:pPr>
            <a:endParaRPr lang="en-GB" sz="2800" dirty="0"/>
          </a:p>
          <a:p>
            <a:pPr marL="457200" indent="-457200">
              <a:buFont typeface="Arial" panose="020B0604020202020204" pitchFamily="34" charset="0"/>
              <a:buChar char="•"/>
            </a:pPr>
            <a:r>
              <a:rPr lang="en-GB" sz="2800" dirty="0" smtClean="0"/>
              <a:t>There are significant variations in the number of employees in local authorities due to differences in the size of organisations in those areas. </a:t>
            </a:r>
            <a:r>
              <a:rPr lang="en-GB" sz="2800" dirty="0"/>
              <a:t>A</a:t>
            </a:r>
            <a:r>
              <a:rPr lang="en-GB" sz="2800" dirty="0" smtClean="0"/>
              <a:t>verage numbers of employees tend to be much higher in the urban areas of Harrogate, York, Hull and North East Lincolnshire.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13486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680960" cy="1325563"/>
          </a:xfrm>
        </p:spPr>
        <p:txBody>
          <a:bodyPr/>
          <a:lstStyle/>
          <a:p>
            <a:r>
              <a:rPr lang="en-GB" b="1" dirty="0" smtClean="0">
                <a:latin typeface="+mn-lt"/>
              </a:rPr>
              <a:t>VCSE Sector Volunteers – Humber and North Yorkshire   </a:t>
            </a:r>
            <a:endParaRPr lang="en-GB" b="1" dirty="0">
              <a:latin typeface="+mn-lt"/>
              <a:cs typeface="Arial" panose="020B0604020202020204" pitchFamily="34" charset="0"/>
            </a:endParaRPr>
          </a:p>
        </p:txBody>
      </p:sp>
      <p:sp>
        <p:nvSpPr>
          <p:cNvPr id="4" name="Rectangle 3"/>
          <p:cNvSpPr/>
          <p:nvPr/>
        </p:nvSpPr>
        <p:spPr>
          <a:xfrm>
            <a:off x="548640" y="2075553"/>
            <a:ext cx="11223521" cy="4031873"/>
          </a:xfrm>
          <a:prstGeom prst="rect">
            <a:avLst/>
          </a:prstGeom>
        </p:spPr>
        <p:txBody>
          <a:bodyPr wrap="square">
            <a:spAutoFit/>
          </a:bodyPr>
          <a:lstStyle/>
          <a:p>
            <a:pPr marL="457200" indent="-457200">
              <a:buFont typeface="Arial" panose="020B0604020202020204" pitchFamily="34" charset="0"/>
              <a:buChar char="•"/>
            </a:pPr>
            <a:r>
              <a:rPr lang="en-GB" sz="2800" dirty="0" smtClean="0"/>
              <a:t>It’s estimated that around </a:t>
            </a:r>
            <a:r>
              <a:rPr lang="en-GB" sz="2800" b="1" dirty="0" smtClean="0"/>
              <a:t>128,000 volunteers provide 9 million hours </a:t>
            </a:r>
            <a:r>
              <a:rPr lang="en-GB" sz="2800" dirty="0" smtClean="0"/>
              <a:t>of work which represents about </a:t>
            </a:r>
            <a:r>
              <a:rPr lang="en-GB" sz="2800" b="1" dirty="0" smtClean="0"/>
              <a:t>25% of additional resource to the sector</a:t>
            </a:r>
            <a:r>
              <a:rPr lang="en-GB" sz="2800" dirty="0" smtClean="0"/>
              <a:t>. </a:t>
            </a:r>
          </a:p>
          <a:p>
            <a:endParaRPr lang="en-GB" sz="1600" dirty="0"/>
          </a:p>
          <a:p>
            <a:pPr marL="457200" indent="-457200">
              <a:buFont typeface="Arial" panose="020B0604020202020204" pitchFamily="34" charset="0"/>
              <a:buChar char="•"/>
            </a:pPr>
            <a:r>
              <a:rPr lang="en-GB" sz="2800" dirty="0" smtClean="0"/>
              <a:t>The replacement cost of this work would amount to between </a:t>
            </a:r>
            <a:r>
              <a:rPr lang="en-GB" sz="2800" b="1" dirty="0" smtClean="0"/>
              <a:t>£80 million and £125 million</a:t>
            </a:r>
            <a:r>
              <a:rPr lang="en-GB" sz="2800" dirty="0" smtClean="0"/>
              <a:t> if delivered by paid employees. </a:t>
            </a:r>
          </a:p>
          <a:p>
            <a:pPr marL="457200" indent="-457200">
              <a:buFont typeface="Arial" panose="020B0604020202020204" pitchFamily="34" charset="0"/>
              <a:buChar char="•"/>
            </a:pPr>
            <a:endParaRPr lang="en-GB" sz="1600" dirty="0"/>
          </a:p>
          <a:p>
            <a:pPr marL="457200" indent="-457200">
              <a:buFont typeface="Arial" panose="020B0604020202020204" pitchFamily="34" charset="0"/>
              <a:buChar char="•"/>
            </a:pPr>
            <a:r>
              <a:rPr lang="en-GB" sz="2800" dirty="0" smtClean="0"/>
              <a:t>There are many more regular volunteers in more affluent districts of North Yorkshire and York. Levels of regular volunteering for VCSE organisations in North and North East Lincolnshire and Hull are much lower. </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714796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643484" cy="1325563"/>
          </a:xfrm>
        </p:spPr>
        <p:txBody>
          <a:bodyPr>
            <a:normAutofit/>
          </a:bodyPr>
          <a:lstStyle/>
          <a:p>
            <a:r>
              <a:rPr lang="en-GB" b="1" dirty="0" smtClean="0">
                <a:latin typeface="+mn-lt"/>
              </a:rPr>
              <a:t>Contribution of employees and volunteers in North Yorkshire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b="30740"/>
          <a:stretch/>
        </p:blipFill>
        <p:spPr>
          <a:xfrm>
            <a:off x="377499" y="1801301"/>
            <a:ext cx="10648244" cy="4053809"/>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319091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smtClean="0">
                <a:latin typeface="+mn-lt"/>
              </a:rPr>
              <a:t>Background: </a:t>
            </a:r>
            <a:endParaRPr lang="en-GB" b="1" dirty="0">
              <a:latin typeface="+mn-lt"/>
            </a:endParaRPr>
          </a:p>
        </p:txBody>
      </p:sp>
      <p:sp>
        <p:nvSpPr>
          <p:cNvPr id="3" name="Content Placeholder 2"/>
          <p:cNvSpPr>
            <a:spLocks noGrp="1"/>
          </p:cNvSpPr>
          <p:nvPr>
            <p:ph idx="1"/>
          </p:nvPr>
        </p:nvSpPr>
        <p:spPr>
          <a:xfrm>
            <a:off x="487680" y="1825625"/>
            <a:ext cx="10866120" cy="4351338"/>
          </a:xfrm>
        </p:spPr>
        <p:txBody>
          <a:bodyPr>
            <a:normAutofit fontScale="77500" lnSpcReduction="20000"/>
          </a:bodyPr>
          <a:lstStyle/>
          <a:p>
            <a:pPr marL="0" indent="0">
              <a:lnSpc>
                <a:spcPct val="120000"/>
              </a:lnSpc>
              <a:buNone/>
            </a:pPr>
            <a:r>
              <a:rPr lang="en-GB" dirty="0" smtClean="0"/>
              <a:t>The ‘</a:t>
            </a:r>
            <a:r>
              <a:rPr lang="en-GB" dirty="0" smtClean="0">
                <a:cs typeface="Arial" panose="020B0604020202020204" pitchFamily="34" charset="0"/>
              </a:rPr>
              <a:t>Contribution </a:t>
            </a:r>
            <a:r>
              <a:rPr lang="en-GB" dirty="0">
                <a:cs typeface="Arial" panose="020B0604020202020204" pitchFamily="34" charset="0"/>
              </a:rPr>
              <a:t>of the VCSE Sector to Health and Wellbeing in Humber and North </a:t>
            </a:r>
            <a:r>
              <a:rPr lang="en-GB" dirty="0" smtClean="0">
                <a:cs typeface="Arial" panose="020B0604020202020204" pitchFamily="34" charset="0"/>
              </a:rPr>
              <a:t>Yorkshire’</a:t>
            </a:r>
            <a:r>
              <a:rPr lang="en-GB" dirty="0" smtClean="0"/>
              <a:t> report was commissioned by the Humber and North Yorkshire Health and Care Partnership and the VCSE Collaborative to understand more about the sector and how our geography and the places that make up Humber and North Yorkshire are served. </a:t>
            </a:r>
          </a:p>
          <a:p>
            <a:pPr marL="0" indent="0">
              <a:lnSpc>
                <a:spcPct val="120000"/>
              </a:lnSpc>
              <a:buNone/>
            </a:pPr>
            <a:endParaRPr lang="en-GB" sz="1500" dirty="0"/>
          </a:p>
          <a:p>
            <a:pPr marL="0" indent="0">
              <a:lnSpc>
                <a:spcPct val="120000"/>
              </a:lnSpc>
              <a:buNone/>
            </a:pPr>
            <a:r>
              <a:rPr lang="en-GB" dirty="0" smtClean="0"/>
              <a:t>Professor Tony Chapman, St Chad’s College, Durham University has worked with the VCSE Collaborative to complete an initial look at the size, scale and value of the sector, and the contribution it makes in relation to the health and wellbeing of our people. </a:t>
            </a:r>
          </a:p>
          <a:p>
            <a:pPr marL="0" indent="0">
              <a:lnSpc>
                <a:spcPct val="120000"/>
              </a:lnSpc>
              <a:buNone/>
            </a:pPr>
            <a:endParaRPr lang="en-GB" sz="1500" dirty="0"/>
          </a:p>
          <a:p>
            <a:pPr marL="0" indent="0">
              <a:lnSpc>
                <a:spcPct val="120000"/>
              </a:lnSpc>
              <a:buNone/>
            </a:pPr>
            <a:r>
              <a:rPr lang="en-GB" dirty="0" smtClean="0"/>
              <a:t>The findings within this report begin to plot the VCSE sector alongside the differences we see across Humber and North Yorkshire in terms of deprivation, health inequalities and our geography.</a:t>
            </a:r>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6349796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rPr>
              <a:t>‘Energy’ invested by VCSE </a:t>
            </a:r>
            <a:br>
              <a:rPr lang="en-GB" b="1" dirty="0" smtClean="0">
                <a:latin typeface="+mn-lt"/>
              </a:rPr>
            </a:br>
            <a:r>
              <a:rPr lang="en-GB" b="1" dirty="0" smtClean="0">
                <a:latin typeface="+mn-lt"/>
              </a:rPr>
              <a:t>Sector </a:t>
            </a:r>
            <a:r>
              <a:rPr lang="en-GB" b="1" dirty="0">
                <a:latin typeface="+mn-lt"/>
              </a:rPr>
              <a:t>E</a:t>
            </a:r>
            <a:r>
              <a:rPr lang="en-GB" b="1" dirty="0" smtClean="0">
                <a:latin typeface="+mn-lt"/>
              </a:rPr>
              <a:t>mployees and Volunteers </a:t>
            </a:r>
            <a:endParaRPr lang="en-GB" b="1" dirty="0">
              <a:latin typeface="+mn-lt"/>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pic>
        <p:nvPicPr>
          <p:cNvPr id="2" name="Picture 1"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203" y="1780629"/>
            <a:ext cx="9336694" cy="4755082"/>
          </a:xfrm>
          <a:prstGeom prst="rect">
            <a:avLst/>
          </a:prstGeom>
        </p:spPr>
      </p:pic>
    </p:spTree>
    <p:extLst>
      <p:ext uri="{BB962C8B-B14F-4D97-AF65-F5344CB8AC3E}">
        <p14:creationId xmlns:p14="http://schemas.microsoft.com/office/powerpoint/2010/main" val="2045569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rPr>
              <a:t>VCSE Sector Interactions </a:t>
            </a:r>
            <a:endParaRPr lang="en-GB" b="1" dirty="0">
              <a:latin typeface="+mn-lt"/>
              <a:cs typeface="Arial" panose="020B0604020202020204" pitchFamily="34" charset="0"/>
            </a:endParaRPr>
          </a:p>
        </p:txBody>
      </p:sp>
      <p:sp>
        <p:nvSpPr>
          <p:cNvPr id="3" name="Rectangle 2"/>
          <p:cNvSpPr/>
          <p:nvPr/>
        </p:nvSpPr>
        <p:spPr>
          <a:xfrm>
            <a:off x="8996516" y="1690688"/>
            <a:ext cx="2802192" cy="3077766"/>
          </a:xfrm>
          <a:prstGeom prst="rect">
            <a:avLst/>
          </a:prstGeom>
        </p:spPr>
        <p:txBody>
          <a:bodyPr wrap="square">
            <a:spAutoFit/>
          </a:bodyPr>
          <a:lstStyle/>
          <a:p>
            <a:pPr marL="285750" indent="-285750">
              <a:buFont typeface="Arial" panose="020B0604020202020204" pitchFamily="34" charset="0"/>
              <a:buChar char="•"/>
            </a:pPr>
            <a:r>
              <a:rPr lang="en-GB" b="1" dirty="0" smtClean="0"/>
              <a:t>Figure 3.6 </a:t>
            </a:r>
          </a:p>
          <a:p>
            <a:pPr marL="285750" indent="-285750">
              <a:buFont typeface="Arial" panose="020B0604020202020204" pitchFamily="34" charset="0"/>
              <a:buChar char="•"/>
            </a:pPr>
            <a:r>
              <a:rPr lang="en-GB" b="1" dirty="0" smtClean="0"/>
              <a:t>Variations in the extent to which VCSE organisations work within or across spatial boundaries in Humber and North Yorkshire</a:t>
            </a:r>
          </a:p>
          <a:p>
            <a:pPr marL="285750" indent="-285750">
              <a:buFont typeface="Arial" panose="020B0604020202020204" pitchFamily="34" charset="0"/>
              <a:buChar char="•"/>
            </a:pPr>
            <a:endParaRPr lang="en-GB" dirty="0" smtClean="0"/>
          </a:p>
          <a:p>
            <a:pPr marL="285750" indent="-285750">
              <a:buFont typeface="Arial" panose="020B0604020202020204" pitchFamily="34" charset="0"/>
              <a:buChar char="•"/>
            </a:pPr>
            <a:r>
              <a:rPr lang="en-GB" sz="1400" dirty="0" smtClean="0"/>
              <a:t>(Third Sector Trends, North of England, n=2,935)</a:t>
            </a:r>
            <a:endParaRPr lang="en-GB" sz="1400" dirty="0"/>
          </a:p>
          <a:p>
            <a:pPr marL="285750" indent="-285750">
              <a:buFont typeface="Arial" panose="020B0604020202020204" pitchFamily="34" charset="0"/>
              <a:buChar char="•"/>
            </a:pPr>
            <a:endParaRPr lang="en-GB" dirty="0"/>
          </a:p>
        </p:txBody>
      </p:sp>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l="6448" t="17526" r="8569" b="4608"/>
          <a:stretch/>
        </p:blipFill>
        <p:spPr>
          <a:xfrm>
            <a:off x="348061" y="1592824"/>
            <a:ext cx="8898253" cy="449825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794650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rPr>
              <a:t>VCSE Sector Interactions </a:t>
            </a:r>
            <a:endParaRPr lang="en-GB" b="1" dirty="0">
              <a:latin typeface="+mn-lt"/>
              <a:cs typeface="Arial" panose="020B0604020202020204" pitchFamily="34" charset="0"/>
            </a:endParaRPr>
          </a:p>
        </p:txBody>
      </p:sp>
      <p:sp>
        <p:nvSpPr>
          <p:cNvPr id="3" name="Rectangle 2"/>
          <p:cNvSpPr/>
          <p:nvPr/>
        </p:nvSpPr>
        <p:spPr>
          <a:xfrm>
            <a:off x="548640" y="1465071"/>
            <a:ext cx="11235320" cy="4832092"/>
          </a:xfrm>
          <a:prstGeom prst="rect">
            <a:avLst/>
          </a:prstGeom>
        </p:spPr>
        <p:txBody>
          <a:bodyPr wrap="square">
            <a:spAutoFit/>
          </a:bodyPr>
          <a:lstStyle/>
          <a:p>
            <a:pPr marL="285750" indent="-285750">
              <a:buFont typeface="Arial" panose="020B0604020202020204" pitchFamily="34" charset="0"/>
              <a:buChar char="•"/>
            </a:pPr>
            <a:r>
              <a:rPr lang="en-GB" sz="2800" dirty="0" smtClean="0"/>
              <a:t>80% of VCSE organisations stated that they have useful informal relationships with other voluntary organisations and groups and a further 7% show a willingness to do so in the future. </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smtClean="0"/>
              <a:t>Nearly 70% of organisations work quite closely, but informally, with other voluntary organisations and groups, and about 12% more show an interest in doing so in future. </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smtClean="0"/>
              <a:t>Fewer VCSE organisations work in formal partnership arrangements - only 30 per cent do so, but many more are considering this prospect (around 21%)</a:t>
            </a:r>
            <a:endParaRPr lang="en-GB"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747251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358671" cy="1325563"/>
          </a:xfrm>
        </p:spPr>
        <p:txBody>
          <a:bodyPr/>
          <a:lstStyle/>
          <a:p>
            <a:r>
              <a:rPr lang="en-GB" b="1" dirty="0" smtClean="0">
                <a:latin typeface="+mn-lt"/>
              </a:rPr>
              <a:t>VCSE Sector Interactions – Grants and Contracts</a:t>
            </a:r>
            <a:endParaRPr lang="en-GB" b="1" dirty="0">
              <a:latin typeface="+mn-lt"/>
              <a:cs typeface="Arial" panose="020B0604020202020204" pitchFamily="34" charset="0"/>
            </a:endParaRPr>
          </a:p>
        </p:txBody>
      </p:sp>
      <p:sp>
        <p:nvSpPr>
          <p:cNvPr id="3" name="Rectangle 2"/>
          <p:cNvSpPr/>
          <p:nvPr/>
        </p:nvSpPr>
        <p:spPr>
          <a:xfrm>
            <a:off x="497021" y="1811658"/>
            <a:ext cx="11235320" cy="4770537"/>
          </a:xfrm>
          <a:prstGeom prst="rect">
            <a:avLst/>
          </a:prstGeom>
        </p:spPr>
        <p:txBody>
          <a:bodyPr wrap="square">
            <a:spAutoFit/>
          </a:bodyPr>
          <a:lstStyle/>
          <a:p>
            <a:pPr marL="285750" indent="-285750">
              <a:buFont typeface="Arial" panose="020B0604020202020204" pitchFamily="34" charset="0"/>
              <a:buChar char="•"/>
            </a:pPr>
            <a:r>
              <a:rPr lang="en-GB" sz="2800" dirty="0" smtClean="0"/>
              <a:t>Formal relationships are often forged when VCSE organisations are working on bids for grants and contracts but general interest in partnership bidding, and the percentage of successful VCSE organisations has fallen from 21% to 17%. </a:t>
            </a:r>
          </a:p>
          <a:p>
            <a:pPr marL="285750" indent="-285750">
              <a:buFont typeface="Arial" panose="020B0604020202020204" pitchFamily="34" charset="0"/>
              <a:buChar char="•"/>
            </a:pPr>
            <a:endParaRPr lang="en-GB" sz="1200" dirty="0"/>
          </a:p>
          <a:p>
            <a:pPr marL="285750" indent="-285750">
              <a:buFont typeface="Arial" panose="020B0604020202020204" pitchFamily="34" charset="0"/>
              <a:buChar char="•"/>
            </a:pPr>
            <a:r>
              <a:rPr lang="en-GB" sz="2800" dirty="0" smtClean="0"/>
              <a:t>The percentage of VCSE organisations which have been successful in winning partnership bids fell from 21% in 2013 to 15% in 2019.</a:t>
            </a:r>
            <a:endParaRPr lang="en-GB" sz="2800" dirty="0"/>
          </a:p>
          <a:p>
            <a:pPr marL="285750" indent="-285750">
              <a:buFont typeface="Arial" panose="020B0604020202020204" pitchFamily="34" charset="0"/>
              <a:buChar char="•"/>
            </a:pPr>
            <a:endParaRPr lang="en-GB" sz="1200" dirty="0" smtClean="0"/>
          </a:p>
          <a:p>
            <a:pPr marL="285750" indent="-285750">
              <a:buFont typeface="Arial" panose="020B0604020202020204" pitchFamily="34" charset="0"/>
              <a:buChar char="•"/>
            </a:pPr>
            <a:r>
              <a:rPr lang="en-GB" sz="2800" dirty="0" smtClean="0"/>
              <a:t>VCSE organisations which are not considering the prospect of partnership bidding rose from 47% in 2013 to 64% in 2019. This could be due to the size of organisations as larger organisations are much more likely to be interested in or successfully delivering contracts. </a:t>
            </a:r>
            <a:endParaRPr lang="en-GB"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7011663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8712" y="3005286"/>
            <a:ext cx="10805160" cy="1917695"/>
          </a:xfrm>
        </p:spPr>
        <p:txBody>
          <a:bodyPr>
            <a:noAutofit/>
          </a:bodyPr>
          <a:lstStyle/>
          <a:p>
            <a:r>
              <a:rPr lang="en-GB" sz="6000" b="1" dirty="0" smtClean="0">
                <a:latin typeface="+mn-lt"/>
                <a:cs typeface="Arial" panose="020B0604020202020204" pitchFamily="34" charset="0"/>
              </a:rPr>
              <a:t>Engagement with </a:t>
            </a:r>
            <a:br>
              <a:rPr lang="en-GB" sz="6000" b="1" dirty="0" smtClean="0">
                <a:latin typeface="+mn-lt"/>
                <a:cs typeface="Arial" panose="020B0604020202020204" pitchFamily="34" charset="0"/>
              </a:rPr>
            </a:br>
            <a:r>
              <a:rPr lang="en-GB" sz="6000" b="1" dirty="0" smtClean="0">
                <a:latin typeface="+mn-lt"/>
                <a:cs typeface="Arial" panose="020B0604020202020204" pitchFamily="34" charset="0"/>
              </a:rPr>
              <a:t>Health and Wellbeing </a:t>
            </a:r>
            <a:endParaRPr lang="en-GB" sz="6000" b="1" dirty="0">
              <a:latin typeface="+mn-lt"/>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590" y="605547"/>
            <a:ext cx="7859176" cy="1495102"/>
          </a:xfrm>
          <a:prstGeom prst="rect">
            <a:avLst/>
          </a:prstGeom>
        </p:spPr>
      </p:pic>
    </p:spTree>
    <p:extLst>
      <p:ext uri="{BB962C8B-B14F-4D97-AF65-F5344CB8AC3E}">
        <p14:creationId xmlns:p14="http://schemas.microsoft.com/office/powerpoint/2010/main" val="2939585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rPr>
              <a:t>Public Health </a:t>
            </a:r>
            <a:r>
              <a:rPr lang="en-GB" b="1" dirty="0">
                <a:latin typeface="+mn-lt"/>
              </a:rPr>
              <a:t>R</a:t>
            </a:r>
            <a:r>
              <a:rPr lang="en-GB" b="1" dirty="0" smtClean="0">
                <a:latin typeface="+mn-lt"/>
              </a:rPr>
              <a:t>elated Issues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t="18281"/>
          <a:stretch/>
        </p:blipFill>
        <p:spPr>
          <a:xfrm>
            <a:off x="314840" y="2787445"/>
            <a:ext cx="11272760" cy="3664973"/>
          </a:xfrm>
          <a:prstGeom prst="rect">
            <a:avLst/>
          </a:prstGeom>
        </p:spPr>
      </p:pic>
      <p:sp>
        <p:nvSpPr>
          <p:cNvPr id="4" name="Rectangle 3"/>
          <p:cNvSpPr/>
          <p:nvPr/>
        </p:nvSpPr>
        <p:spPr>
          <a:xfrm>
            <a:off x="688259" y="1871655"/>
            <a:ext cx="9598742" cy="861774"/>
          </a:xfrm>
          <a:prstGeom prst="rect">
            <a:avLst/>
          </a:prstGeom>
        </p:spPr>
        <p:txBody>
          <a:bodyPr wrap="square">
            <a:spAutoFit/>
          </a:bodyPr>
          <a:lstStyle/>
          <a:p>
            <a:r>
              <a:rPr lang="en-GB" b="1" dirty="0" smtClean="0"/>
              <a:t>Table 4.1 </a:t>
            </a:r>
          </a:p>
          <a:p>
            <a:r>
              <a:rPr lang="en-GB" dirty="0" smtClean="0"/>
              <a:t>Percentage of </a:t>
            </a:r>
            <a:r>
              <a:rPr lang="en-GB" b="1" dirty="0" smtClean="0"/>
              <a:t>charities engaging with public health related </a:t>
            </a:r>
            <a:r>
              <a:rPr lang="en-GB" dirty="0" smtClean="0"/>
              <a:t>issues in Humber and North Yorkshire </a:t>
            </a:r>
            <a:r>
              <a:rPr lang="en-GB" sz="1400" dirty="0" smtClean="0"/>
              <a:t>(Charity Commission Register data 2021)</a:t>
            </a:r>
            <a:endParaRPr lang="en-GB"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4568763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448612" cy="1325563"/>
          </a:xfrm>
        </p:spPr>
        <p:txBody>
          <a:bodyPr/>
          <a:lstStyle/>
          <a:p>
            <a:r>
              <a:rPr lang="en-GB" b="1" dirty="0" smtClean="0">
                <a:latin typeface="+mn-lt"/>
              </a:rPr>
              <a:t>Public Health </a:t>
            </a:r>
            <a:r>
              <a:rPr lang="en-GB" b="1" dirty="0">
                <a:latin typeface="+mn-lt"/>
              </a:rPr>
              <a:t>R</a:t>
            </a:r>
            <a:r>
              <a:rPr lang="en-GB" b="1" dirty="0" smtClean="0">
                <a:latin typeface="+mn-lt"/>
              </a:rPr>
              <a:t>elated Issues – VCSE Impact </a:t>
            </a:r>
            <a:endParaRPr lang="en-GB" b="1" dirty="0">
              <a:latin typeface="+mn-lt"/>
              <a:cs typeface="Arial" panose="020B0604020202020204" pitchFamily="34" charset="0"/>
            </a:endParaRPr>
          </a:p>
        </p:txBody>
      </p:sp>
      <p:sp>
        <p:nvSpPr>
          <p:cNvPr id="4" name="Rectangle 3"/>
          <p:cNvSpPr/>
          <p:nvPr/>
        </p:nvSpPr>
        <p:spPr>
          <a:xfrm>
            <a:off x="688258" y="1871655"/>
            <a:ext cx="10299289" cy="3970318"/>
          </a:xfrm>
          <a:prstGeom prst="rect">
            <a:avLst/>
          </a:prstGeom>
        </p:spPr>
        <p:txBody>
          <a:bodyPr wrap="square">
            <a:spAutoFit/>
          </a:bodyPr>
          <a:lstStyle/>
          <a:p>
            <a:r>
              <a:rPr lang="en-GB" sz="2800" dirty="0" smtClean="0"/>
              <a:t>Many VCSE organisations feel that they make a ‘strong’ or ‘important’ contribution to public health by addressing issues such as: </a:t>
            </a:r>
          </a:p>
          <a:p>
            <a:endParaRPr lang="en-GB" sz="2800" dirty="0" smtClean="0"/>
          </a:p>
          <a:p>
            <a:pPr marL="285750" indent="-285750">
              <a:lnSpc>
                <a:spcPct val="150000"/>
              </a:lnSpc>
              <a:buFont typeface="Arial" panose="020B0604020202020204" pitchFamily="34" charset="0"/>
              <a:buChar char="•"/>
            </a:pPr>
            <a:r>
              <a:rPr lang="en-GB" sz="2800" dirty="0" smtClean="0"/>
              <a:t>Health and Wellbeing – 61%</a:t>
            </a:r>
          </a:p>
          <a:p>
            <a:pPr marL="285750" indent="-285750">
              <a:lnSpc>
                <a:spcPct val="150000"/>
              </a:lnSpc>
              <a:buFont typeface="Arial" panose="020B0604020202020204" pitchFamily="34" charset="0"/>
              <a:buChar char="•"/>
            </a:pPr>
            <a:r>
              <a:rPr lang="en-GB" sz="2800" dirty="0" smtClean="0"/>
              <a:t>Giving people the confidence to manage their lives – 45% </a:t>
            </a:r>
          </a:p>
          <a:p>
            <a:pPr marL="285750" indent="-285750">
              <a:lnSpc>
                <a:spcPct val="150000"/>
              </a:lnSpc>
              <a:buFont typeface="Arial" panose="020B0604020202020204" pitchFamily="34" charset="0"/>
              <a:buChar char="•"/>
            </a:pPr>
            <a:r>
              <a:rPr lang="en-GB" sz="2800" dirty="0" smtClean="0"/>
              <a:t>Tackling Social Isolation – 59% </a:t>
            </a:r>
          </a:p>
          <a:p>
            <a:pPr marL="285750" indent="-285750">
              <a:lnSpc>
                <a:spcPct val="150000"/>
              </a:lnSpc>
              <a:buFont typeface="Arial" panose="020B0604020202020204" pitchFamily="34" charset="0"/>
              <a:buChar char="•"/>
            </a:pPr>
            <a:r>
              <a:rPr lang="en-GB" sz="2800" dirty="0" smtClean="0"/>
              <a:t>Improving access to basic services – 30% </a:t>
            </a:r>
            <a:endParaRPr lang="en-GB"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867832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8192124" y="1718351"/>
            <a:ext cx="3399504" cy="2473939"/>
          </a:xfrm>
        </p:spPr>
        <p:txBody>
          <a:bodyPr>
            <a:noAutofit/>
          </a:bodyPr>
          <a:lstStyle/>
          <a:p>
            <a:r>
              <a:rPr lang="en-GB" b="1" dirty="0" smtClean="0">
                <a:latin typeface="+mn-lt"/>
              </a:rPr>
              <a:t>Public Health </a:t>
            </a:r>
            <a:r>
              <a:rPr lang="en-GB" b="1" dirty="0">
                <a:latin typeface="+mn-lt"/>
              </a:rPr>
              <a:t>R</a:t>
            </a:r>
            <a:r>
              <a:rPr lang="en-GB" b="1" dirty="0" smtClean="0">
                <a:latin typeface="+mn-lt"/>
              </a:rPr>
              <a:t>elated Issues –</a:t>
            </a:r>
            <a:br>
              <a:rPr lang="en-GB" b="1" dirty="0" smtClean="0">
                <a:latin typeface="+mn-lt"/>
              </a:rPr>
            </a:br>
            <a:r>
              <a:rPr lang="en-GB" b="1" dirty="0" smtClean="0">
                <a:latin typeface="+mn-lt"/>
              </a:rPr>
              <a:t>VCSE Impact </a:t>
            </a:r>
            <a:endParaRPr lang="en-GB" b="1" dirty="0">
              <a:latin typeface="+mn-lt"/>
              <a:cs typeface="Arial" panose="020B0604020202020204" pitchFamily="34" charset="0"/>
            </a:endParaRPr>
          </a:p>
        </p:txBody>
      </p:sp>
      <p:pic>
        <p:nvPicPr>
          <p:cNvPr id="2" name="Picture 1" descr="Screen Clipping"/>
          <p:cNvPicPr>
            <a:picLocks noChangeAspect="1"/>
          </p:cNvPicPr>
          <p:nvPr/>
        </p:nvPicPr>
        <p:blipFill rotWithShape="1">
          <a:blip r:embed="rId3">
            <a:extLst>
              <a:ext uri="{28A0092B-C50C-407E-A947-70E740481C1C}">
                <a14:useLocalDpi xmlns:a14="http://schemas.microsoft.com/office/drawing/2010/main" val="0"/>
              </a:ext>
            </a:extLst>
          </a:blip>
          <a:srcRect l="3492" t="12717" r="4320" b="3678"/>
          <a:stretch/>
        </p:blipFill>
        <p:spPr>
          <a:xfrm>
            <a:off x="486697" y="1165124"/>
            <a:ext cx="7300451" cy="5029200"/>
          </a:xfrm>
          <a:prstGeom prst="rect">
            <a:avLst/>
          </a:prstGeom>
        </p:spPr>
      </p:pic>
      <p:sp>
        <p:nvSpPr>
          <p:cNvPr id="3" name="Rectangle 2"/>
          <p:cNvSpPr/>
          <p:nvPr/>
        </p:nvSpPr>
        <p:spPr>
          <a:xfrm>
            <a:off x="378541" y="319999"/>
            <a:ext cx="7032523" cy="646331"/>
          </a:xfrm>
          <a:prstGeom prst="rect">
            <a:avLst/>
          </a:prstGeom>
        </p:spPr>
        <p:txBody>
          <a:bodyPr wrap="square">
            <a:spAutoFit/>
          </a:bodyPr>
          <a:lstStyle/>
          <a:p>
            <a:r>
              <a:rPr lang="en-GB" b="1" dirty="0" smtClean="0"/>
              <a:t>Figure 4.1 </a:t>
            </a:r>
            <a:r>
              <a:rPr lang="en-GB" dirty="0" smtClean="0"/>
              <a:t>Humber and North Yorkshire Health and Care Partnership area - VCSE organisations' perceptions of impact </a:t>
            </a:r>
            <a:r>
              <a:rPr lang="en-GB" sz="1400" dirty="0" smtClean="0"/>
              <a:t>(Third Sector Trends 2019)</a:t>
            </a:r>
            <a:endParaRPr lang="en-GB" sz="14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7476919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448612" cy="1325563"/>
          </a:xfrm>
        </p:spPr>
        <p:txBody>
          <a:bodyPr/>
          <a:lstStyle/>
          <a:p>
            <a:r>
              <a:rPr lang="en-GB" b="1" dirty="0" smtClean="0">
                <a:latin typeface="+mn-lt"/>
              </a:rPr>
              <a:t>Meeting critical personal and social needs</a:t>
            </a:r>
            <a:endParaRPr lang="en-GB" b="1" dirty="0">
              <a:latin typeface="+mn-lt"/>
              <a:cs typeface="Arial" panose="020B0604020202020204" pitchFamily="34" charset="0"/>
            </a:endParaRPr>
          </a:p>
        </p:txBody>
      </p:sp>
      <p:sp>
        <p:nvSpPr>
          <p:cNvPr id="5" name="TextBox 4"/>
          <p:cNvSpPr txBox="1"/>
          <p:nvPr/>
        </p:nvSpPr>
        <p:spPr>
          <a:xfrm>
            <a:off x="548640" y="1847707"/>
            <a:ext cx="9922715" cy="4770537"/>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cs typeface="Arial" panose="020B0604020202020204" pitchFamily="34" charset="0"/>
              </a:rPr>
              <a:t>Across Humber and North Yorkshire, the VCSE sector is structured in such a way as to meet critical local needs.</a:t>
            </a:r>
          </a:p>
          <a:p>
            <a:pPr marL="342900" indent="-342900" fontAlgn="base">
              <a:buFont typeface="Arial" panose="020B0604020202020204" pitchFamily="34" charset="0"/>
              <a:buChar char="•"/>
            </a:pPr>
            <a:endParaRPr lang="en-GB" sz="2800" dirty="0">
              <a:cs typeface="Arial" panose="020B0604020202020204" pitchFamily="34" charset="0"/>
            </a:endParaRPr>
          </a:p>
          <a:p>
            <a:pPr marL="342900" indent="-342900" fontAlgn="base">
              <a:buFont typeface="Arial" panose="020B0604020202020204" pitchFamily="34" charset="0"/>
              <a:buChar char="•"/>
            </a:pPr>
            <a:r>
              <a:rPr lang="en-GB" sz="2800" dirty="0" smtClean="0">
                <a:cs typeface="Arial" panose="020B0604020202020204" pitchFamily="34" charset="0"/>
              </a:rPr>
              <a:t>This means that there tends to be a concentration of provision in areas where needs are greatest. </a:t>
            </a:r>
          </a:p>
          <a:p>
            <a:pPr marL="342900" indent="-342900" fontAlgn="base">
              <a:buFont typeface="Arial" panose="020B0604020202020204" pitchFamily="34" charset="0"/>
              <a:buChar char="•"/>
            </a:pPr>
            <a:endParaRPr lang="en-GB" sz="2800" dirty="0">
              <a:cs typeface="Arial" panose="020B0604020202020204" pitchFamily="34" charset="0"/>
            </a:endParaRPr>
          </a:p>
          <a:p>
            <a:pPr marL="342900" indent="-342900" fontAlgn="base">
              <a:buFont typeface="Arial" panose="020B0604020202020204" pitchFamily="34" charset="0"/>
              <a:buChar char="•"/>
            </a:pPr>
            <a:r>
              <a:rPr lang="en-GB" sz="2800" dirty="0" smtClean="0"/>
              <a:t>There is a concentration of VCSE capacity in urban and poorer areas to meet ‘critical needs’, while provision for aspects of personal and social development is higher in rural and more affluent areas.</a:t>
            </a: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endParaRPr lang="en-GB" sz="1200" dirty="0">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704945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006403" cy="1325563"/>
          </a:xfrm>
        </p:spPr>
        <p:txBody>
          <a:bodyPr/>
          <a:lstStyle/>
          <a:p>
            <a:r>
              <a:rPr lang="en-GB" b="1" dirty="0" smtClean="0">
                <a:latin typeface="+mn-lt"/>
                <a:cs typeface="Arial" panose="020B0604020202020204" pitchFamily="34" charset="0"/>
              </a:rPr>
              <a:t>Meeting critical, personal and social needs  </a:t>
            </a:r>
            <a:endParaRPr lang="en-GB" b="1" dirty="0">
              <a:latin typeface="+mn-lt"/>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244077514"/>
              </p:ext>
            </p:extLst>
          </p:nvPr>
        </p:nvGraphicFramePr>
        <p:xfrm>
          <a:off x="548640" y="2121977"/>
          <a:ext cx="10979334" cy="3206787"/>
        </p:xfrm>
        <a:graphic>
          <a:graphicData uri="http://schemas.openxmlformats.org/drawingml/2006/table">
            <a:tbl>
              <a:tblPr firstRow="1" bandRow="1">
                <a:tableStyleId>{F5AB1C69-6EDB-4FF4-983F-18BD219EF322}</a:tableStyleId>
              </a:tblPr>
              <a:tblGrid>
                <a:gridCol w="2169846">
                  <a:extLst>
                    <a:ext uri="{9D8B030D-6E8A-4147-A177-3AD203B41FA5}">
                      <a16:colId xmlns:a16="http://schemas.microsoft.com/office/drawing/2014/main" val="20000"/>
                    </a:ext>
                  </a:extLst>
                </a:gridCol>
                <a:gridCol w="1101186">
                  <a:extLst>
                    <a:ext uri="{9D8B030D-6E8A-4147-A177-3AD203B41FA5}">
                      <a16:colId xmlns:a16="http://schemas.microsoft.com/office/drawing/2014/main" val="20001"/>
                    </a:ext>
                  </a:extLst>
                </a:gridCol>
                <a:gridCol w="1101186">
                  <a:extLst>
                    <a:ext uri="{9D8B030D-6E8A-4147-A177-3AD203B41FA5}">
                      <a16:colId xmlns:a16="http://schemas.microsoft.com/office/drawing/2014/main" val="20002"/>
                    </a:ext>
                  </a:extLst>
                </a:gridCol>
                <a:gridCol w="1101186">
                  <a:extLst>
                    <a:ext uri="{9D8B030D-6E8A-4147-A177-3AD203B41FA5}">
                      <a16:colId xmlns:a16="http://schemas.microsoft.com/office/drawing/2014/main" val="20003"/>
                    </a:ext>
                  </a:extLst>
                </a:gridCol>
                <a:gridCol w="1101186">
                  <a:extLst>
                    <a:ext uri="{9D8B030D-6E8A-4147-A177-3AD203B41FA5}">
                      <a16:colId xmlns:a16="http://schemas.microsoft.com/office/drawing/2014/main" val="20004"/>
                    </a:ext>
                  </a:extLst>
                </a:gridCol>
                <a:gridCol w="1101186">
                  <a:extLst>
                    <a:ext uri="{9D8B030D-6E8A-4147-A177-3AD203B41FA5}">
                      <a16:colId xmlns:a16="http://schemas.microsoft.com/office/drawing/2014/main" val="20005"/>
                    </a:ext>
                  </a:extLst>
                </a:gridCol>
                <a:gridCol w="1101186">
                  <a:extLst>
                    <a:ext uri="{9D8B030D-6E8A-4147-A177-3AD203B41FA5}">
                      <a16:colId xmlns:a16="http://schemas.microsoft.com/office/drawing/2014/main" val="20006"/>
                    </a:ext>
                  </a:extLst>
                </a:gridCol>
                <a:gridCol w="1101186">
                  <a:extLst>
                    <a:ext uri="{9D8B030D-6E8A-4147-A177-3AD203B41FA5}">
                      <a16:colId xmlns:a16="http://schemas.microsoft.com/office/drawing/2014/main" val="20007"/>
                    </a:ext>
                  </a:extLst>
                </a:gridCol>
                <a:gridCol w="1101186">
                  <a:extLst>
                    <a:ext uri="{9D8B030D-6E8A-4147-A177-3AD203B41FA5}">
                      <a16:colId xmlns:a16="http://schemas.microsoft.com/office/drawing/2014/main" val="20008"/>
                    </a:ext>
                  </a:extLst>
                </a:gridCol>
              </a:tblGrid>
              <a:tr h="418568">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latin typeface="Arial" panose="020B0604020202020204" pitchFamily="34" charset="0"/>
                          <a:cs typeface="Arial" panose="020B0604020202020204" pitchFamily="34" charset="0"/>
                        </a:rPr>
                        <a:t>Table 4.3 Percent of charities</a:t>
                      </a:r>
                      <a:r>
                        <a:rPr lang="en-GB" baseline="0" dirty="0" smtClean="0">
                          <a:latin typeface="Arial" panose="020B0604020202020204" pitchFamily="34" charset="0"/>
                          <a:cs typeface="Arial" panose="020B0604020202020204" pitchFamily="34" charset="0"/>
                        </a:rPr>
                        <a:t> working in domains of social benefit </a:t>
                      </a:r>
                      <a:r>
                        <a:rPr lang="en-GB" sz="1800" dirty="0" smtClean="0"/>
                        <a:t>(Charity Commission Register 2021)</a:t>
                      </a:r>
                      <a:r>
                        <a:rPr lang="en-GB" sz="1800" baseline="0" dirty="0" smtClean="0">
                          <a:latin typeface="Arial" panose="020B0604020202020204" pitchFamily="34" charset="0"/>
                          <a:cs typeface="Arial" panose="020B0604020202020204" pitchFamily="34" charset="0"/>
                        </a:rPr>
                        <a:t> </a:t>
                      </a:r>
                      <a:endParaRPr lang="en-GB" sz="1800" dirty="0" smtClean="0">
                        <a:latin typeface="Arial" panose="020B0604020202020204" pitchFamily="34" charset="0"/>
                        <a:cs typeface="Arial" panose="020B0604020202020204" pitchFamily="34" charset="0"/>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399582">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Health</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Disability</a:t>
                      </a:r>
                      <a:r>
                        <a:rPr lang="en-GB" sz="1400" b="1" baseline="0" dirty="0" smtClean="0">
                          <a:latin typeface="Arial" panose="020B0604020202020204" pitchFamily="34" charset="0"/>
                          <a:cs typeface="Arial" panose="020B0604020202020204" pitchFamily="34" charset="0"/>
                        </a:rPr>
                        <a:t> </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Poverty</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Housing</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Sport and Recreation</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Arts and Heritage</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Diversity</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Number of charities </a:t>
                      </a:r>
                      <a:endParaRPr lang="en-GB"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81815">
                <a:tc>
                  <a:txBody>
                    <a:bodyPr/>
                    <a:lstStyle/>
                    <a:p>
                      <a:r>
                        <a:rPr lang="en-GB" b="0" baseline="0" dirty="0" err="1" smtClean="0">
                          <a:latin typeface="Arial" panose="020B0604020202020204" pitchFamily="34" charset="0"/>
                          <a:cs typeface="Arial" panose="020B0604020202020204" pitchFamily="34" charset="0"/>
                        </a:rPr>
                        <a:t>Richmondshire</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6.3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6.3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4.1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31.1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23.4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0.5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222</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47061">
                <a:tc>
                  <a:txBody>
                    <a:bodyPr/>
                    <a:lstStyle/>
                    <a:p>
                      <a:r>
                        <a:rPr lang="en-GB" b="0" dirty="0" smtClean="0">
                          <a:latin typeface="Arial" panose="020B0604020202020204" pitchFamily="34" charset="0"/>
                          <a:cs typeface="Arial" panose="020B0604020202020204" pitchFamily="34" charset="0"/>
                        </a:rPr>
                        <a:t>Harrogate</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9.7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11.4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10.2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3.9</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24.7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25.8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596</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47061">
                <a:tc>
                  <a:txBody>
                    <a:bodyPr/>
                    <a:lstStyle/>
                    <a:p>
                      <a:r>
                        <a:rPr lang="en-GB" b="0" dirty="0" smtClean="0">
                          <a:latin typeface="Arial" panose="020B0604020202020204" pitchFamily="34" charset="0"/>
                          <a:cs typeface="Arial" panose="020B0604020202020204" pitchFamily="34" charset="0"/>
                        </a:rPr>
                        <a:t>Hambleton</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7.7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11.3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9.3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28.3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22.4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389</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47061">
                <a:tc>
                  <a:txBody>
                    <a:bodyPr/>
                    <a:lstStyle/>
                    <a:p>
                      <a:r>
                        <a:rPr lang="en-GB" b="0" dirty="0" smtClean="0">
                          <a:latin typeface="Arial" panose="020B0604020202020204" pitchFamily="34" charset="0"/>
                          <a:cs typeface="Arial" panose="020B0604020202020204" pitchFamily="34" charset="0"/>
                        </a:rPr>
                        <a:t>Ryedale</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7.6</a:t>
                      </a:r>
                    </a:p>
                  </a:txBody>
                  <a:tcPr/>
                </a:tc>
                <a:tc>
                  <a:txBody>
                    <a:bodyPr/>
                    <a:lstStyle/>
                    <a:p>
                      <a:r>
                        <a:rPr lang="en-GB" b="0" dirty="0" smtClean="0">
                          <a:latin typeface="Arial" panose="020B0604020202020204" pitchFamily="34" charset="0"/>
                          <a:cs typeface="Arial" panose="020B0604020202020204" pitchFamily="34" charset="0"/>
                        </a:rPr>
                        <a:t>8.4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29.1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22.9</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0.7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275</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447061">
                <a:tc>
                  <a:txBody>
                    <a:bodyPr/>
                    <a:lstStyle/>
                    <a:p>
                      <a:r>
                        <a:rPr lang="en-GB" b="0" dirty="0" smtClean="0">
                          <a:latin typeface="Arial" panose="020B0604020202020204" pitchFamily="34" charset="0"/>
                          <a:cs typeface="Arial" panose="020B0604020202020204" pitchFamily="34" charset="0"/>
                        </a:rPr>
                        <a:t>Selby</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9.4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11.3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22.6</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13.2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212</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325354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1197" y="2530977"/>
            <a:ext cx="10805160" cy="1325563"/>
          </a:xfrm>
        </p:spPr>
        <p:txBody>
          <a:bodyPr>
            <a:noAutofit/>
          </a:bodyPr>
          <a:lstStyle/>
          <a:p>
            <a:r>
              <a:rPr lang="en-GB" sz="6000" b="1" dirty="0" smtClean="0">
                <a:latin typeface="+mn-lt"/>
                <a:cs typeface="Arial" panose="020B0604020202020204" pitchFamily="34" charset="0"/>
              </a:rPr>
              <a:t>The VCSE Sector in local context</a:t>
            </a:r>
            <a:endParaRPr lang="en-GB" sz="6000" b="1" dirty="0">
              <a:latin typeface="+mn-lt"/>
              <a:cs typeface="Arial" panose="020B06040202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590" y="605547"/>
            <a:ext cx="7859176" cy="1495102"/>
          </a:xfrm>
          <a:prstGeom prst="rect">
            <a:avLst/>
          </a:prstGeom>
        </p:spPr>
      </p:pic>
      <p:sp>
        <p:nvSpPr>
          <p:cNvPr id="6" name="Rectangle 5"/>
          <p:cNvSpPr/>
          <p:nvPr/>
        </p:nvSpPr>
        <p:spPr>
          <a:xfrm>
            <a:off x="836233" y="3777245"/>
            <a:ext cx="9312108" cy="1200329"/>
          </a:xfrm>
          <a:prstGeom prst="rect">
            <a:avLst/>
          </a:prstGeom>
        </p:spPr>
        <p:txBody>
          <a:bodyPr wrap="square">
            <a:spAutoFit/>
          </a:bodyPr>
          <a:lstStyle/>
          <a:p>
            <a:pPr marL="457200" indent="-457200">
              <a:buFont typeface="Arial" panose="020B0604020202020204" pitchFamily="34" charset="0"/>
              <a:buChar char="•"/>
            </a:pPr>
            <a:r>
              <a:rPr lang="en-GB" sz="3600" dirty="0" smtClean="0"/>
              <a:t>Area profile of Humber and North Yorkshire </a:t>
            </a:r>
          </a:p>
          <a:p>
            <a:pPr marL="457200" indent="-457200">
              <a:buFont typeface="Arial" panose="020B0604020202020204" pitchFamily="34" charset="0"/>
              <a:buChar char="•"/>
            </a:pPr>
            <a:r>
              <a:rPr lang="en-GB" sz="3600" dirty="0" smtClean="0"/>
              <a:t>Distribution of VCSE organisations </a:t>
            </a:r>
          </a:p>
        </p:txBody>
      </p:sp>
    </p:spTree>
    <p:extLst>
      <p:ext uri="{BB962C8B-B14F-4D97-AF65-F5344CB8AC3E}">
        <p14:creationId xmlns:p14="http://schemas.microsoft.com/office/powerpoint/2010/main" val="4700694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7643484" cy="1325563"/>
          </a:xfrm>
        </p:spPr>
        <p:txBody>
          <a:bodyPr/>
          <a:lstStyle/>
          <a:p>
            <a:r>
              <a:rPr lang="en-GB" b="1" dirty="0" smtClean="0">
                <a:latin typeface="+mn-lt"/>
                <a:cs typeface="Arial" panose="020B0604020202020204" pitchFamily="34" charset="0"/>
              </a:rPr>
              <a:t>Meeting critical, personal and social needs  </a:t>
            </a:r>
            <a:endParaRPr lang="en-GB" b="1" dirty="0">
              <a:latin typeface="+mn-lt"/>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340240328"/>
              </p:ext>
            </p:extLst>
          </p:nvPr>
        </p:nvGraphicFramePr>
        <p:xfrm>
          <a:off x="548640" y="2072550"/>
          <a:ext cx="10979334" cy="3978863"/>
        </p:xfrm>
        <a:graphic>
          <a:graphicData uri="http://schemas.openxmlformats.org/drawingml/2006/table">
            <a:tbl>
              <a:tblPr firstRow="1" bandRow="1">
                <a:tableStyleId>{F5AB1C69-6EDB-4FF4-983F-18BD219EF322}</a:tableStyleId>
              </a:tblPr>
              <a:tblGrid>
                <a:gridCol w="1574077">
                  <a:extLst>
                    <a:ext uri="{9D8B030D-6E8A-4147-A177-3AD203B41FA5}">
                      <a16:colId xmlns:a16="http://schemas.microsoft.com/office/drawing/2014/main" val="20000"/>
                    </a:ext>
                  </a:extLst>
                </a:gridCol>
                <a:gridCol w="1081186">
                  <a:extLst>
                    <a:ext uri="{9D8B030D-6E8A-4147-A177-3AD203B41FA5}">
                      <a16:colId xmlns:a16="http://schemas.microsoft.com/office/drawing/2014/main" val="20001"/>
                    </a:ext>
                  </a:extLst>
                </a:gridCol>
                <a:gridCol w="1189153">
                  <a:extLst>
                    <a:ext uri="{9D8B030D-6E8A-4147-A177-3AD203B41FA5}">
                      <a16:colId xmlns:a16="http://schemas.microsoft.com/office/drawing/2014/main" val="20002"/>
                    </a:ext>
                  </a:extLst>
                </a:gridCol>
                <a:gridCol w="1189153">
                  <a:extLst>
                    <a:ext uri="{9D8B030D-6E8A-4147-A177-3AD203B41FA5}">
                      <a16:colId xmlns:a16="http://schemas.microsoft.com/office/drawing/2014/main" val="20003"/>
                    </a:ext>
                  </a:extLst>
                </a:gridCol>
                <a:gridCol w="1189153">
                  <a:extLst>
                    <a:ext uri="{9D8B030D-6E8A-4147-A177-3AD203B41FA5}">
                      <a16:colId xmlns:a16="http://schemas.microsoft.com/office/drawing/2014/main" val="20004"/>
                    </a:ext>
                  </a:extLst>
                </a:gridCol>
                <a:gridCol w="1189153">
                  <a:extLst>
                    <a:ext uri="{9D8B030D-6E8A-4147-A177-3AD203B41FA5}">
                      <a16:colId xmlns:a16="http://schemas.microsoft.com/office/drawing/2014/main" val="20005"/>
                    </a:ext>
                  </a:extLst>
                </a:gridCol>
                <a:gridCol w="1189153">
                  <a:extLst>
                    <a:ext uri="{9D8B030D-6E8A-4147-A177-3AD203B41FA5}">
                      <a16:colId xmlns:a16="http://schemas.microsoft.com/office/drawing/2014/main" val="20006"/>
                    </a:ext>
                  </a:extLst>
                </a:gridCol>
                <a:gridCol w="1189153">
                  <a:extLst>
                    <a:ext uri="{9D8B030D-6E8A-4147-A177-3AD203B41FA5}">
                      <a16:colId xmlns:a16="http://schemas.microsoft.com/office/drawing/2014/main" val="20007"/>
                    </a:ext>
                  </a:extLst>
                </a:gridCol>
                <a:gridCol w="1189153">
                  <a:extLst>
                    <a:ext uri="{9D8B030D-6E8A-4147-A177-3AD203B41FA5}">
                      <a16:colId xmlns:a16="http://schemas.microsoft.com/office/drawing/2014/main" val="20008"/>
                    </a:ext>
                  </a:extLst>
                </a:gridCol>
              </a:tblGrid>
              <a:tr h="418568">
                <a:tc gridSpan="9">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latin typeface="Arial" panose="020B0604020202020204" pitchFamily="34" charset="0"/>
                          <a:cs typeface="Arial" panose="020B0604020202020204" pitchFamily="34" charset="0"/>
                        </a:rPr>
                        <a:t>Table 4.3 Percent of charities</a:t>
                      </a:r>
                      <a:r>
                        <a:rPr lang="en-GB" baseline="0" dirty="0" smtClean="0">
                          <a:latin typeface="Arial" panose="020B0604020202020204" pitchFamily="34" charset="0"/>
                          <a:cs typeface="Arial" panose="020B0604020202020204" pitchFamily="34" charset="0"/>
                        </a:rPr>
                        <a:t> working in domains of social benefit </a:t>
                      </a:r>
                      <a:r>
                        <a:rPr lang="en-GB" sz="1800" dirty="0" smtClean="0"/>
                        <a:t>(Charity Commission Register 2021)</a:t>
                      </a:r>
                      <a:r>
                        <a:rPr lang="en-GB" sz="1800" baseline="0" dirty="0" smtClean="0">
                          <a:latin typeface="Arial" panose="020B0604020202020204" pitchFamily="34" charset="0"/>
                          <a:cs typeface="Arial" panose="020B0604020202020204" pitchFamily="34" charset="0"/>
                        </a:rPr>
                        <a:t> </a:t>
                      </a:r>
                      <a:endParaRPr lang="en-GB" sz="1800" dirty="0" smtClean="0">
                        <a:latin typeface="Arial" panose="020B0604020202020204" pitchFamily="34" charset="0"/>
                        <a:cs typeface="Arial" panose="020B0604020202020204" pitchFamily="34" charset="0"/>
                      </a:endParaRPr>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399582">
                <a:tc>
                  <a:txBody>
                    <a:bodyPr/>
                    <a:lstStyle/>
                    <a:p>
                      <a:endParaRPr lang="en-GB"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Health</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Disability</a:t>
                      </a:r>
                      <a:r>
                        <a:rPr lang="en-GB" sz="1400" b="1" baseline="0" dirty="0" smtClean="0">
                          <a:latin typeface="Arial" panose="020B0604020202020204" pitchFamily="34" charset="0"/>
                          <a:cs typeface="Arial" panose="020B0604020202020204" pitchFamily="34" charset="0"/>
                        </a:rPr>
                        <a:t> </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Poverty</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Housing</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Sport and Recreation</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Arts and Heritage</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Diversity</a:t>
                      </a:r>
                      <a:endParaRPr lang="en-GB" sz="1400" b="1" dirty="0">
                        <a:latin typeface="Arial" panose="020B0604020202020204" pitchFamily="34" charset="0"/>
                        <a:cs typeface="Arial" panose="020B0604020202020204" pitchFamily="34" charset="0"/>
                      </a:endParaRPr>
                    </a:p>
                  </a:txBody>
                  <a:tcPr/>
                </a:tc>
                <a:tc>
                  <a:txBody>
                    <a:bodyPr/>
                    <a:lstStyle/>
                    <a:p>
                      <a:r>
                        <a:rPr lang="en-GB" sz="1400" b="1" dirty="0" smtClean="0">
                          <a:latin typeface="Arial" panose="020B0604020202020204" pitchFamily="34" charset="0"/>
                          <a:cs typeface="Arial" panose="020B0604020202020204" pitchFamily="34" charset="0"/>
                        </a:rPr>
                        <a:t>Number of charities </a:t>
                      </a:r>
                      <a:endParaRPr lang="en-GB"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1"/>
                  </a:ext>
                </a:extLst>
              </a:tr>
              <a:tr h="481815">
                <a:tc>
                  <a:txBody>
                    <a:bodyPr/>
                    <a:lstStyle/>
                    <a:p>
                      <a:r>
                        <a:rPr lang="en-GB" b="0" baseline="0" dirty="0" smtClean="0">
                          <a:latin typeface="Arial" panose="020B0604020202020204" pitchFamily="34" charset="0"/>
                          <a:cs typeface="Arial" panose="020B0604020202020204" pitchFamily="34" charset="0"/>
                        </a:rPr>
                        <a:t>York</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13.3</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13.5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17.9</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6.2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13.9</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16.0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563</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447061">
                <a:tc>
                  <a:txBody>
                    <a:bodyPr/>
                    <a:lstStyle/>
                    <a:p>
                      <a:r>
                        <a:rPr lang="en-GB" b="0" dirty="0" smtClean="0">
                          <a:latin typeface="Arial" panose="020B0604020202020204" pitchFamily="34" charset="0"/>
                          <a:cs typeface="Arial" panose="020B0604020202020204" pitchFamily="34" charset="0"/>
                        </a:rPr>
                        <a:t>East Riding</a:t>
                      </a:r>
                      <a:r>
                        <a:rPr lang="en-GB" b="0" baseline="0" dirty="0" smtClean="0">
                          <a:latin typeface="Arial" panose="020B0604020202020204" pitchFamily="34" charset="0"/>
                          <a:cs typeface="Arial" panose="020B0604020202020204" pitchFamily="34" charset="0"/>
                        </a:rPr>
                        <a:t> of Yorkshire</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11.1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13.0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12.5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27.2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19.8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849</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447061">
                <a:tc>
                  <a:txBody>
                    <a:bodyPr/>
                    <a:lstStyle/>
                    <a:p>
                      <a:r>
                        <a:rPr lang="en-GB" b="0" dirty="0" smtClean="0">
                          <a:latin typeface="Arial" panose="020B0604020202020204" pitchFamily="34" charset="0"/>
                          <a:cs typeface="Arial" panose="020B0604020202020204" pitchFamily="34" charset="0"/>
                        </a:rPr>
                        <a:t>Kingston upon</a:t>
                      </a:r>
                      <a:r>
                        <a:rPr lang="en-GB" b="0" baseline="0" dirty="0" smtClean="0">
                          <a:latin typeface="Arial" panose="020B0604020202020204" pitchFamily="34" charset="0"/>
                          <a:cs typeface="Arial" panose="020B0604020202020204" pitchFamily="34" charset="0"/>
                        </a:rPr>
                        <a:t> Hull</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18.5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22.2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21.1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19.1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16.8</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5.7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351</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447061">
                <a:tc>
                  <a:txBody>
                    <a:bodyPr/>
                    <a:lstStyle/>
                    <a:p>
                      <a:r>
                        <a:rPr lang="en-GB" b="0" dirty="0" smtClean="0">
                          <a:latin typeface="Arial" panose="020B0604020202020204" pitchFamily="34" charset="0"/>
                          <a:cs typeface="Arial" panose="020B0604020202020204" pitchFamily="34" charset="0"/>
                        </a:rPr>
                        <a:t>North Lincolnshire </a:t>
                      </a:r>
                      <a:r>
                        <a:rPr lang="en-GB" b="0" baseline="0" dirty="0" smtClean="0">
                          <a:latin typeface="Arial" panose="020B0604020202020204" pitchFamily="34" charset="0"/>
                          <a:cs typeface="Arial" panose="020B0604020202020204" pitchFamily="34" charset="0"/>
                        </a:rPr>
                        <a:t> </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12.5</a:t>
                      </a:r>
                    </a:p>
                  </a:txBody>
                  <a:tcPr/>
                </a:tc>
                <a:tc>
                  <a:txBody>
                    <a:bodyPr/>
                    <a:lstStyle/>
                    <a:p>
                      <a:r>
                        <a:rPr lang="en-GB" b="0" dirty="0" smtClean="0">
                          <a:latin typeface="Arial" panose="020B0604020202020204" pitchFamily="34" charset="0"/>
                          <a:cs typeface="Arial" panose="020B0604020202020204" pitchFamily="34" charset="0"/>
                        </a:rPr>
                        <a:t>12.9</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12.5</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27.1</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17.6</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295</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447061">
                <a:tc>
                  <a:txBody>
                    <a:bodyPr/>
                    <a:lstStyle/>
                    <a:p>
                      <a:r>
                        <a:rPr lang="en-GB" b="0" dirty="0" smtClean="0">
                          <a:latin typeface="Arial" panose="020B0604020202020204" pitchFamily="34" charset="0"/>
                          <a:cs typeface="Arial" panose="020B0604020202020204" pitchFamily="34" charset="0"/>
                        </a:rPr>
                        <a:t>North East Lincolnshire</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17.2</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18.4</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16.7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8.6</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23.0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19.0</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1.7</a:t>
                      </a:r>
                      <a:endParaRPr lang="en-GB" b="0" dirty="0">
                        <a:latin typeface="Arial" panose="020B0604020202020204" pitchFamily="34" charset="0"/>
                        <a:cs typeface="Arial" panose="020B0604020202020204" pitchFamily="34" charset="0"/>
                      </a:endParaRPr>
                    </a:p>
                  </a:txBody>
                  <a:tcPr/>
                </a:tc>
                <a:tc>
                  <a:txBody>
                    <a:bodyPr/>
                    <a:lstStyle/>
                    <a:p>
                      <a:r>
                        <a:rPr lang="en-GB" b="0" dirty="0" smtClean="0">
                          <a:latin typeface="Arial" panose="020B0604020202020204" pitchFamily="34" charset="0"/>
                          <a:cs typeface="Arial" panose="020B0604020202020204" pitchFamily="34" charset="0"/>
                        </a:rPr>
                        <a:t>174</a:t>
                      </a:r>
                      <a:endParaRPr lang="en-GB"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bl>
          </a:graphicData>
        </a:graphic>
      </p:graphicFrame>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8226069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Perceptions of Social Impact </a:t>
            </a:r>
            <a:endParaRPr lang="en-GB" b="1" dirty="0">
              <a:latin typeface="+mn-lt"/>
              <a:cs typeface="Arial" panose="020B0604020202020204" pitchFamily="34" charset="0"/>
            </a:endParaRPr>
          </a:p>
        </p:txBody>
      </p:sp>
      <p:sp>
        <p:nvSpPr>
          <p:cNvPr id="2" name="Rectangle 1"/>
          <p:cNvSpPr/>
          <p:nvPr/>
        </p:nvSpPr>
        <p:spPr>
          <a:xfrm>
            <a:off x="548640" y="1491585"/>
            <a:ext cx="11286942" cy="5232202"/>
          </a:xfrm>
          <a:prstGeom prst="rect">
            <a:avLst/>
          </a:prstGeom>
        </p:spPr>
        <p:txBody>
          <a:bodyPr wrap="square">
            <a:spAutoFit/>
          </a:bodyPr>
          <a:lstStyle/>
          <a:p>
            <a:pPr marL="457200" indent="-457200">
              <a:buFont typeface="Arial" panose="020B0604020202020204" pitchFamily="34" charset="0"/>
              <a:buChar char="•"/>
            </a:pPr>
            <a:r>
              <a:rPr lang="en-GB" sz="2800" dirty="0" smtClean="0"/>
              <a:t>Assessments of impact tend to be much stronger amongst VCSE organisations based in the poorest areas (with the exception of impact on enhancing the cultural and artistic life of the community and improving the local environment).</a:t>
            </a:r>
          </a:p>
          <a:p>
            <a:pPr marL="457200" indent="-457200">
              <a:buFont typeface="Arial" panose="020B0604020202020204" pitchFamily="34" charset="0"/>
              <a:buChar char="•"/>
            </a:pPr>
            <a:endParaRPr lang="en-GB" sz="1200" dirty="0"/>
          </a:p>
          <a:p>
            <a:pPr marL="457200" indent="-457200">
              <a:buFont typeface="Arial" panose="020B0604020202020204" pitchFamily="34" charset="0"/>
              <a:buChar char="•"/>
            </a:pPr>
            <a:r>
              <a:rPr lang="en-GB" sz="2800" dirty="0" smtClean="0"/>
              <a:t>More than twice as many VCSE organisations based in the poorest areas (41%) feel that they have a strong impact on giving people confidence to manage their lives as in the richest areas (17%).</a:t>
            </a:r>
          </a:p>
          <a:p>
            <a:pPr marL="457200" indent="-457200">
              <a:buFont typeface="Arial" panose="020B0604020202020204" pitchFamily="34" charset="0"/>
              <a:buChar char="•"/>
            </a:pPr>
            <a:endParaRPr lang="en-GB" sz="1200" dirty="0" smtClean="0"/>
          </a:p>
          <a:p>
            <a:pPr marL="457200" indent="-457200">
              <a:buFont typeface="Arial" panose="020B0604020202020204" pitchFamily="34" charset="0"/>
              <a:buChar char="•"/>
            </a:pPr>
            <a:r>
              <a:rPr lang="en-GB" sz="2800" dirty="0"/>
              <a:t>A</a:t>
            </a:r>
            <a:r>
              <a:rPr lang="en-GB" sz="2800" dirty="0" smtClean="0"/>
              <a:t>lmost twice as many VCSE organisations based in the poorest areas (37%) perceive that they have a strong impact on social isolation compared with 21% in the most affluent areas.</a:t>
            </a:r>
            <a:endParaRPr lang="en-GB" sz="2800" dirty="0"/>
          </a:p>
          <a:p>
            <a:pPr marL="457200" indent="-457200">
              <a:buFont typeface="Arial" panose="020B0604020202020204" pitchFamily="34" charset="0"/>
              <a:buChar char="•"/>
            </a:pPr>
            <a:endParaRPr lang="en-GB" sz="28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023022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Report Summary – Area Profile </a:t>
            </a:r>
            <a:endParaRPr lang="en-GB" b="1" dirty="0">
              <a:latin typeface="+mn-lt"/>
              <a:cs typeface="Arial" panose="020B0604020202020204" pitchFamily="34" charset="0"/>
            </a:endParaRPr>
          </a:p>
        </p:txBody>
      </p:sp>
      <p:sp>
        <p:nvSpPr>
          <p:cNvPr id="4" name="TextBox 3"/>
          <p:cNvSpPr txBox="1"/>
          <p:nvPr/>
        </p:nvSpPr>
        <p:spPr>
          <a:xfrm>
            <a:off x="548640" y="1486036"/>
            <a:ext cx="11404928" cy="4770537"/>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The report demonstrates that there are wide disparities in affluence across Humber and North Yorkshire. The differences between areas can be stark and these disparities are reflected in health and wellbeing statistics. </a:t>
            </a:r>
          </a:p>
          <a:p>
            <a:pPr marL="342900" indent="-342900" fontAlgn="base">
              <a:buFont typeface="Arial" panose="020B0604020202020204" pitchFamily="34" charset="0"/>
              <a:buChar char="•"/>
            </a:pPr>
            <a:endParaRPr lang="en-GB" sz="1200" dirty="0"/>
          </a:p>
          <a:p>
            <a:pPr marL="342900" indent="-342900" fontAlgn="base">
              <a:buFont typeface="Arial" panose="020B0604020202020204" pitchFamily="34" charset="0"/>
              <a:buChar char="•"/>
            </a:pPr>
            <a:r>
              <a:rPr lang="en-GB" sz="2800" dirty="0" smtClean="0"/>
              <a:t>Levels of healthy life expectancy are affected and there are higher levels of long-term limiting illnesses in poorer areas. Differences are masked to some extent due to variations in population profiles e.g. there are higher concentrations of people over the age of 85 in more affluent areas – which shapes patterns of local demand for health and social care support.</a:t>
            </a:r>
          </a:p>
          <a:p>
            <a:pPr marL="342900" indent="-342900" fontAlgn="base">
              <a:buFont typeface="Arial" panose="020B0604020202020204" pitchFamily="34" charset="0"/>
              <a:buChar char="•"/>
            </a:pPr>
            <a:endParaRPr lang="en-GB" sz="1200" dirty="0" smtClean="0"/>
          </a:p>
          <a:p>
            <a:pPr marL="342900" indent="-342900" fontAlgn="base">
              <a:buFont typeface="Arial" panose="020B0604020202020204" pitchFamily="34" charset="0"/>
              <a:buChar char="•"/>
            </a:pPr>
            <a:r>
              <a:rPr lang="en-GB" sz="2800" dirty="0" smtClean="0"/>
              <a:t>Areas of affluence or deprivation and geographical location impact on levels of demand for vital services from VCSE organisations. </a:t>
            </a:r>
            <a:endParaRPr lang="en-GB" sz="2800"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335502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012711" cy="1325563"/>
          </a:xfrm>
        </p:spPr>
        <p:txBody>
          <a:bodyPr/>
          <a:lstStyle/>
          <a:p>
            <a:r>
              <a:rPr lang="en-GB" b="1" dirty="0" smtClean="0">
                <a:latin typeface="+mn-lt"/>
                <a:cs typeface="Arial" panose="020B0604020202020204" pitchFamily="34" charset="0"/>
              </a:rPr>
              <a:t>Report Summary – VCSE Capacity </a:t>
            </a:r>
            <a:endParaRPr lang="en-GB" b="1" dirty="0">
              <a:latin typeface="+mn-lt"/>
              <a:cs typeface="Arial" panose="020B0604020202020204" pitchFamily="34" charset="0"/>
            </a:endParaRPr>
          </a:p>
        </p:txBody>
      </p:sp>
      <p:sp>
        <p:nvSpPr>
          <p:cNvPr id="4" name="TextBox 3"/>
          <p:cNvSpPr txBox="1"/>
          <p:nvPr/>
        </p:nvSpPr>
        <p:spPr>
          <a:xfrm>
            <a:off x="548640" y="1755133"/>
            <a:ext cx="11239000" cy="4832092"/>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There are approximately </a:t>
            </a:r>
            <a:r>
              <a:rPr lang="en-GB" sz="2800" b="1" dirty="0" smtClean="0"/>
              <a:t>5,900</a:t>
            </a:r>
            <a:r>
              <a:rPr lang="en-GB" sz="2800" dirty="0" smtClean="0"/>
              <a:t> registered VCSE organisations in Humber and North Yorkshire with an estimated </a:t>
            </a:r>
            <a:r>
              <a:rPr lang="en-GB" sz="2800" b="1" dirty="0" smtClean="0"/>
              <a:t>7,600</a:t>
            </a:r>
            <a:r>
              <a:rPr lang="en-GB" sz="2800" dirty="0" smtClean="0"/>
              <a:t> unregistered groups.</a:t>
            </a:r>
            <a:endParaRPr lang="en-GB" sz="2800" dirty="0" smtClean="0">
              <a:cs typeface="Arial" panose="020B0604020202020204" pitchFamily="34" charset="0"/>
            </a:endParaRP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t>The structure of the VCSE sector differs across areas. In most rural areas, there is a much higher proportion of small organisations. While in more urban areas there is a concentration of larger VCSE organisations.</a:t>
            </a: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t>The number of VCSE organisations is shaped by levels of local affluence or deprivation. In the richest areas there are 2.8 VCSE organisations per 1,000 population whereas in the poorest areas, there are only 1.5 but these tend to be larger VCSE organisations meeting aspects of critical need. </a:t>
            </a:r>
            <a:endParaRPr lang="en-GB" sz="2800" dirty="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9518016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177603" cy="1325563"/>
          </a:xfrm>
        </p:spPr>
        <p:txBody>
          <a:bodyPr/>
          <a:lstStyle/>
          <a:p>
            <a:r>
              <a:rPr lang="en-GB" b="1" dirty="0" smtClean="0">
                <a:latin typeface="+mn-lt"/>
                <a:cs typeface="Arial" panose="020B0604020202020204" pitchFamily="34" charset="0"/>
              </a:rPr>
              <a:t>Report Summary – VCSE Resources </a:t>
            </a:r>
            <a:endParaRPr lang="en-GB" b="1" dirty="0">
              <a:latin typeface="+mn-lt"/>
              <a:cs typeface="Arial" panose="020B0604020202020204" pitchFamily="34" charset="0"/>
            </a:endParaRPr>
          </a:p>
        </p:txBody>
      </p:sp>
      <p:sp>
        <p:nvSpPr>
          <p:cNvPr id="4" name="TextBox 3"/>
          <p:cNvSpPr txBox="1"/>
          <p:nvPr/>
        </p:nvSpPr>
        <p:spPr>
          <a:xfrm>
            <a:off x="543697" y="1766255"/>
            <a:ext cx="11239000" cy="4339650"/>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cs typeface="Arial" panose="020B0604020202020204" pitchFamily="34" charset="0"/>
              </a:rPr>
              <a:t>There are 28,800 full-time equivalent employees and volunteers in the VCSE sector in Humber and North Yorkshire, providing 47 million hours of work annually. </a:t>
            </a: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t>The number of volunteers per 1,000 resident population varies by area. There are bigger concentrations of regular volunteers in more affluent areas.</a:t>
            </a: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t>In 2020, the VCSE sector in Humber and North Yorkshire had an income of nearly £1billion and expenditure of £948 million. Income and expenditure are not distributed evenly across the sector. </a:t>
            </a:r>
            <a:endParaRPr lang="en-GB" sz="2400"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862122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080167" cy="1325563"/>
          </a:xfrm>
        </p:spPr>
        <p:txBody>
          <a:bodyPr/>
          <a:lstStyle/>
          <a:p>
            <a:r>
              <a:rPr lang="en-GB" b="1" dirty="0" smtClean="0">
                <a:latin typeface="+mn-lt"/>
                <a:cs typeface="Arial" panose="020B0604020202020204" pitchFamily="34" charset="0"/>
              </a:rPr>
              <a:t>Report Summary – Sector Interactions </a:t>
            </a:r>
            <a:endParaRPr lang="en-GB" b="1" dirty="0">
              <a:latin typeface="+mn-lt"/>
              <a:cs typeface="Arial" panose="020B0604020202020204" pitchFamily="34" charset="0"/>
            </a:endParaRPr>
          </a:p>
        </p:txBody>
      </p:sp>
      <p:sp>
        <p:nvSpPr>
          <p:cNvPr id="4" name="TextBox 3"/>
          <p:cNvSpPr txBox="1"/>
          <p:nvPr/>
        </p:nvSpPr>
        <p:spPr>
          <a:xfrm>
            <a:off x="548640" y="2172655"/>
            <a:ext cx="11239000" cy="3908762"/>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In Humber and North Yorkshire, around 80% of VCSE organisations have useful informal relationships with other voluntary organisations and groups and about a further 7% show a willingness to do so in future.</a:t>
            </a:r>
          </a:p>
          <a:p>
            <a:pPr fontAlgn="base"/>
            <a:endParaRPr lang="en-GB" sz="1200" dirty="0" smtClean="0">
              <a:cs typeface="Arial" panose="020B0604020202020204" pitchFamily="34" charset="0"/>
            </a:endParaRPr>
          </a:p>
          <a:p>
            <a:pPr fontAlgn="base"/>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cs typeface="Arial" panose="020B0604020202020204" pitchFamily="34" charset="0"/>
              </a:rPr>
              <a:t>Success and interest in partnership bidding for grants or contracts has declined from 21% in 2013 to 15% in 2019. </a:t>
            </a:r>
            <a:r>
              <a:rPr lang="en-GB" sz="2800" dirty="0" smtClean="0"/>
              <a:t>The steepest decline appears to be amongst medium-sized VCSE organisations with income between £250,000 and £1million. In the largest VCSE organisations, participation in contract delivery has remained broadly similar.</a:t>
            </a:r>
            <a:endParaRPr lang="en-GB" sz="2400"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4884231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4982730" cy="1325563"/>
          </a:xfrm>
        </p:spPr>
        <p:txBody>
          <a:bodyPr/>
          <a:lstStyle/>
          <a:p>
            <a:r>
              <a:rPr lang="en-GB" b="1" dirty="0" smtClean="0">
                <a:latin typeface="+mn-lt"/>
                <a:cs typeface="Arial" panose="020B0604020202020204" pitchFamily="34" charset="0"/>
              </a:rPr>
              <a:t>Report Summary – VCSE Activity</a:t>
            </a:r>
            <a:endParaRPr lang="en-GB" b="1" dirty="0">
              <a:latin typeface="+mn-lt"/>
              <a:cs typeface="Arial" panose="020B0604020202020204" pitchFamily="34" charset="0"/>
            </a:endParaRPr>
          </a:p>
        </p:txBody>
      </p:sp>
      <p:sp>
        <p:nvSpPr>
          <p:cNvPr id="4" name="TextBox 3"/>
          <p:cNvSpPr txBox="1"/>
          <p:nvPr/>
        </p:nvSpPr>
        <p:spPr>
          <a:xfrm>
            <a:off x="543697" y="1766255"/>
            <a:ext cx="11239000" cy="4031873"/>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There is a close relationship between area affluence and the extent to which local VCSE organisations engage in different types of service provision. </a:t>
            </a:r>
          </a:p>
          <a:p>
            <a:pPr marL="342900" indent="-342900" fontAlgn="base">
              <a:buFont typeface="Arial" panose="020B0604020202020204" pitchFamily="34" charset="0"/>
              <a:buChar char="•"/>
            </a:pPr>
            <a:endParaRPr lang="en-GB" sz="1200" dirty="0"/>
          </a:p>
          <a:p>
            <a:pPr marL="342900" indent="-342900" fontAlgn="base">
              <a:buFont typeface="Arial" panose="020B0604020202020204" pitchFamily="34" charset="0"/>
              <a:buChar char="•"/>
            </a:pPr>
            <a:r>
              <a:rPr lang="en-GB" sz="2800" dirty="0" smtClean="0"/>
              <a:t>Provision to meet critical social needs is concentrated in more deprived areas where demand is the greatest.</a:t>
            </a:r>
          </a:p>
          <a:p>
            <a:pPr marL="342900" indent="-342900" fontAlgn="base">
              <a:buFont typeface="Arial" panose="020B0604020202020204" pitchFamily="34" charset="0"/>
              <a:buChar char="•"/>
            </a:pPr>
            <a:endParaRPr lang="en-GB" sz="1200" dirty="0"/>
          </a:p>
          <a:p>
            <a:pPr marL="342900" indent="-342900" fontAlgn="base">
              <a:buFont typeface="Arial" panose="020B0604020202020204" pitchFamily="34" charset="0"/>
              <a:buChar char="•"/>
            </a:pPr>
            <a:r>
              <a:rPr lang="en-GB" sz="2800" dirty="0" smtClean="0"/>
              <a:t>In more affluent areas, there is a stronger emphasis on the promotion of personal and social development needs. For example, sport and recreation activities are more prevalent in affluent areas. </a:t>
            </a:r>
            <a:endParaRPr lang="en-GB" sz="2800" dirty="0" smtClean="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387198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4787858" cy="1325563"/>
          </a:xfrm>
        </p:spPr>
        <p:txBody>
          <a:bodyPr/>
          <a:lstStyle/>
          <a:p>
            <a:r>
              <a:rPr lang="en-GB" b="1" dirty="0" smtClean="0">
                <a:latin typeface="+mn-lt"/>
                <a:cs typeface="Arial" panose="020B0604020202020204" pitchFamily="34" charset="0"/>
              </a:rPr>
              <a:t>Report Summary – Discussion Points </a:t>
            </a:r>
            <a:endParaRPr lang="en-GB" b="1" dirty="0">
              <a:latin typeface="+mn-lt"/>
              <a:cs typeface="Arial" panose="020B0604020202020204" pitchFamily="34" charset="0"/>
            </a:endParaRPr>
          </a:p>
        </p:txBody>
      </p:sp>
      <p:sp>
        <p:nvSpPr>
          <p:cNvPr id="4" name="TextBox 3"/>
          <p:cNvSpPr txBox="1"/>
          <p:nvPr/>
        </p:nvSpPr>
        <p:spPr>
          <a:xfrm>
            <a:off x="543697" y="1766255"/>
            <a:ext cx="11239000" cy="3970318"/>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cs typeface="Arial" panose="020B0604020202020204" pitchFamily="34" charset="0"/>
              </a:rPr>
              <a:t>There is a shifting emphasis toward reducing demand for critical services in health care systems by focusing resources effectively on preventative measures (using data on healthy life expectancy) </a:t>
            </a:r>
          </a:p>
          <a:p>
            <a:pPr marL="342900" indent="-342900" fontAlgn="base">
              <a:buFont typeface="Arial" panose="020B0604020202020204" pitchFamily="34" charset="0"/>
              <a:buChar char="•"/>
            </a:pPr>
            <a:endParaRPr lang="en-GB" sz="2800" dirty="0">
              <a:cs typeface="Arial" panose="020B0604020202020204" pitchFamily="34" charset="0"/>
            </a:endParaRPr>
          </a:p>
          <a:p>
            <a:pPr marL="342900" indent="-342900" fontAlgn="base">
              <a:buFont typeface="Arial" panose="020B0604020202020204" pitchFamily="34" charset="0"/>
              <a:buChar char="•"/>
            </a:pPr>
            <a:r>
              <a:rPr lang="en-GB" sz="2800" dirty="0" smtClean="0">
                <a:cs typeface="Arial" panose="020B0604020202020204" pitchFamily="34" charset="0"/>
              </a:rPr>
              <a:t>There needs to be a clear distinction and understanding between </a:t>
            </a:r>
            <a:r>
              <a:rPr lang="en-GB" sz="2800" b="1" dirty="0" smtClean="0">
                <a:cs typeface="Arial" panose="020B0604020202020204" pitchFamily="34" charset="0"/>
              </a:rPr>
              <a:t>‘buying services’ </a:t>
            </a:r>
            <a:r>
              <a:rPr lang="en-GB" sz="2800" dirty="0" smtClean="0">
                <a:cs typeface="Arial" panose="020B0604020202020204" pitchFamily="34" charset="0"/>
              </a:rPr>
              <a:t>(usually from larger VCSE organisations to deliver tangible and measurable outcomes) and </a:t>
            </a:r>
            <a:r>
              <a:rPr lang="en-GB" sz="2800" b="1" dirty="0" smtClean="0">
                <a:cs typeface="Arial" panose="020B0604020202020204" pitchFamily="34" charset="0"/>
              </a:rPr>
              <a:t>‘investing’ </a:t>
            </a:r>
            <a:r>
              <a:rPr lang="en-GB" sz="2800" dirty="0" smtClean="0">
                <a:cs typeface="Arial" panose="020B0604020202020204" pitchFamily="34" charset="0"/>
              </a:rPr>
              <a:t>in VCSE sector activities that deliver ‘soft outcomes’. </a:t>
            </a:r>
          </a:p>
          <a:p>
            <a:pPr fontAlgn="base"/>
            <a:endParaRPr lang="en-GB" sz="2800" dirty="0" smtClean="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5603008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035196" cy="1325563"/>
          </a:xfrm>
        </p:spPr>
        <p:txBody>
          <a:bodyPr/>
          <a:lstStyle/>
          <a:p>
            <a:r>
              <a:rPr lang="en-GB" b="1" dirty="0" smtClean="0">
                <a:latin typeface="+mn-lt"/>
                <a:cs typeface="Arial" panose="020B0604020202020204" pitchFamily="34" charset="0"/>
              </a:rPr>
              <a:t>Report Summary – Discussion Points </a:t>
            </a:r>
            <a:endParaRPr lang="en-GB" b="1" dirty="0">
              <a:latin typeface="+mn-lt"/>
              <a:cs typeface="Arial" panose="020B0604020202020204" pitchFamily="34" charset="0"/>
            </a:endParaRPr>
          </a:p>
        </p:txBody>
      </p:sp>
      <p:sp>
        <p:nvSpPr>
          <p:cNvPr id="4" name="TextBox 3"/>
          <p:cNvSpPr txBox="1"/>
          <p:nvPr/>
        </p:nvSpPr>
        <p:spPr>
          <a:xfrm>
            <a:off x="548640" y="1770123"/>
            <a:ext cx="11239000" cy="4585871"/>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cs typeface="Arial" panose="020B0604020202020204" pitchFamily="34" charset="0"/>
              </a:rPr>
              <a:t>The willingness of VCSE organisations to join debates about local priorities and securing their commitment to contribute towards strategic plans is shaped by their priorities, the scale of their resources and spatial range of their activities. </a:t>
            </a:r>
          </a:p>
          <a:p>
            <a:pPr marL="342900" indent="-342900" fontAlgn="base">
              <a:buFont typeface="Arial" panose="020B0604020202020204" pitchFamily="34" charset="0"/>
              <a:buChar char="•"/>
            </a:pPr>
            <a:endParaRPr lang="en-GB" sz="1200" dirty="0">
              <a:cs typeface="Arial" panose="020B0604020202020204" pitchFamily="34" charset="0"/>
            </a:endParaRPr>
          </a:p>
          <a:p>
            <a:pPr marL="342900" indent="-342900" fontAlgn="base">
              <a:buFont typeface="Arial" panose="020B0604020202020204" pitchFamily="34" charset="0"/>
              <a:buChar char="•"/>
            </a:pPr>
            <a:r>
              <a:rPr lang="en-GB" sz="2800" dirty="0" smtClean="0"/>
              <a:t>The evidence suggests that systematic and consistent area-wide strategic plans to work collaboratively with the VCSE sector, if too strictly defined, would be difficult to achieve. It is recommended that distinctions are drawn between formal contractual approaches to collaborative working to deliver ‘harder outcomes’ and investing in less formal complementary approaches to working to achieve ‘softer outcomes’.</a:t>
            </a:r>
            <a:endParaRPr lang="en-GB" sz="2800" dirty="0" smtClean="0">
              <a:cs typeface="Arial" panose="020B0604020202020204" pitchFamily="34"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12764229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125137" cy="1325563"/>
          </a:xfrm>
        </p:spPr>
        <p:txBody>
          <a:bodyPr/>
          <a:lstStyle/>
          <a:p>
            <a:r>
              <a:rPr lang="en-GB" b="1" dirty="0" smtClean="0">
                <a:latin typeface="+mn-lt"/>
                <a:cs typeface="Arial" panose="020B0604020202020204" pitchFamily="34" charset="0"/>
              </a:rPr>
              <a:t>Report Summary – Discussion Points </a:t>
            </a:r>
            <a:endParaRPr lang="en-GB" b="1" dirty="0">
              <a:latin typeface="+mn-lt"/>
              <a:cs typeface="Arial" panose="020B0604020202020204" pitchFamily="34" charset="0"/>
            </a:endParaRPr>
          </a:p>
        </p:txBody>
      </p:sp>
      <p:sp>
        <p:nvSpPr>
          <p:cNvPr id="4" name="TextBox 3"/>
          <p:cNvSpPr txBox="1"/>
          <p:nvPr/>
        </p:nvSpPr>
        <p:spPr>
          <a:xfrm>
            <a:off x="548640" y="1690688"/>
            <a:ext cx="11239000" cy="4832092"/>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In the field of health and social care VCSE organisations have often led the way in identifying beneficiary needs that had been neglected by public bodies and devised pioneering ways of addressing problems. Often this has led to support for specific health conditions being brought into the mainstream of public health provision. </a:t>
            </a:r>
            <a:endParaRPr lang="en-GB" sz="2800" dirty="0">
              <a:cs typeface="Arial" panose="020B0604020202020204" pitchFamily="34" charset="0"/>
            </a:endParaRPr>
          </a:p>
          <a:p>
            <a:pPr marL="342900" indent="-342900" fontAlgn="base">
              <a:buFont typeface="Arial" panose="020B0604020202020204" pitchFamily="34" charset="0"/>
              <a:buChar char="•"/>
            </a:pPr>
            <a:endParaRPr lang="en-GB" sz="1200" dirty="0" smtClean="0">
              <a:cs typeface="Arial" panose="020B0604020202020204" pitchFamily="34" charset="0"/>
            </a:endParaRPr>
          </a:p>
          <a:p>
            <a:pPr marL="342900" indent="-342900" fontAlgn="base">
              <a:buFont typeface="Arial" panose="020B0604020202020204" pitchFamily="34" charset="0"/>
              <a:buChar char="•"/>
            </a:pPr>
            <a:r>
              <a:rPr lang="en-GB" sz="2800" b="1" dirty="0" smtClean="0">
                <a:cs typeface="Arial" panose="020B0604020202020204" pitchFamily="34" charset="0"/>
              </a:rPr>
              <a:t>The VCSE sector plays an </a:t>
            </a:r>
            <a:r>
              <a:rPr lang="en-GB" sz="2800" b="1" dirty="0" smtClean="0"/>
              <a:t>important role in shaping policy priorities rather than just responding to them. </a:t>
            </a:r>
          </a:p>
          <a:p>
            <a:pPr marL="342900" indent="-342900" fontAlgn="base">
              <a:buFont typeface="Arial" panose="020B0604020202020204" pitchFamily="34" charset="0"/>
              <a:buChar char="•"/>
            </a:pPr>
            <a:endParaRPr lang="en-GB" sz="1200" b="1" dirty="0"/>
          </a:p>
          <a:p>
            <a:pPr marL="342900" indent="-342900" fontAlgn="base">
              <a:buFont typeface="Arial" panose="020B0604020202020204" pitchFamily="34" charset="0"/>
              <a:buChar char="•"/>
            </a:pPr>
            <a:r>
              <a:rPr lang="en-GB" sz="2800" dirty="0" smtClean="0"/>
              <a:t>To bridge the gap between higher level and local level debate, infrastructure organisations can help facilitate discussion across the whole sector. </a:t>
            </a:r>
            <a:endParaRPr lang="en-GB" sz="2800" b="1"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201382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365125"/>
            <a:ext cx="10900954" cy="1325563"/>
          </a:xfrm>
        </p:spPr>
        <p:txBody>
          <a:bodyPr/>
          <a:lstStyle/>
          <a:p>
            <a:r>
              <a:rPr lang="en-GB" b="1" dirty="0" smtClean="0">
                <a:latin typeface="+mn-lt"/>
              </a:rPr>
              <a:t>Patterns of deprivation </a:t>
            </a:r>
            <a:endParaRPr lang="en-GB" b="1" dirty="0">
              <a:latin typeface="+mn-lt"/>
            </a:endParaRPr>
          </a:p>
        </p:txBody>
      </p:sp>
      <p:sp>
        <p:nvSpPr>
          <p:cNvPr id="3" name="Content Placeholder 2"/>
          <p:cNvSpPr>
            <a:spLocks noGrp="1"/>
          </p:cNvSpPr>
          <p:nvPr>
            <p:ph idx="1"/>
          </p:nvPr>
        </p:nvSpPr>
        <p:spPr>
          <a:xfrm>
            <a:off x="8049998" y="1811383"/>
            <a:ext cx="3567236" cy="4351338"/>
          </a:xfrm>
        </p:spPr>
        <p:txBody>
          <a:bodyPr/>
          <a:lstStyle/>
          <a:p>
            <a:pPr marL="0" indent="0">
              <a:buNone/>
            </a:pPr>
            <a:r>
              <a:rPr lang="en-GB" sz="2600" dirty="0" smtClean="0"/>
              <a:t>The table shows the wide disparities in affluence across Humber and North Yorkshire. </a:t>
            </a:r>
          </a:p>
          <a:p>
            <a:pPr marL="0" indent="0">
              <a:buNone/>
            </a:pPr>
            <a:endParaRPr lang="en-GB" sz="2600" dirty="0"/>
          </a:p>
          <a:p>
            <a:pPr marL="0" indent="0">
              <a:buNone/>
            </a:pPr>
            <a:r>
              <a:rPr lang="en-GB" sz="2600" dirty="0" smtClean="0"/>
              <a:t>Long-term employment is a strong indicator of income deprivation. </a:t>
            </a:r>
          </a:p>
          <a:p>
            <a:pPr marL="0" indent="0">
              <a:buNone/>
            </a:pPr>
            <a:endParaRPr lang="en-GB" dirty="0"/>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t="7438"/>
          <a:stretch/>
        </p:blipFill>
        <p:spPr>
          <a:xfrm>
            <a:off x="324394" y="1811383"/>
            <a:ext cx="7621101" cy="4764519"/>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2978459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477406" cy="1325563"/>
          </a:xfrm>
        </p:spPr>
        <p:txBody>
          <a:bodyPr/>
          <a:lstStyle/>
          <a:p>
            <a:r>
              <a:rPr lang="en-GB" b="1" dirty="0" smtClean="0">
                <a:latin typeface="+mn-lt"/>
                <a:cs typeface="Arial" panose="020B0604020202020204" pitchFamily="34" charset="0"/>
              </a:rPr>
              <a:t>Report Summary – Discussion Points </a:t>
            </a:r>
            <a:endParaRPr lang="en-GB" b="1" dirty="0">
              <a:latin typeface="+mn-lt"/>
              <a:cs typeface="Arial" panose="020B0604020202020204" pitchFamily="34" charset="0"/>
            </a:endParaRPr>
          </a:p>
        </p:txBody>
      </p:sp>
      <p:sp>
        <p:nvSpPr>
          <p:cNvPr id="4" name="TextBox 3"/>
          <p:cNvSpPr txBox="1"/>
          <p:nvPr/>
        </p:nvSpPr>
        <p:spPr>
          <a:xfrm>
            <a:off x="548640" y="2047440"/>
            <a:ext cx="11239000" cy="3970318"/>
          </a:xfrm>
          <a:prstGeom prst="rect">
            <a:avLst/>
          </a:prstGeom>
          <a:noFill/>
        </p:spPr>
        <p:txBody>
          <a:bodyPr wrap="square" rtlCol="0">
            <a:spAutoFit/>
          </a:bodyPr>
          <a:lstStyle/>
          <a:p>
            <a:pPr marL="342900" indent="-342900" fontAlgn="base">
              <a:buFont typeface="Arial" panose="020B0604020202020204" pitchFamily="34" charset="0"/>
              <a:buChar char="•"/>
            </a:pPr>
            <a:r>
              <a:rPr lang="en-GB" sz="2800" dirty="0" smtClean="0"/>
              <a:t>The key thing to remember is that all VCSE activities tend to have some things in common. They bring people together who might not otherwise interact with each other, they give people things to think about and look forward to, they encourage at some level or another physical activity and mental acuity, and they make communities feel like good places to live. </a:t>
            </a:r>
          </a:p>
          <a:p>
            <a:pPr marL="342900" indent="-342900" fontAlgn="base">
              <a:buFont typeface="Arial" panose="020B0604020202020204" pitchFamily="34" charset="0"/>
              <a:buChar char="•"/>
            </a:pPr>
            <a:endParaRPr lang="en-GB" sz="2800" dirty="0"/>
          </a:p>
          <a:p>
            <a:pPr marL="342900" indent="-342900" fontAlgn="base">
              <a:buFont typeface="Arial" panose="020B0604020202020204" pitchFamily="34" charset="0"/>
              <a:buChar char="•"/>
            </a:pPr>
            <a:r>
              <a:rPr lang="en-GB" sz="2800" dirty="0" smtClean="0"/>
              <a:t>Such activities cannot, on their own, solve intractable problems associated with social deprivation but those communities which have a lot of social activity going on tend to be healthier and more confident places. </a:t>
            </a:r>
            <a:endParaRPr lang="en-GB" sz="2800" b="1" dirty="0" smtClean="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2601186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48640" y="365125"/>
            <a:ext cx="5477406" cy="1325563"/>
          </a:xfrm>
        </p:spPr>
        <p:txBody>
          <a:bodyPr/>
          <a:lstStyle/>
          <a:p>
            <a:r>
              <a:rPr lang="en-GB" b="1" dirty="0" smtClean="0">
                <a:latin typeface="+mn-lt"/>
                <a:cs typeface="Arial" panose="020B0604020202020204" pitchFamily="34" charset="0"/>
              </a:rPr>
              <a:t>VCSE Collaborative </a:t>
            </a:r>
            <a:endParaRPr lang="en-GB" b="1" dirty="0">
              <a:latin typeface="+mn-lt"/>
              <a:cs typeface="Arial" panose="020B0604020202020204" pitchFamily="34" charset="0"/>
            </a:endParaRPr>
          </a:p>
        </p:txBody>
      </p:sp>
      <p:sp>
        <p:nvSpPr>
          <p:cNvPr id="4" name="TextBox 3"/>
          <p:cNvSpPr txBox="1"/>
          <p:nvPr/>
        </p:nvSpPr>
        <p:spPr>
          <a:xfrm>
            <a:off x="488621" y="3407603"/>
            <a:ext cx="11239000" cy="954107"/>
          </a:xfrm>
          <a:prstGeom prst="rect">
            <a:avLst/>
          </a:prstGeom>
          <a:noFill/>
        </p:spPr>
        <p:txBody>
          <a:bodyPr wrap="square" rtlCol="0">
            <a:spAutoFit/>
          </a:bodyPr>
          <a:lstStyle/>
          <a:p>
            <a:pPr fontAlgn="base"/>
            <a:r>
              <a:rPr lang="en-GB" sz="2800" dirty="0" smtClean="0"/>
              <a:t>Visit Humber and North Yorkshire Health and Care Partnership’s website: </a:t>
            </a:r>
            <a:r>
              <a:rPr lang="en-GB" sz="2800" dirty="0" smtClean="0">
                <a:hlinkClick r:id="rId3"/>
              </a:rPr>
              <a:t>https://humberandnorthyorkshire.org.uk/our-work/vcse/</a:t>
            </a:r>
            <a:endParaRPr lang="en-GB" sz="2800" dirty="0" smtClean="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
        <p:nvSpPr>
          <p:cNvPr id="2" name="Rectangle 1"/>
          <p:cNvSpPr/>
          <p:nvPr/>
        </p:nvSpPr>
        <p:spPr>
          <a:xfrm>
            <a:off x="535938" y="2072092"/>
            <a:ext cx="10980215" cy="954107"/>
          </a:xfrm>
          <a:prstGeom prst="rect">
            <a:avLst/>
          </a:prstGeom>
        </p:spPr>
        <p:txBody>
          <a:bodyPr wrap="square">
            <a:spAutoFit/>
          </a:bodyPr>
          <a:lstStyle/>
          <a:p>
            <a:r>
              <a:rPr lang="en-GB" sz="2800" dirty="0">
                <a:solidFill>
                  <a:srgbClr val="202020"/>
                </a:solidFill>
              </a:rPr>
              <a:t>If you have any questions for the VCSE Collaborative, please get in contact with </a:t>
            </a:r>
            <a:r>
              <a:rPr lang="en-GB" sz="2800" b="1" dirty="0">
                <a:solidFill>
                  <a:srgbClr val="202020"/>
                </a:solidFill>
              </a:rPr>
              <a:t>Gary </a:t>
            </a:r>
            <a:r>
              <a:rPr lang="en-GB" sz="2800" b="1" dirty="0" err="1">
                <a:solidFill>
                  <a:srgbClr val="202020"/>
                </a:solidFill>
              </a:rPr>
              <a:t>Sainty</a:t>
            </a:r>
            <a:r>
              <a:rPr lang="en-GB" sz="2800" b="1" dirty="0">
                <a:solidFill>
                  <a:srgbClr val="202020"/>
                </a:solidFill>
              </a:rPr>
              <a:t>, VCSE Programme Lead </a:t>
            </a:r>
            <a:r>
              <a:rPr lang="en-GB" sz="2800" dirty="0">
                <a:solidFill>
                  <a:srgbClr val="202020"/>
                </a:solidFill>
              </a:rPr>
              <a:t>via: </a:t>
            </a:r>
            <a:r>
              <a:rPr lang="en-GB" sz="2800" b="1" u="sng" dirty="0" smtClean="0">
                <a:solidFill>
                  <a:srgbClr val="3AB5E9"/>
                </a:solidFill>
                <a:hlinkClick r:id="rId5"/>
              </a:rPr>
              <a:t>gary.sainty@nhs.net</a:t>
            </a:r>
            <a:endParaRPr lang="en-GB" sz="2800" b="1" u="sng" dirty="0" smtClean="0">
              <a:solidFill>
                <a:srgbClr val="3AB5E9"/>
              </a:solidFill>
            </a:endParaRPr>
          </a:p>
        </p:txBody>
      </p:sp>
      <p:sp>
        <p:nvSpPr>
          <p:cNvPr id="3" name="Rectangle 2"/>
          <p:cNvSpPr/>
          <p:nvPr/>
        </p:nvSpPr>
        <p:spPr>
          <a:xfrm>
            <a:off x="488621" y="4861577"/>
            <a:ext cx="10967513" cy="1380378"/>
          </a:xfrm>
          <a:prstGeom prst="rect">
            <a:avLst/>
          </a:prstGeom>
        </p:spPr>
        <p:txBody>
          <a:bodyPr wrap="square">
            <a:spAutoFit/>
          </a:bodyPr>
          <a:lstStyle/>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Full Report - </a:t>
            </a:r>
            <a:r>
              <a:rPr lang="en-GB"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6"/>
              </a:rPr>
              <a:t>https://www.stchads.ac.uk/wp-content/uploads/2022/03/The-contribution-of-the-VCSE-sector-to-health-and-wellbeing-in-Humber-Coast-and-Vale-February-2022.pdf</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Summary Report - </a:t>
            </a:r>
            <a:r>
              <a:rPr lang="en-GB"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7"/>
              </a:rPr>
              <a:t>https://www.stchads.ac.uk/wp-content/uploads/2022/03/Summary-report-The-contribution-of-the-VCSE-sector-to-health-and-wellbeing-in-Humber-Coast-and-Vale-February-2022.pdf</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1914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846" y="365125"/>
            <a:ext cx="10900954" cy="1325563"/>
          </a:xfrm>
        </p:spPr>
        <p:txBody>
          <a:bodyPr/>
          <a:lstStyle/>
          <a:p>
            <a:r>
              <a:rPr lang="en-GB" b="1" dirty="0" smtClean="0">
                <a:latin typeface="+mn-lt"/>
              </a:rPr>
              <a:t>Patterns of life expectancy </a:t>
            </a:r>
            <a:endParaRPr lang="en-GB" b="1" dirty="0">
              <a:latin typeface="+mn-lt"/>
            </a:endParaRPr>
          </a:p>
        </p:txBody>
      </p:sp>
      <p:sp>
        <p:nvSpPr>
          <p:cNvPr id="3" name="Content Placeholder 2"/>
          <p:cNvSpPr>
            <a:spLocks noGrp="1"/>
          </p:cNvSpPr>
          <p:nvPr>
            <p:ph idx="1"/>
          </p:nvPr>
        </p:nvSpPr>
        <p:spPr>
          <a:xfrm>
            <a:off x="8049998" y="1948452"/>
            <a:ext cx="3827966" cy="4627450"/>
          </a:xfrm>
        </p:spPr>
        <p:txBody>
          <a:bodyPr>
            <a:normAutofit fontScale="77500" lnSpcReduction="20000"/>
          </a:bodyPr>
          <a:lstStyle/>
          <a:p>
            <a:pPr marL="0" indent="0">
              <a:lnSpc>
                <a:spcPct val="110000"/>
              </a:lnSpc>
              <a:buNone/>
            </a:pPr>
            <a:r>
              <a:rPr lang="en-GB" sz="3100" dirty="0" smtClean="0"/>
              <a:t>The life expectancy of males and females tends to be much higher in more affluent areas. </a:t>
            </a:r>
          </a:p>
          <a:p>
            <a:pPr marL="0" indent="0">
              <a:lnSpc>
                <a:spcPct val="110000"/>
              </a:lnSpc>
              <a:buNone/>
            </a:pPr>
            <a:endParaRPr lang="en-GB" sz="3100" dirty="0" smtClean="0"/>
          </a:p>
          <a:p>
            <a:pPr marL="0" indent="0">
              <a:lnSpc>
                <a:spcPct val="110000"/>
              </a:lnSpc>
              <a:buNone/>
            </a:pPr>
            <a:r>
              <a:rPr lang="en-GB" sz="3100" dirty="0" smtClean="0"/>
              <a:t>This tends to produce a higher concentration of people over the age of 85 in more affluent areas – which in turn may shape patterns of demand for health and social care support. </a:t>
            </a:r>
          </a:p>
          <a:p>
            <a:pPr marL="0" indent="0">
              <a:buNone/>
            </a:pPr>
            <a:endParaRPr lang="en-GB" dirty="0"/>
          </a:p>
        </p:txBody>
      </p:sp>
      <p:pic>
        <p:nvPicPr>
          <p:cNvPr id="5" name="Picture 4" descr="Screen Clipping"/>
          <p:cNvPicPr>
            <a:picLocks noChangeAspect="1"/>
          </p:cNvPicPr>
          <p:nvPr/>
        </p:nvPicPr>
        <p:blipFill rotWithShape="1">
          <a:blip r:embed="rId3">
            <a:extLst>
              <a:ext uri="{28A0092B-C50C-407E-A947-70E740481C1C}">
                <a14:useLocalDpi xmlns:a14="http://schemas.microsoft.com/office/drawing/2010/main" val="0"/>
              </a:ext>
            </a:extLst>
          </a:blip>
          <a:srcRect t="1693"/>
          <a:stretch/>
        </p:blipFill>
        <p:spPr>
          <a:xfrm>
            <a:off x="378954" y="1930399"/>
            <a:ext cx="7578369" cy="452581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40897172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731" y="1472252"/>
            <a:ext cx="8739453" cy="5100044"/>
          </a:xfrm>
          <a:prstGeom prst="rect">
            <a:avLst/>
          </a:prstGeom>
        </p:spPr>
      </p:pic>
      <p:sp>
        <p:nvSpPr>
          <p:cNvPr id="6" name="Rectangle 5"/>
          <p:cNvSpPr/>
          <p:nvPr/>
        </p:nvSpPr>
        <p:spPr>
          <a:xfrm>
            <a:off x="9057184" y="1690688"/>
            <a:ext cx="2728416" cy="2677656"/>
          </a:xfrm>
          <a:prstGeom prst="rect">
            <a:avLst/>
          </a:prstGeom>
        </p:spPr>
        <p:txBody>
          <a:bodyPr wrap="square">
            <a:spAutoFit/>
          </a:bodyPr>
          <a:lstStyle/>
          <a:p>
            <a:r>
              <a:rPr lang="en-GB" sz="2800" dirty="0" smtClean="0"/>
              <a:t>Health life expectancy is highest in </a:t>
            </a:r>
            <a:r>
              <a:rPr lang="en-GB" sz="2800" b="1" dirty="0" smtClean="0"/>
              <a:t>North Yorkshire</a:t>
            </a:r>
            <a:r>
              <a:rPr lang="en-GB" sz="2800" dirty="0" smtClean="0"/>
              <a:t> at 67 for females and 65 for males.</a:t>
            </a:r>
            <a:endParaRPr lang="en-GB" sz="2800" dirty="0"/>
          </a:p>
        </p:txBody>
      </p:sp>
      <p:sp>
        <p:nvSpPr>
          <p:cNvPr id="3" name="Title 2"/>
          <p:cNvSpPr>
            <a:spLocks noGrp="1"/>
          </p:cNvSpPr>
          <p:nvPr>
            <p:ph type="title"/>
          </p:nvPr>
        </p:nvSpPr>
        <p:spPr/>
        <p:txBody>
          <a:bodyPr/>
          <a:lstStyle/>
          <a:p>
            <a:endParaRPr lang="en-GB" dirty="0"/>
          </a:p>
        </p:txBody>
      </p:sp>
      <p:sp>
        <p:nvSpPr>
          <p:cNvPr id="7" name="Title 1"/>
          <p:cNvSpPr txBox="1">
            <a:spLocks/>
          </p:cNvSpPr>
          <p:nvPr/>
        </p:nvSpPr>
        <p:spPr>
          <a:xfrm>
            <a:off x="548640" y="365125"/>
            <a:ext cx="1080516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smtClean="0">
                <a:latin typeface="+mn-lt"/>
              </a:rPr>
              <a:t>Healthy life expectancy at birth</a:t>
            </a:r>
            <a:endParaRPr lang="en-GB" b="1" dirty="0">
              <a:latin typeface="+mn-lt"/>
              <a:cs typeface="Arial" panose="020B0604020202020204" pitchFamily="34" charset="0"/>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407391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331" y="1989905"/>
            <a:ext cx="3388140" cy="2789815"/>
          </a:xfrm>
        </p:spPr>
        <p:txBody>
          <a:bodyPr>
            <a:normAutofit fontScale="90000"/>
          </a:bodyPr>
          <a:lstStyle/>
          <a:p>
            <a:r>
              <a:rPr lang="en-GB" b="1" dirty="0" smtClean="0">
                <a:latin typeface="+mn-lt"/>
              </a:rPr>
              <a:t>Life expectancy and healthy life expectancy </a:t>
            </a:r>
            <a:br>
              <a:rPr lang="en-GB" b="1" dirty="0" smtClean="0">
                <a:latin typeface="+mn-lt"/>
              </a:rPr>
            </a:br>
            <a:r>
              <a:rPr lang="en-GB" b="1" dirty="0" smtClean="0">
                <a:latin typeface="+mn-lt"/>
              </a:rPr>
              <a:t>at birth</a:t>
            </a:r>
            <a:endParaRPr lang="en-GB" b="1" dirty="0">
              <a:latin typeface="+mn-lt"/>
              <a:cs typeface="Arial" panose="020B0604020202020204" pitchFamily="34" charset="0"/>
            </a:endParaRPr>
          </a:p>
        </p:txBody>
      </p:sp>
      <p:pic>
        <p:nvPicPr>
          <p:cNvPr id="4" name="Picture 3" descr="Screen Clipping"/>
          <p:cNvPicPr>
            <a:picLocks noChangeAspect="1"/>
          </p:cNvPicPr>
          <p:nvPr/>
        </p:nvPicPr>
        <p:blipFill rotWithShape="1">
          <a:blip r:embed="rId3">
            <a:extLst>
              <a:ext uri="{28A0092B-C50C-407E-A947-70E740481C1C}">
                <a14:useLocalDpi xmlns:a14="http://schemas.microsoft.com/office/drawing/2010/main" val="0"/>
              </a:ext>
            </a:extLst>
          </a:blip>
          <a:srcRect t="1180"/>
          <a:stretch/>
        </p:blipFill>
        <p:spPr>
          <a:xfrm>
            <a:off x="3807471" y="812798"/>
            <a:ext cx="8135150" cy="5467929"/>
          </a:xfrm>
          <a:prstGeom prst="rect">
            <a:avLst/>
          </a:prstGeom>
        </p:spPr>
      </p:pic>
    </p:spTree>
    <p:extLst>
      <p:ext uri="{BB962C8B-B14F-4D97-AF65-F5344CB8AC3E}">
        <p14:creationId xmlns:p14="http://schemas.microsoft.com/office/powerpoint/2010/main" val="3863824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0" y="365125"/>
            <a:ext cx="10805160" cy="1325563"/>
          </a:xfrm>
        </p:spPr>
        <p:txBody>
          <a:bodyPr/>
          <a:lstStyle/>
          <a:p>
            <a:r>
              <a:rPr lang="en-GB" b="1" dirty="0" smtClean="0">
                <a:latin typeface="+mn-lt"/>
                <a:cs typeface="Arial" panose="020B0604020202020204" pitchFamily="34" charset="0"/>
              </a:rPr>
              <a:t>Personal wellbeing</a:t>
            </a:r>
            <a:endParaRPr lang="en-GB" b="1" dirty="0">
              <a:latin typeface="+mn-lt"/>
              <a:cs typeface="Arial" panose="020B0604020202020204" pitchFamily="34" charset="0"/>
            </a:endParaRPr>
          </a:p>
        </p:txBody>
      </p:sp>
      <p:pic>
        <p:nvPicPr>
          <p:cNvPr id="3" name="Picture 2" descr="Screen Clipping"/>
          <p:cNvPicPr>
            <a:picLocks noChangeAspect="1"/>
          </p:cNvPicPr>
          <p:nvPr/>
        </p:nvPicPr>
        <p:blipFill rotWithShape="1">
          <a:blip r:embed="rId3">
            <a:extLst>
              <a:ext uri="{28A0092B-C50C-407E-A947-70E740481C1C}">
                <a14:useLocalDpi xmlns:a14="http://schemas.microsoft.com/office/drawing/2010/main" val="0"/>
              </a:ext>
            </a:extLst>
          </a:blip>
          <a:srcRect t="-919"/>
          <a:stretch/>
        </p:blipFill>
        <p:spPr>
          <a:xfrm>
            <a:off x="548640" y="1403926"/>
            <a:ext cx="10091651" cy="5256453"/>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92124" y="365125"/>
            <a:ext cx="3535497" cy="672581"/>
          </a:xfrm>
          <a:prstGeom prst="rect">
            <a:avLst/>
          </a:prstGeom>
        </p:spPr>
      </p:pic>
    </p:spTree>
    <p:extLst>
      <p:ext uri="{BB962C8B-B14F-4D97-AF65-F5344CB8AC3E}">
        <p14:creationId xmlns:p14="http://schemas.microsoft.com/office/powerpoint/2010/main" val="32188224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2755</TotalTime>
  <Words>4860</Words>
  <Application>Microsoft Office PowerPoint</Application>
  <PresentationFormat>Widescreen</PresentationFormat>
  <Paragraphs>415</Paragraphs>
  <Slides>51</Slides>
  <Notes>51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Calibri Light</vt:lpstr>
      <vt:lpstr>Times New Roman</vt:lpstr>
      <vt:lpstr>Office Theme</vt:lpstr>
      <vt:lpstr>How to use this slide deck (Not to be presented)</vt:lpstr>
      <vt:lpstr>PowerPoint Presentation</vt:lpstr>
      <vt:lpstr>Background: </vt:lpstr>
      <vt:lpstr>The VCSE Sector in local context</vt:lpstr>
      <vt:lpstr>Patterns of deprivation </vt:lpstr>
      <vt:lpstr>Patterns of life expectancy </vt:lpstr>
      <vt:lpstr>PowerPoint Presentation</vt:lpstr>
      <vt:lpstr>Life expectancy and healthy life expectancy  at birth</vt:lpstr>
      <vt:lpstr>Personal wellbeing</vt:lpstr>
      <vt:lpstr>Personal wellbeing</vt:lpstr>
      <vt:lpstr>Personal wellbeing</vt:lpstr>
      <vt:lpstr>Diversity </vt:lpstr>
      <vt:lpstr>Diversity</vt:lpstr>
      <vt:lpstr>Distribution of Voluntary, Community and Social Enterprise (VCSE) Sector organisations</vt:lpstr>
      <vt:lpstr>VCSE organisations across Humber and North Yorkshire  </vt:lpstr>
      <vt:lpstr>Distribution of VCSE organisations </vt:lpstr>
      <vt:lpstr>VCSE organisations in North Yorkshire </vt:lpstr>
      <vt:lpstr>VCSE organisations in North Yorkshire by size</vt:lpstr>
      <vt:lpstr>Percentage of VCSE organisations in rural and urban areas </vt:lpstr>
      <vt:lpstr>VCSE organisations in rural and urban areas </vt:lpstr>
      <vt:lpstr>VCSE organisations in coastal areas </vt:lpstr>
      <vt:lpstr>VCSE organisations in coastal areas </vt:lpstr>
      <vt:lpstr>VCSE organisations in coastal areas </vt:lpstr>
      <vt:lpstr>VCSE Sector Capacity </vt:lpstr>
      <vt:lpstr>VCSE Sector Capacity across Humber and North Yorkshire  </vt:lpstr>
      <vt:lpstr>VCSE Sector Capacity across Humber and North Yorkshire  </vt:lpstr>
      <vt:lpstr>VCSE Sector Employees – Humber and North Yorkshire   </vt:lpstr>
      <vt:lpstr>VCSE Sector Volunteers – Humber and North Yorkshire   </vt:lpstr>
      <vt:lpstr>Contribution of employees and volunteers in North Yorkshire   </vt:lpstr>
      <vt:lpstr>‘Energy’ invested by VCSE  Sector Employees and Volunteers </vt:lpstr>
      <vt:lpstr>VCSE Sector Interactions </vt:lpstr>
      <vt:lpstr>VCSE Sector Interactions </vt:lpstr>
      <vt:lpstr>VCSE Sector Interactions – Grants and Contracts</vt:lpstr>
      <vt:lpstr>Engagement with  Health and Wellbeing </vt:lpstr>
      <vt:lpstr>Public Health Related Issues </vt:lpstr>
      <vt:lpstr>Public Health Related Issues – VCSE Impact </vt:lpstr>
      <vt:lpstr>Public Health Related Issues – VCSE Impact </vt:lpstr>
      <vt:lpstr>Meeting critical personal and social needs</vt:lpstr>
      <vt:lpstr>Meeting critical, personal and social needs  </vt:lpstr>
      <vt:lpstr>Meeting critical, personal and social needs  </vt:lpstr>
      <vt:lpstr>Perceptions of Social Impact </vt:lpstr>
      <vt:lpstr>Report Summary – Area Profile </vt:lpstr>
      <vt:lpstr>Report Summary – VCSE Capacity </vt:lpstr>
      <vt:lpstr>Report Summary – VCSE Resources </vt:lpstr>
      <vt:lpstr>Report Summary – Sector Interactions </vt:lpstr>
      <vt:lpstr>Report Summary – VCSE Activity</vt:lpstr>
      <vt:lpstr>Report Summary – Discussion Points </vt:lpstr>
      <vt:lpstr>Report Summary – Discussion Points </vt:lpstr>
      <vt:lpstr>Report Summary – Discussion Points </vt:lpstr>
      <vt:lpstr>Report Summary – Discussion Points </vt:lpstr>
      <vt:lpstr>VCSE Collaborative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York CVS</dc:creator>
  <cp:lastModifiedBy>Nic Mann</cp:lastModifiedBy>
  <cp:revision>82</cp:revision>
  <dcterms:created xsi:type="dcterms:W3CDTF">2022-06-29T13:27:57Z</dcterms:created>
  <dcterms:modified xsi:type="dcterms:W3CDTF">2022-08-19T08:30:45Z</dcterms:modified>
</cp:coreProperties>
</file>